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7" r:id="rId2"/>
    <p:sldId id="276" r:id="rId3"/>
    <p:sldId id="267" r:id="rId4"/>
    <p:sldId id="268" r:id="rId5"/>
    <p:sldId id="259" r:id="rId6"/>
    <p:sldId id="263" r:id="rId7"/>
    <p:sldId id="264" r:id="rId8"/>
    <p:sldId id="261" r:id="rId9"/>
    <p:sldId id="271" r:id="rId10"/>
    <p:sldId id="262" r:id="rId11"/>
    <p:sldId id="269" r:id="rId12"/>
    <p:sldId id="278" r:id="rId13"/>
    <p:sldId id="279" r:id="rId14"/>
    <p:sldId id="274" r:id="rId15"/>
    <p:sldId id="275" r:id="rId16"/>
    <p:sldId id="277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41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BF2600-727E-4146-B1DE-E47A475666D1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B41618-2092-4B92-81A3-1411EAC3D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55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HIST/CLAS 209-2a Dark Age pt.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416D7C-14BB-4AE4-983F-6F06F69C7E0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95033779-D446-47CE-A0D7-4F806F69A8C4}" type="datetime1">
              <a:rPr lang="en-US" smtClean="0"/>
              <a:t>10/6/2020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7898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HIST/CLAS 209-2a Dark Age pt.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416D7C-14BB-4AE4-983F-6F06F69C7E0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7102A188-696B-4FA4-9294-B5BE0DAC41BB}" type="datetime1">
              <a:rPr lang="en-US" smtClean="0"/>
              <a:t>10/6/2020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285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ctr">
              <a:defRPr sz="5000" spc="2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2DAF2DB-7230-4B59-B7DF-5B059DD3D26A}" type="datetimeFigureOut">
              <a:rPr lang="en-US" smtClean="0"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0543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237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5641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723652"/>
          </a:xfrm>
        </p:spPr>
        <p:txBody>
          <a:bodyPr/>
          <a:lstStyle>
            <a:lvl1pPr algn="ctr">
              <a:defRPr sz="4000" cap="none" baseline="0">
                <a:latin typeface="Times New Roman" panose="0202060305040502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470212"/>
            <a:ext cx="9720073" cy="4839148"/>
          </a:xfrm>
        </p:spPr>
        <p:txBody>
          <a:bodyPr/>
          <a:lstStyle>
            <a:lvl1pPr marL="344488" indent="-344488">
              <a:buFont typeface="Courier New" panose="02070309020205020404" pitchFamily="49" charset="0"/>
              <a:buChar char="o"/>
              <a:defRPr sz="2800" baseline="0">
                <a:latin typeface="Times New Roman" panose="02020603050405020304" pitchFamily="18" charset="0"/>
              </a:defRPr>
            </a:lvl1pPr>
            <a:lvl2pPr marL="914400" indent="-169863">
              <a:defRPr sz="2400" baseline="0">
                <a:latin typeface="Times New Roman" panose="02020603050405020304" pitchFamily="18" charset="0"/>
              </a:defRPr>
            </a:lvl2pPr>
            <a:lvl3pPr marL="1371600" indent="-136525">
              <a:defRPr sz="2000" baseline="0">
                <a:latin typeface="Times New Roman" panose="02020603050405020304" pitchFamily="18" charset="0"/>
              </a:defRPr>
            </a:lvl3pPr>
            <a:lvl4pPr marL="1828800" indent="-136525">
              <a:defRPr sz="2000" baseline="0">
                <a:latin typeface="Times New Roman" panose="02020603050405020304" pitchFamily="18" charset="0"/>
              </a:defRPr>
            </a:lvl4pPr>
            <a:lvl5pPr marL="2286000" indent="-136525">
              <a:defRPr sz="1800" baseline="0">
                <a:latin typeface="Times New Roman" panose="02020603050405020304" pitchFamily="18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6388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ctr">
              <a:defRPr sz="5000" b="0" spc="2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208617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51913"/>
          </a:xfrm>
        </p:spPr>
        <p:txBody>
          <a:bodyPr>
            <a:normAutofit/>
          </a:bodyPr>
          <a:lstStyle>
            <a:lvl1pPr algn="ctr">
              <a:defRPr sz="3600" cap="none" baseline="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1398473"/>
            <a:ext cx="4754880" cy="4910887"/>
          </a:xfrm>
        </p:spPr>
        <p:txBody>
          <a:bodyPr/>
          <a:lstStyle>
            <a:lvl1pPr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1398473"/>
            <a:ext cx="4754880" cy="4910887"/>
          </a:xfrm>
        </p:spPr>
        <p:txBody>
          <a:bodyPr/>
          <a:lstStyle>
            <a:lvl1pPr>
              <a:defRPr sz="28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7171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8777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365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032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564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4504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F2DB-7230-4B59-B7DF-5B059DD3D26A}" type="datetimeFigureOut">
              <a:rPr lang="en-US" smtClean="0"/>
              <a:t>10/6/2020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9318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78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1362635"/>
            <a:ext cx="9720073" cy="4946725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2DAF2DB-7230-4B59-B7DF-5B059DD3D26A}" type="datetimeFigureOut">
              <a:rPr lang="en-US" smtClean="0"/>
              <a:t>10/6/2020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F9232C14-EA7A-45A4-937B-E50D0FE05BA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527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ourier New" panose="02070309020205020404" pitchFamily="49" charset="0"/>
        <a:buChar char="o"/>
        <a:tabLst>
          <a:tab pos="403225" algn="l"/>
        </a:tabLst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511175" indent="-169863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860425" indent="-136525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1738" indent="-136525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487488" indent="-136525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Greek Alphabet and Pronunciation</a:t>
            </a:r>
            <a:endParaRPr lang="en-US" sz="4000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599" y="4960137"/>
            <a:ext cx="3366247" cy="1463040"/>
          </a:xfrm>
        </p:spPr>
        <p:txBody>
          <a:bodyPr>
            <a:normAutofit/>
          </a:bodyPr>
          <a:lstStyle/>
          <a:p>
            <a:r>
              <a:rPr lang="en-US" dirty="0" smtClean="0"/>
              <a:t>Prof. Vanessa Gorman</a:t>
            </a:r>
          </a:p>
          <a:p>
            <a:r>
              <a:rPr lang="en-US" sz="1900" dirty="0" smtClean="0"/>
              <a:t>University of Nebraska-Lincoln</a:t>
            </a:r>
          </a:p>
          <a:p>
            <a:r>
              <a:rPr lang="en-US" sz="1900" dirty="0" smtClean="0"/>
              <a:t>vgorman1@unl.edu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2154897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7106" y="1470212"/>
            <a:ext cx="9247095" cy="483914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Pitch vs stress accents</a:t>
            </a:r>
          </a:p>
          <a:p>
            <a:r>
              <a:rPr lang="en-US" dirty="0" smtClean="0"/>
              <a:t>Accents, punctuation, and word division added in Hellenistic Era to help distinguish readers.</a:t>
            </a:r>
          </a:p>
          <a:p>
            <a:r>
              <a:rPr lang="en-US" dirty="0" smtClean="0"/>
              <a:t>Accents only occur on vowels [second letter of a diphthong]</a:t>
            </a:r>
          </a:p>
          <a:p>
            <a:pPr lvl="1"/>
            <a:r>
              <a:rPr lang="en-US" dirty="0" smtClean="0"/>
              <a:t>Diphthong has accent [and breathing] over the second vowel</a:t>
            </a:r>
          </a:p>
          <a:p>
            <a:r>
              <a:rPr lang="en-US" dirty="0" smtClean="0"/>
              <a:t>Accents only on the final three syllables</a:t>
            </a:r>
          </a:p>
          <a:p>
            <a:pPr lvl="1"/>
            <a:r>
              <a:rPr lang="en-US" dirty="0" smtClean="0"/>
              <a:t>Ultimate</a:t>
            </a:r>
          </a:p>
          <a:p>
            <a:pPr lvl="1"/>
            <a:r>
              <a:rPr lang="en-US" dirty="0" smtClean="0"/>
              <a:t>Penultimate</a:t>
            </a:r>
          </a:p>
          <a:p>
            <a:pPr lvl="1"/>
            <a:r>
              <a:rPr lang="en-US" dirty="0" smtClean="0"/>
              <a:t>Antepenultimate</a:t>
            </a:r>
          </a:p>
          <a:p>
            <a:r>
              <a:rPr lang="en-US" dirty="0" smtClean="0"/>
              <a:t>Three accents</a:t>
            </a:r>
          </a:p>
          <a:p>
            <a:pPr lvl="1"/>
            <a:r>
              <a:rPr lang="en-US" dirty="0"/>
              <a:t>Acute </a:t>
            </a:r>
            <a:r>
              <a:rPr lang="el-GR" dirty="0"/>
              <a:t> ́</a:t>
            </a:r>
            <a:r>
              <a:rPr lang="en-US" dirty="0"/>
              <a:t>  </a:t>
            </a:r>
            <a:r>
              <a:rPr lang="en-US" dirty="0" smtClean="0"/>
              <a:t> (examples: </a:t>
            </a:r>
            <a:r>
              <a:rPr lang="el-GR" dirty="0" smtClean="0"/>
              <a:t>Λακεδαιμόνιοι</a:t>
            </a:r>
            <a:r>
              <a:rPr lang="en-US" dirty="0" smtClean="0"/>
              <a:t>, </a:t>
            </a:r>
            <a:r>
              <a:rPr lang="el-GR" dirty="0" smtClean="0"/>
              <a:t>τέτταρσι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Grave </a:t>
            </a:r>
            <a:r>
              <a:rPr lang="el-GR" dirty="0" smtClean="0"/>
              <a:t> </a:t>
            </a:r>
            <a:r>
              <a:rPr lang="el-GR" dirty="0"/>
              <a:t>̀</a:t>
            </a:r>
            <a:r>
              <a:rPr lang="en-US" dirty="0"/>
              <a:t>   (examples: </a:t>
            </a:r>
            <a:r>
              <a:rPr lang="el-GR" dirty="0" smtClean="0"/>
              <a:t>εὐθὺς</a:t>
            </a:r>
            <a:r>
              <a:rPr lang="en-US" dirty="0" smtClean="0"/>
              <a:t>, </a:t>
            </a:r>
            <a:r>
              <a:rPr lang="el-GR" dirty="0" smtClean="0"/>
              <a:t>Δωριεὺς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dirty="0" smtClean="0"/>
              <a:t>Circumflex  </a:t>
            </a:r>
            <a:r>
              <a:rPr lang="el-GR" dirty="0" smtClean="0"/>
              <a:t>͂</a:t>
            </a:r>
            <a:r>
              <a:rPr lang="en-US" dirty="0" smtClean="0"/>
              <a:t>   </a:t>
            </a:r>
            <a:r>
              <a:rPr lang="en-US" dirty="0"/>
              <a:t>(examples: </a:t>
            </a:r>
            <a:r>
              <a:rPr lang="el-GR" dirty="0"/>
              <a:t>χειμῶνος</a:t>
            </a:r>
            <a:r>
              <a:rPr lang="en-US" dirty="0" smtClean="0"/>
              <a:t>, </a:t>
            </a:r>
            <a:r>
              <a:rPr lang="el-GR" dirty="0" smtClean="0"/>
              <a:t>ναῦς</a:t>
            </a:r>
            <a:r>
              <a:rPr lang="en-US" dirty="0" smtClean="0"/>
              <a:t>)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083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Acute Accent (</a:t>
            </a:r>
            <a:r>
              <a:rPr lang="el-GR" dirty="0" smtClean="0"/>
              <a:t> ́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470212"/>
            <a:ext cx="10316534" cy="4839148"/>
          </a:xfrm>
        </p:spPr>
        <p:txBody>
          <a:bodyPr/>
          <a:lstStyle/>
          <a:p>
            <a:r>
              <a:rPr lang="en-US" dirty="0" smtClean="0"/>
              <a:t>Can </a:t>
            </a:r>
            <a:r>
              <a:rPr lang="en-US" dirty="0"/>
              <a:t>occur on any of the last three syllables</a:t>
            </a:r>
            <a:r>
              <a:rPr lang="en-US" dirty="0" smtClean="0"/>
              <a:t>.</a:t>
            </a:r>
          </a:p>
          <a:p>
            <a:pPr lvl="1"/>
            <a:r>
              <a:rPr lang="el-GR" dirty="0" smtClean="0"/>
              <a:t>πρότερα</a:t>
            </a:r>
            <a:r>
              <a:rPr lang="en-US" dirty="0" smtClean="0"/>
              <a:t>, </a:t>
            </a:r>
            <a:r>
              <a:rPr lang="el-GR" dirty="0" smtClean="0"/>
              <a:t>ὥσπερ</a:t>
            </a:r>
            <a:r>
              <a:rPr lang="en-US" dirty="0" smtClean="0"/>
              <a:t>, </a:t>
            </a:r>
            <a:r>
              <a:rPr lang="el-GR" dirty="0"/>
              <a:t>παραγγελλόμενα </a:t>
            </a:r>
            <a:endParaRPr lang="en-US" dirty="0" smtClean="0"/>
          </a:p>
          <a:p>
            <a:r>
              <a:rPr lang="en-US" dirty="0" smtClean="0"/>
              <a:t>Can </a:t>
            </a:r>
            <a:r>
              <a:rPr lang="en-US" dirty="0"/>
              <a:t>only be on the last syllable if it is the end of a sentence </a:t>
            </a:r>
            <a:r>
              <a:rPr lang="en-US" dirty="0" smtClean="0"/>
              <a:t>or clause, or </a:t>
            </a:r>
            <a:r>
              <a:rPr lang="en-US" dirty="0"/>
              <a:t>an unaccented word follows it</a:t>
            </a:r>
            <a:r>
              <a:rPr lang="en-US" dirty="0" smtClean="0"/>
              <a:t>.</a:t>
            </a:r>
          </a:p>
          <a:p>
            <a:pPr lvl="1"/>
            <a:r>
              <a:rPr lang="el-GR" dirty="0"/>
              <a:t>διὰ ταῦτα δὲ εὐεργεσία τε καὶ πολιτεία Συρακοσίοις ἐν Ἀντάνδρῳ </a:t>
            </a:r>
            <a:r>
              <a:rPr lang="el-GR" b="1" u="sng" dirty="0" smtClean="0">
                <a:solidFill>
                  <a:srgbClr val="C00000"/>
                </a:solidFill>
              </a:rPr>
              <a:t>ἐστί</a:t>
            </a:r>
            <a:r>
              <a:rPr lang="en-US" b="1" u="sng" dirty="0" smtClean="0">
                <a:solidFill>
                  <a:srgbClr val="C00000"/>
                </a:solidFill>
              </a:rPr>
              <a:t>. </a:t>
            </a:r>
            <a:r>
              <a:rPr lang="en-US" dirty="0">
                <a:cs typeface="Times New Roman" panose="02020603050405020304" pitchFamily="18" charset="0"/>
              </a:rPr>
              <a:t>[</a:t>
            </a:r>
            <a:r>
              <a:rPr lang="en-US" dirty="0" err="1">
                <a:cs typeface="Times New Roman" panose="02020603050405020304" pitchFamily="18" charset="0"/>
              </a:rPr>
              <a:t>Xen</a:t>
            </a:r>
            <a:r>
              <a:rPr lang="en-US" dirty="0">
                <a:cs typeface="Times New Roman" panose="02020603050405020304" pitchFamily="18" charset="0"/>
              </a:rPr>
              <a:t>., </a:t>
            </a:r>
            <a:r>
              <a:rPr lang="en-US" i="1" dirty="0">
                <a:cs typeface="Times New Roman" panose="02020603050405020304" pitchFamily="18" charset="0"/>
              </a:rPr>
              <a:t>Hell</a:t>
            </a:r>
            <a:r>
              <a:rPr lang="en-US" dirty="0">
                <a:cs typeface="Times New Roman" panose="02020603050405020304" pitchFamily="18" charset="0"/>
              </a:rPr>
              <a:t>. </a:t>
            </a:r>
            <a:r>
              <a:rPr lang="en-US" dirty="0" smtClean="0">
                <a:cs typeface="Times New Roman" panose="02020603050405020304" pitchFamily="18" charset="0"/>
              </a:rPr>
              <a:t>1.1.26]</a:t>
            </a:r>
            <a:endParaRPr lang="en-US" dirty="0">
              <a:cs typeface="Times New Roman" panose="02020603050405020304" pitchFamily="18" charset="0"/>
            </a:endParaRPr>
          </a:p>
          <a:p>
            <a:pPr lvl="1"/>
            <a:r>
              <a:rPr lang="en-US" dirty="0" smtClean="0"/>
              <a:t> </a:t>
            </a:r>
            <a:r>
              <a:rPr lang="el-GR" dirty="0"/>
              <a:t>παρῄνεσάν τε προθύμους εἶναι καὶ τὰ </a:t>
            </a:r>
            <a:r>
              <a:rPr lang="el-GR" b="1" u="sng" dirty="0" smtClean="0">
                <a:solidFill>
                  <a:srgbClr val="C00000"/>
                </a:solidFill>
              </a:rPr>
              <a:t>λοιπά</a:t>
            </a:r>
            <a:r>
              <a:rPr lang="el-GR" dirty="0" smtClean="0"/>
              <a:t>, </a:t>
            </a:r>
            <a:r>
              <a:rPr lang="el-GR" dirty="0"/>
              <a:t>ὥσπερ τὰ </a:t>
            </a:r>
            <a:r>
              <a:rPr lang="el-GR" dirty="0" smtClean="0"/>
              <a:t>πρότερα</a:t>
            </a:r>
            <a:r>
              <a:rPr lang="en-US" dirty="0" smtClean="0"/>
              <a:t>. </a:t>
            </a:r>
            <a:r>
              <a:rPr lang="en-US" dirty="0">
                <a:cs typeface="Times New Roman" panose="02020603050405020304" pitchFamily="18" charset="0"/>
              </a:rPr>
              <a:t>[</a:t>
            </a:r>
            <a:r>
              <a:rPr lang="en-US" dirty="0" err="1">
                <a:cs typeface="Times New Roman" panose="02020603050405020304" pitchFamily="18" charset="0"/>
              </a:rPr>
              <a:t>Xen</a:t>
            </a:r>
            <a:r>
              <a:rPr lang="en-US" dirty="0">
                <a:cs typeface="Times New Roman" panose="02020603050405020304" pitchFamily="18" charset="0"/>
              </a:rPr>
              <a:t>., </a:t>
            </a:r>
            <a:r>
              <a:rPr lang="en-US" i="1" dirty="0">
                <a:cs typeface="Times New Roman" panose="02020603050405020304" pitchFamily="18" charset="0"/>
              </a:rPr>
              <a:t>Hell</a:t>
            </a:r>
            <a:r>
              <a:rPr lang="en-US" dirty="0">
                <a:cs typeface="Times New Roman" panose="02020603050405020304" pitchFamily="18" charset="0"/>
              </a:rPr>
              <a:t>. </a:t>
            </a:r>
            <a:r>
              <a:rPr lang="en-US" dirty="0" smtClean="0">
                <a:cs typeface="Times New Roman" panose="02020603050405020304" pitchFamily="18" charset="0"/>
              </a:rPr>
              <a:t>1.1.27]</a:t>
            </a:r>
            <a:endParaRPr lang="en-US" dirty="0">
              <a:cs typeface="Times New Roman" panose="02020603050405020304" pitchFamily="18" charset="0"/>
            </a:endParaRPr>
          </a:p>
          <a:p>
            <a:r>
              <a:rPr lang="en-US" dirty="0" smtClean="0"/>
              <a:t>Can </a:t>
            </a:r>
            <a:r>
              <a:rPr lang="en-US" dirty="0"/>
              <a:t>only be on the </a:t>
            </a:r>
            <a:r>
              <a:rPr lang="en-US" dirty="0" smtClean="0"/>
              <a:t>antepenultimate, </a:t>
            </a:r>
            <a:r>
              <a:rPr lang="en-US" dirty="0"/>
              <a:t>if the final syllable is </a:t>
            </a:r>
            <a:r>
              <a:rPr lang="en-US" dirty="0" smtClean="0"/>
              <a:t>short </a:t>
            </a:r>
            <a:r>
              <a:rPr lang="en-US" sz="2000" dirty="0" smtClean="0"/>
              <a:t>(by nature and position).</a:t>
            </a:r>
            <a:endParaRPr lang="en-US" dirty="0" smtClean="0"/>
          </a:p>
          <a:p>
            <a:pPr lvl="1"/>
            <a:r>
              <a:rPr lang="el-GR" dirty="0"/>
              <a:t>παρεκελεύετο</a:t>
            </a:r>
            <a:r>
              <a:rPr lang="en-US" dirty="0"/>
              <a:t>, </a:t>
            </a:r>
            <a:r>
              <a:rPr lang="el-GR" dirty="0" smtClean="0"/>
              <a:t>Φαρνάβαζος</a:t>
            </a:r>
            <a:r>
              <a:rPr lang="en-US" dirty="0" smtClean="0"/>
              <a:t>, </a:t>
            </a:r>
            <a:r>
              <a:rPr lang="el-GR" dirty="0" smtClean="0"/>
              <a:t>Συρακόσιοι</a:t>
            </a:r>
            <a:r>
              <a:rPr lang="en-US" dirty="0" smtClean="0"/>
              <a:t> (!)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973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Grave Accent(</a:t>
            </a:r>
            <a:r>
              <a:rPr lang="el-GR" dirty="0" smtClean="0"/>
              <a:t> ̀</a:t>
            </a:r>
            <a:r>
              <a:rPr lang="en-US" dirty="0" smtClean="0"/>
              <a:t>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only occur on the last syllable.</a:t>
            </a:r>
          </a:p>
          <a:p>
            <a:r>
              <a:rPr lang="en-US" dirty="0" smtClean="0"/>
              <a:t>Only if another word follows [you flip the acute to a grave]</a:t>
            </a:r>
          </a:p>
          <a:p>
            <a:pPr lvl="1"/>
            <a:r>
              <a:rPr lang="el-GR" b="1" u="sng" dirty="0">
                <a:solidFill>
                  <a:srgbClr val="C00000"/>
                </a:solidFill>
              </a:rPr>
              <a:t>διδοὺς</a:t>
            </a:r>
            <a:r>
              <a:rPr lang="el-GR" b="1" dirty="0">
                <a:solidFill>
                  <a:srgbClr val="C00000"/>
                </a:solidFill>
              </a:rPr>
              <a:t> </a:t>
            </a:r>
            <a:r>
              <a:rPr lang="el-GR" b="1" u="sng" dirty="0">
                <a:solidFill>
                  <a:srgbClr val="C00000"/>
                </a:solidFill>
              </a:rPr>
              <a:t>καὶ</a:t>
            </a:r>
            <a:r>
              <a:rPr lang="el-GR" b="1" dirty="0">
                <a:solidFill>
                  <a:srgbClr val="C00000"/>
                </a:solidFill>
              </a:rPr>
              <a:t> </a:t>
            </a:r>
            <a:r>
              <a:rPr lang="el-GR" dirty="0"/>
              <a:t>ὕλην </a:t>
            </a:r>
            <a:endParaRPr lang="en-US" dirty="0" smtClean="0"/>
          </a:p>
          <a:p>
            <a:pPr lvl="1"/>
            <a:r>
              <a:rPr lang="el-GR" b="1" u="sng" dirty="0">
                <a:solidFill>
                  <a:srgbClr val="C00000"/>
                </a:solidFill>
              </a:rPr>
              <a:t>καὶ</a:t>
            </a:r>
            <a:r>
              <a:rPr lang="el-GR" b="1" dirty="0">
                <a:solidFill>
                  <a:srgbClr val="C00000"/>
                </a:solidFill>
              </a:rPr>
              <a:t> </a:t>
            </a:r>
            <a:r>
              <a:rPr lang="el-GR" b="1" u="sng" dirty="0">
                <a:solidFill>
                  <a:srgbClr val="C00000"/>
                </a:solidFill>
              </a:rPr>
              <a:t>τὴν</a:t>
            </a:r>
            <a:r>
              <a:rPr lang="el-GR" b="1" dirty="0">
                <a:solidFill>
                  <a:srgbClr val="C00000"/>
                </a:solidFill>
              </a:rPr>
              <a:t> </a:t>
            </a:r>
            <a:r>
              <a:rPr lang="el-GR" dirty="0"/>
              <a:t>δεκάτην ἐξέλεγον </a:t>
            </a:r>
            <a:endParaRPr lang="en-US" dirty="0" smtClean="0"/>
          </a:p>
          <a:p>
            <a:pPr lvl="1"/>
            <a:r>
              <a:rPr lang="el-GR" b="1" u="sng" dirty="0">
                <a:solidFill>
                  <a:srgbClr val="C00000"/>
                </a:solidFill>
              </a:rPr>
              <a:t>Σηλυμβριανοὶ</a:t>
            </a:r>
            <a:r>
              <a:rPr lang="el-GR" dirty="0">
                <a:solidFill>
                  <a:srgbClr val="C00000"/>
                </a:solidFill>
              </a:rPr>
              <a:t> </a:t>
            </a:r>
            <a:r>
              <a:rPr lang="el-GR" b="1" u="sng" dirty="0">
                <a:solidFill>
                  <a:srgbClr val="C00000"/>
                </a:solidFill>
              </a:rPr>
              <a:t>δὲ</a:t>
            </a:r>
            <a:r>
              <a:rPr lang="el-GR" dirty="0">
                <a:solidFill>
                  <a:srgbClr val="C00000"/>
                </a:solidFill>
              </a:rPr>
              <a:t> </a:t>
            </a:r>
            <a:r>
              <a:rPr lang="el-GR" dirty="0"/>
              <a:t>ἐδέξαντο </a:t>
            </a:r>
            <a:r>
              <a:rPr lang="el-GR" b="1" u="sng" dirty="0">
                <a:solidFill>
                  <a:srgbClr val="C00000"/>
                </a:solidFill>
              </a:rPr>
              <a:t>μὲν</a:t>
            </a:r>
            <a:r>
              <a:rPr lang="el-GR" dirty="0"/>
              <a:t> οὔ , χρήματα </a:t>
            </a:r>
            <a:r>
              <a:rPr lang="el-GR" b="1" u="sng" dirty="0">
                <a:solidFill>
                  <a:srgbClr val="C00000"/>
                </a:solidFill>
              </a:rPr>
              <a:t>δὲ</a:t>
            </a:r>
            <a:r>
              <a:rPr lang="el-GR" dirty="0"/>
              <a:t> ἔδοσαν 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347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Circumflex Accent ( </a:t>
            </a:r>
            <a:r>
              <a:rPr lang="el-GR" dirty="0" smtClean="0"/>
              <a:t>͂</a:t>
            </a:r>
            <a:r>
              <a:rPr lang="en-US" dirty="0"/>
              <a:t> 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only occur on the last two syllables</a:t>
            </a:r>
          </a:p>
          <a:p>
            <a:pPr lvl="1"/>
            <a:r>
              <a:rPr lang="el-GR" dirty="0" smtClean="0"/>
              <a:t>ἐπεισπλεῖ</a:t>
            </a:r>
            <a:r>
              <a:rPr lang="en-US" dirty="0" smtClean="0"/>
              <a:t>, </a:t>
            </a:r>
            <a:r>
              <a:rPr lang="el-GR" dirty="0"/>
              <a:t>ἐκ τῶν Κλαζομενῶν</a:t>
            </a:r>
            <a:endParaRPr lang="en-US" dirty="0" smtClean="0"/>
          </a:p>
          <a:p>
            <a:pPr lvl="1"/>
            <a:r>
              <a:rPr lang="el-GR" dirty="0" smtClean="0"/>
              <a:t>μηδεὶς </a:t>
            </a:r>
            <a:r>
              <a:rPr lang="el-GR" dirty="0"/>
              <a:t>ἐξαγγείλαι τοῖς πολεμίοις τὸ πλῆθος τῶν νεῶν</a:t>
            </a:r>
            <a:endParaRPr lang="en-US" dirty="0"/>
          </a:p>
          <a:p>
            <a:r>
              <a:rPr lang="en-US" dirty="0" smtClean="0"/>
              <a:t>Can only occur on a long vowel </a:t>
            </a:r>
          </a:p>
          <a:p>
            <a:pPr lvl="1"/>
            <a:r>
              <a:rPr lang="el-GR" dirty="0"/>
              <a:t>παρὰ τῶν </a:t>
            </a:r>
            <a:r>
              <a:rPr lang="el-GR" dirty="0" smtClean="0"/>
              <a:t>Κυζικηνῶν</a:t>
            </a:r>
            <a:r>
              <a:rPr lang="en-US" dirty="0" smtClean="0"/>
              <a:t>, </a:t>
            </a:r>
            <a:r>
              <a:rPr lang="el-GR" dirty="0" smtClean="0"/>
              <a:t>ναυμαχεῖν</a:t>
            </a:r>
            <a:r>
              <a:rPr lang="en-US" dirty="0" smtClean="0"/>
              <a:t> [diphthong], </a:t>
            </a:r>
            <a:r>
              <a:rPr lang="el-GR" dirty="0" smtClean="0"/>
              <a:t>ἡμῖν</a:t>
            </a:r>
            <a:r>
              <a:rPr lang="en-US" dirty="0" smtClean="0"/>
              <a:t> [rare long iota]</a:t>
            </a:r>
          </a:p>
          <a:p>
            <a:r>
              <a:rPr lang="en-US" dirty="0" smtClean="0"/>
              <a:t>Can only occur on the penultimate if the final vowel is short</a:t>
            </a:r>
          </a:p>
          <a:p>
            <a:pPr lvl="1"/>
            <a:r>
              <a:rPr lang="el-GR" dirty="0" smtClean="0"/>
              <a:t>ἐκεῖθεν</a:t>
            </a:r>
            <a:r>
              <a:rPr lang="en-US" dirty="0" smtClean="0"/>
              <a:t>, </a:t>
            </a:r>
            <a:r>
              <a:rPr lang="el-GR" dirty="0" smtClean="0"/>
              <a:t>Ἀθηναῖοι</a:t>
            </a:r>
            <a:r>
              <a:rPr lang="en-US" dirty="0" smtClean="0"/>
              <a:t>, </a:t>
            </a:r>
            <a:r>
              <a:rPr lang="el-GR" dirty="0"/>
              <a:t>ἐπαινοῦντες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626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Miscellaneous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1158" y="1470212"/>
            <a:ext cx="8043042" cy="4839148"/>
          </a:xfrm>
        </p:spPr>
        <p:txBody>
          <a:bodyPr/>
          <a:lstStyle/>
          <a:p>
            <a:r>
              <a:rPr lang="en-US" dirty="0" smtClean="0"/>
              <a:t>Accents on nouns are persistent</a:t>
            </a:r>
          </a:p>
          <a:p>
            <a:r>
              <a:rPr lang="en-US" dirty="0" smtClean="0"/>
              <a:t>Accents on verbs are recessive</a:t>
            </a:r>
          </a:p>
          <a:p>
            <a:r>
              <a:rPr lang="en-US" dirty="0"/>
              <a:t>Moveable </a:t>
            </a:r>
            <a:r>
              <a:rPr lang="en-US" b="1" dirty="0"/>
              <a:t>nu</a:t>
            </a:r>
            <a:r>
              <a:rPr lang="en-US" dirty="0"/>
              <a:t> [</a:t>
            </a:r>
            <a:r>
              <a:rPr lang="el-GR" dirty="0"/>
              <a:t>ἐκέλευε </a:t>
            </a:r>
            <a:r>
              <a:rPr lang="el-GR" dirty="0" smtClean="0"/>
              <a:t>= ἐκέλευεν</a:t>
            </a:r>
            <a:r>
              <a:rPr lang="el-GR" dirty="0" smtClean="0"/>
              <a:t>]</a:t>
            </a:r>
            <a:endParaRPr lang="en-US" dirty="0" smtClean="0"/>
          </a:p>
          <a:p>
            <a:r>
              <a:rPr lang="en-US" smtClean="0"/>
              <a:t>Elision </a:t>
            </a:r>
            <a:r>
              <a:rPr lang="en-US" dirty="0" smtClean="0"/>
              <a:t>(contraction):</a:t>
            </a:r>
          </a:p>
          <a:p>
            <a:pPr lvl="1"/>
            <a:r>
              <a:rPr lang="en-US" sz="2000" dirty="0" smtClean="0"/>
              <a:t>Words ending with a short vowel followed by a word beginning with a vowel sometimes contract the final vowel, replacing it with an apostrophe</a:t>
            </a:r>
          </a:p>
          <a:p>
            <a:pPr lvl="1"/>
            <a:r>
              <a:rPr lang="el-GR" sz="2000" dirty="0" smtClean="0"/>
              <a:t>μηδ</a:t>
            </a:r>
            <a:r>
              <a:rPr lang="el-GR" sz="2000" dirty="0"/>
              <a:t>᾽ αὖ </a:t>
            </a:r>
            <a:r>
              <a:rPr lang="el-GR" sz="2000" dirty="0" smtClean="0"/>
              <a:t>Φαρνάβαζος</a:t>
            </a:r>
            <a:endParaRPr lang="en-US" sz="2000" dirty="0" smtClean="0"/>
          </a:p>
          <a:p>
            <a:pPr lvl="1"/>
            <a:r>
              <a:rPr lang="el-GR" sz="2000" dirty="0"/>
              <a:t>οὐδ᾽ ἐγὼ ἀντιλέγω</a:t>
            </a:r>
            <a:endParaRPr lang="en-US" sz="2000" dirty="0" smtClean="0"/>
          </a:p>
          <a:p>
            <a:pPr lvl="1"/>
            <a:r>
              <a:rPr lang="en-US" sz="2000" dirty="0"/>
              <a:t>Sometimes written as one word</a:t>
            </a:r>
          </a:p>
          <a:p>
            <a:pPr lvl="1"/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8684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Enclitic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6094" y="1470212"/>
            <a:ext cx="9968444" cy="4839148"/>
          </a:xfrm>
        </p:spPr>
        <p:txBody>
          <a:bodyPr/>
          <a:lstStyle/>
          <a:p>
            <a:r>
              <a:rPr lang="en-US" dirty="0" smtClean="0"/>
              <a:t>“Leans back” = forms part of the preceding word</a:t>
            </a:r>
          </a:p>
          <a:p>
            <a:pPr lvl="1"/>
            <a:r>
              <a:rPr lang="el-GR" dirty="0"/>
              <a:t>καὶ συγκαλέσας </a:t>
            </a:r>
            <a:r>
              <a:rPr lang="el-GR" b="1" u="sng" dirty="0">
                <a:solidFill>
                  <a:srgbClr val="C00000"/>
                </a:solidFill>
              </a:rPr>
              <a:t>τούς τε </a:t>
            </a:r>
            <a:r>
              <a:rPr lang="el-GR" dirty="0"/>
              <a:t>ἀπὸ τῶν πόλεων </a:t>
            </a:r>
            <a:r>
              <a:rPr lang="el-GR" dirty="0" smtClean="0"/>
              <a:t>στρατηγοὺς</a:t>
            </a:r>
            <a:r>
              <a:rPr lang="en-US" dirty="0" smtClean="0"/>
              <a:t> … </a:t>
            </a:r>
            <a:r>
              <a:rPr lang="el-GR" dirty="0" smtClean="0"/>
              <a:t>[</a:t>
            </a:r>
            <a:r>
              <a:rPr lang="en-US" dirty="0" err="1"/>
              <a:t>Xen</a:t>
            </a:r>
            <a:r>
              <a:rPr lang="en-US" dirty="0"/>
              <a:t>., </a:t>
            </a:r>
            <a:r>
              <a:rPr lang="en-US" i="1" dirty="0"/>
              <a:t>Hell</a:t>
            </a:r>
            <a:r>
              <a:rPr lang="en-US" dirty="0"/>
              <a:t>. </a:t>
            </a:r>
            <a:r>
              <a:rPr lang="en-US" dirty="0" smtClean="0"/>
              <a:t>1.1.25]</a:t>
            </a:r>
          </a:p>
          <a:p>
            <a:r>
              <a:rPr lang="en-US" dirty="0"/>
              <a:t>Usually loses its </a:t>
            </a:r>
            <a:r>
              <a:rPr lang="en-US" dirty="0" smtClean="0"/>
              <a:t>accent (unless followed by another enclitic)</a:t>
            </a:r>
          </a:p>
          <a:p>
            <a:pPr lvl="1"/>
            <a:r>
              <a:rPr lang="el-GR" b="1" u="sng" dirty="0" smtClean="0">
                <a:solidFill>
                  <a:srgbClr val="C00000"/>
                </a:solidFill>
              </a:rPr>
              <a:t>εἴ πού τίς τινα </a:t>
            </a:r>
            <a:r>
              <a:rPr lang="el-GR" dirty="0" smtClean="0"/>
              <a:t>ἴδοι ἐχθρόν</a:t>
            </a:r>
            <a:r>
              <a:rPr lang="en-US" dirty="0" smtClean="0"/>
              <a:t>… [</a:t>
            </a:r>
            <a:r>
              <a:rPr lang="en-US" dirty="0" err="1" smtClean="0"/>
              <a:t>Thuc</a:t>
            </a:r>
            <a:r>
              <a:rPr lang="en-US" dirty="0" smtClean="0"/>
              <a:t>. 4.47, “If ever anyone saw an enemy anywhere” = Smyth 185]</a:t>
            </a:r>
          </a:p>
          <a:p>
            <a:r>
              <a:rPr lang="en-US" dirty="0" smtClean="0"/>
              <a:t>Therefore, sometimes adds another accent, because the existing accent is pushed beyond the antepenult.</a:t>
            </a:r>
            <a:endParaRPr lang="en-US" dirty="0"/>
          </a:p>
          <a:p>
            <a:pPr lvl="1"/>
            <a:r>
              <a:rPr lang="el-GR" b="1" u="sng" dirty="0" smtClean="0">
                <a:solidFill>
                  <a:srgbClr val="C00000"/>
                </a:solidFill>
              </a:rPr>
              <a:t>παρῄνεσάν </a:t>
            </a:r>
            <a:r>
              <a:rPr lang="el-GR" b="1" u="sng" dirty="0">
                <a:solidFill>
                  <a:srgbClr val="C00000"/>
                </a:solidFill>
              </a:rPr>
              <a:t>τε </a:t>
            </a:r>
            <a:r>
              <a:rPr lang="el-GR" dirty="0"/>
              <a:t>προθύμους εἶναι [</a:t>
            </a:r>
            <a:r>
              <a:rPr lang="en-US" dirty="0" err="1"/>
              <a:t>Xen</a:t>
            </a:r>
            <a:r>
              <a:rPr lang="en-US" dirty="0"/>
              <a:t>., </a:t>
            </a:r>
            <a:r>
              <a:rPr lang="en-US" i="1" dirty="0"/>
              <a:t>Hell</a:t>
            </a:r>
            <a:r>
              <a:rPr lang="en-US" dirty="0"/>
              <a:t>. 1.1.27</a:t>
            </a:r>
            <a:r>
              <a:rPr lang="en-US" dirty="0" smtClean="0"/>
              <a:t>]</a:t>
            </a:r>
          </a:p>
          <a:p>
            <a:pPr lvl="1"/>
            <a:r>
              <a:rPr lang="el-GR" dirty="0"/>
              <a:t> </a:t>
            </a:r>
            <a:r>
              <a:rPr lang="el-GR" b="1" u="sng" dirty="0">
                <a:solidFill>
                  <a:srgbClr val="C00000"/>
                </a:solidFill>
              </a:rPr>
              <a:t>χρήματά τε </a:t>
            </a:r>
            <a:r>
              <a:rPr lang="el-GR" dirty="0"/>
              <a:t>διδοὺς καὶ ὕλην ἐκ τῆς Ἴδης κομίζεσθαι </a:t>
            </a:r>
            <a:r>
              <a:rPr lang="el-GR" dirty="0" smtClean="0"/>
              <a:t>φράζων</a:t>
            </a:r>
            <a:r>
              <a:rPr lang="en-US" dirty="0" smtClean="0"/>
              <a:t>. </a:t>
            </a:r>
            <a:r>
              <a:rPr lang="el-GR" dirty="0"/>
              <a:t>[</a:t>
            </a:r>
            <a:r>
              <a:rPr lang="en-US" dirty="0" err="1"/>
              <a:t>Xen</a:t>
            </a:r>
            <a:r>
              <a:rPr lang="en-US" dirty="0"/>
              <a:t>., </a:t>
            </a:r>
            <a:r>
              <a:rPr lang="en-US" i="1" dirty="0"/>
              <a:t>Hell</a:t>
            </a:r>
            <a:r>
              <a:rPr lang="en-US" dirty="0"/>
              <a:t>. 1.1.25]</a:t>
            </a:r>
            <a:endParaRPr lang="en-US" dirty="0" smtClean="0"/>
          </a:p>
          <a:p>
            <a:pPr marL="744537" lvl="1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451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Proclitic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6093" y="1470212"/>
            <a:ext cx="10136609" cy="4839148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</a:pPr>
            <a:r>
              <a:rPr lang="en-US" sz="3000" dirty="0" smtClean="0"/>
              <a:t>Articles that begin with a vowel, some prepositions, the word “no”</a:t>
            </a:r>
          </a:p>
          <a:p>
            <a:pPr>
              <a:lnSpc>
                <a:spcPct val="110000"/>
              </a:lnSpc>
            </a:pPr>
            <a:r>
              <a:rPr lang="en-US" sz="3000" dirty="0" smtClean="0"/>
              <a:t>Leans forward = forms part of the following word</a:t>
            </a:r>
          </a:p>
          <a:p>
            <a:pPr lvl="1">
              <a:lnSpc>
                <a:spcPct val="110000"/>
              </a:lnSpc>
            </a:pPr>
            <a:r>
              <a:rPr lang="el-GR" sz="2600" dirty="0"/>
              <a:t>μετὰ δὲ ταῦτα Τισσαφέρνης ἦλθεν </a:t>
            </a:r>
            <a:r>
              <a:rPr lang="el-GR" sz="2600" b="1" u="sng" dirty="0">
                <a:solidFill>
                  <a:srgbClr val="C00000"/>
                </a:solidFill>
              </a:rPr>
              <a:t>εἰς </a:t>
            </a:r>
            <a:r>
              <a:rPr lang="el-GR" sz="2600" b="1" u="sng" dirty="0" smtClean="0">
                <a:solidFill>
                  <a:srgbClr val="C00000"/>
                </a:solidFill>
              </a:rPr>
              <a:t>Ἑλλήσποντον</a:t>
            </a:r>
            <a:r>
              <a:rPr lang="en-US" sz="2600" b="1" u="sng" dirty="0" smtClean="0">
                <a:solidFill>
                  <a:srgbClr val="C00000"/>
                </a:solidFill>
              </a:rPr>
              <a:t>. </a:t>
            </a:r>
            <a:r>
              <a:rPr lang="el-GR" sz="2600" dirty="0"/>
              <a:t>[</a:t>
            </a:r>
            <a:r>
              <a:rPr lang="en-US" sz="2600" dirty="0" err="1"/>
              <a:t>Xen</a:t>
            </a:r>
            <a:r>
              <a:rPr lang="en-US" sz="2600" dirty="0"/>
              <a:t>., </a:t>
            </a:r>
            <a:r>
              <a:rPr lang="en-US" sz="2600" i="1" dirty="0"/>
              <a:t>Hell</a:t>
            </a:r>
            <a:r>
              <a:rPr lang="en-US" sz="2600" dirty="0"/>
              <a:t>. 1.1.9</a:t>
            </a:r>
            <a:r>
              <a:rPr lang="en-US" sz="2600" dirty="0" smtClean="0"/>
              <a:t>]</a:t>
            </a:r>
          </a:p>
          <a:p>
            <a:pPr lvl="1">
              <a:lnSpc>
                <a:spcPct val="110000"/>
              </a:lnSpc>
            </a:pPr>
            <a:r>
              <a:rPr lang="el-GR" sz="2600" dirty="0"/>
              <a:t>ἐκεῖθεν δὲ ἅπασα </a:t>
            </a:r>
            <a:r>
              <a:rPr lang="el-GR" sz="2600" b="1" u="sng" dirty="0">
                <a:solidFill>
                  <a:srgbClr val="C00000"/>
                </a:solidFill>
              </a:rPr>
              <a:t>ἡ στρατιὰ</a:t>
            </a:r>
            <a:r>
              <a:rPr lang="el-GR" sz="2600" dirty="0"/>
              <a:t> διέβη </a:t>
            </a:r>
            <a:r>
              <a:rPr lang="el-GR" sz="2600" b="1" u="sng" dirty="0">
                <a:solidFill>
                  <a:srgbClr val="C00000"/>
                </a:solidFill>
              </a:rPr>
              <a:t>εἰς </a:t>
            </a:r>
            <a:r>
              <a:rPr lang="el-GR" sz="2600" b="1" u="sng" dirty="0" smtClean="0">
                <a:solidFill>
                  <a:srgbClr val="C00000"/>
                </a:solidFill>
              </a:rPr>
              <a:t>Λάμψακον</a:t>
            </a:r>
            <a:r>
              <a:rPr lang="en-US" sz="2600" dirty="0" smtClean="0"/>
              <a:t>. [</a:t>
            </a:r>
            <a:r>
              <a:rPr lang="en-US" sz="2600" dirty="0" err="1" smtClean="0"/>
              <a:t>Xen</a:t>
            </a:r>
            <a:r>
              <a:rPr lang="en-US" sz="2600" dirty="0"/>
              <a:t>., </a:t>
            </a:r>
            <a:r>
              <a:rPr lang="en-US" sz="2600" i="1" dirty="0"/>
              <a:t>Hell</a:t>
            </a:r>
            <a:r>
              <a:rPr lang="en-US" sz="2600" dirty="0"/>
              <a:t>. </a:t>
            </a:r>
            <a:r>
              <a:rPr lang="en-US" sz="2600" dirty="0" smtClean="0"/>
              <a:t>1.2.14]</a:t>
            </a:r>
            <a:endParaRPr lang="en-US" sz="2600" dirty="0"/>
          </a:p>
          <a:p>
            <a:pPr>
              <a:lnSpc>
                <a:spcPct val="110000"/>
              </a:lnSpc>
            </a:pPr>
            <a:r>
              <a:rPr lang="en-US" sz="3300" dirty="0" smtClean="0"/>
              <a:t>No accent, except (very rarely) at the end of a sentence or right before an enclitic.</a:t>
            </a:r>
            <a:r>
              <a:rPr lang="en-US" sz="3000" dirty="0" smtClean="0"/>
              <a:t/>
            </a:r>
            <a:br>
              <a:rPr lang="en-US" sz="3000" dirty="0" smtClean="0"/>
            </a:br>
            <a:endParaRPr lang="en-US" dirty="0"/>
          </a:p>
          <a:p>
            <a:pPr>
              <a:lnSpc>
                <a:spcPct val="11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347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Punctuation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470212"/>
            <a:ext cx="9720072" cy="4839148"/>
          </a:xfrm>
        </p:spPr>
        <p:txBody>
          <a:bodyPr/>
          <a:lstStyle/>
          <a:p>
            <a:r>
              <a:rPr lang="en-US" dirty="0"/>
              <a:t>Period and comma = </a:t>
            </a:r>
            <a:r>
              <a:rPr lang="en-US" dirty="0" smtClean="0"/>
              <a:t>normal</a:t>
            </a:r>
          </a:p>
          <a:p>
            <a:r>
              <a:rPr lang="en-US" dirty="0"/>
              <a:t>S</a:t>
            </a:r>
            <a:r>
              <a:rPr lang="en-US" dirty="0" smtClean="0"/>
              <a:t>emicolon </a:t>
            </a:r>
            <a:r>
              <a:rPr lang="en-US" dirty="0"/>
              <a:t>= </a:t>
            </a:r>
            <a:r>
              <a:rPr lang="en-US" dirty="0" smtClean="0"/>
              <a:t>Greek ? </a:t>
            </a:r>
          </a:p>
          <a:p>
            <a:r>
              <a:rPr lang="en-US" dirty="0" smtClean="0"/>
              <a:t>Raised </a:t>
            </a:r>
            <a:r>
              <a:rPr lang="en-US" dirty="0"/>
              <a:t>dot = </a:t>
            </a:r>
            <a:r>
              <a:rPr lang="en-US" dirty="0" smtClean="0"/>
              <a:t>Greek semi-colon</a:t>
            </a:r>
          </a:p>
          <a:p>
            <a:r>
              <a:rPr lang="en-US" dirty="0" smtClean="0"/>
              <a:t>Iota subscript = </a:t>
            </a:r>
            <a:r>
              <a:rPr lang="el-GR" dirty="0" smtClean="0">
                <a:cs typeface="Times New Roman" panose="02020603050405020304" pitchFamily="18" charset="0"/>
              </a:rPr>
              <a:t>ᾳ</a:t>
            </a:r>
            <a:r>
              <a:rPr lang="en-US" dirty="0" smtClean="0">
                <a:cs typeface="Times New Roman" panose="02020603050405020304" pitchFamily="18" charset="0"/>
              </a:rPr>
              <a:t>, </a:t>
            </a:r>
            <a:r>
              <a:rPr lang="el-GR" dirty="0" smtClean="0">
                <a:cs typeface="Times New Roman" panose="02020603050405020304" pitchFamily="18" charset="0"/>
              </a:rPr>
              <a:t>ῃ</a:t>
            </a:r>
            <a:r>
              <a:rPr lang="en-US" dirty="0">
                <a:cs typeface="Times New Roman" panose="02020603050405020304" pitchFamily="18" charset="0"/>
              </a:rPr>
              <a:t>,</a:t>
            </a:r>
            <a:r>
              <a:rPr lang="en-US" dirty="0" smtClean="0">
                <a:cs typeface="Times New Roman" panose="02020603050405020304" pitchFamily="18" charset="0"/>
              </a:rPr>
              <a:t> </a:t>
            </a:r>
            <a:r>
              <a:rPr lang="el-GR" dirty="0" smtClean="0">
                <a:cs typeface="Times New Roman" panose="02020603050405020304" pitchFamily="18" charset="0"/>
              </a:rPr>
              <a:t>ῳ</a:t>
            </a:r>
            <a:endParaRPr lang="en-US" dirty="0" smtClean="0">
              <a:cs typeface="Times New Roman" panose="02020603050405020304" pitchFamily="18" charset="0"/>
            </a:endParaRPr>
          </a:p>
          <a:p>
            <a:pPr lvl="1"/>
            <a:r>
              <a:rPr lang="el-GR" dirty="0">
                <a:cs typeface="Times New Roman" panose="02020603050405020304" pitchFamily="18" charset="0"/>
              </a:rPr>
              <a:t>αἱ νῆες ἅπασαι ἐν </a:t>
            </a:r>
            <a:r>
              <a:rPr lang="el-GR" b="1" dirty="0">
                <a:solidFill>
                  <a:srgbClr val="C00000"/>
                </a:solidFill>
                <a:cs typeface="Times New Roman" panose="02020603050405020304" pitchFamily="18" charset="0"/>
              </a:rPr>
              <a:t>Παρίῳ</a:t>
            </a:r>
            <a:r>
              <a:rPr lang="el-GR" dirty="0">
                <a:cs typeface="Times New Roman" panose="02020603050405020304" pitchFamily="18" charset="0"/>
              </a:rPr>
              <a:t> </a:t>
            </a:r>
            <a:r>
              <a:rPr lang="el-GR" dirty="0" smtClean="0">
                <a:cs typeface="Times New Roman" panose="02020603050405020304" pitchFamily="18" charset="0"/>
              </a:rPr>
              <a:t>ἀνηγάγοντο</a:t>
            </a:r>
            <a:r>
              <a:rPr lang="en-US" dirty="0" smtClean="0">
                <a:cs typeface="Times New Roman" panose="02020603050405020304" pitchFamily="18" charset="0"/>
              </a:rPr>
              <a:t> [</a:t>
            </a:r>
            <a:r>
              <a:rPr lang="en-US" dirty="0" err="1" smtClean="0">
                <a:cs typeface="Times New Roman" panose="02020603050405020304" pitchFamily="18" charset="0"/>
              </a:rPr>
              <a:t>Xen</a:t>
            </a:r>
            <a:r>
              <a:rPr lang="en-US" dirty="0" smtClean="0">
                <a:cs typeface="Times New Roman" panose="02020603050405020304" pitchFamily="18" charset="0"/>
              </a:rPr>
              <a:t>., </a:t>
            </a:r>
            <a:r>
              <a:rPr lang="en-US" i="1" dirty="0" smtClean="0">
                <a:cs typeface="Times New Roman" panose="02020603050405020304" pitchFamily="18" charset="0"/>
              </a:rPr>
              <a:t>Hell</a:t>
            </a:r>
            <a:r>
              <a:rPr lang="en-US" dirty="0" smtClean="0">
                <a:cs typeface="Times New Roman" panose="02020603050405020304" pitchFamily="18" charset="0"/>
              </a:rPr>
              <a:t>. 1.1.13]</a:t>
            </a:r>
          </a:p>
          <a:p>
            <a:pPr lvl="1"/>
            <a:r>
              <a:rPr lang="el-GR" b="1" dirty="0">
                <a:solidFill>
                  <a:srgbClr val="C00000"/>
                </a:solidFill>
                <a:cs typeface="Times New Roman" panose="02020603050405020304" pitchFamily="18" charset="0"/>
              </a:rPr>
              <a:t>τῇ</a:t>
            </a:r>
            <a:r>
              <a:rPr lang="el-GR" dirty="0">
                <a:cs typeface="Times New Roman" panose="02020603050405020304" pitchFamily="18" charset="0"/>
              </a:rPr>
              <a:t> δὲ </a:t>
            </a:r>
            <a:r>
              <a:rPr lang="el-GR" b="1" dirty="0">
                <a:solidFill>
                  <a:srgbClr val="C00000"/>
                </a:solidFill>
                <a:cs typeface="Times New Roman" panose="02020603050405020304" pitchFamily="18" charset="0"/>
              </a:rPr>
              <a:t>ὑστεραίᾳ</a:t>
            </a:r>
            <a:r>
              <a:rPr lang="el-GR" dirty="0">
                <a:cs typeface="Times New Roman" panose="02020603050405020304" pitchFamily="18" charset="0"/>
              </a:rPr>
              <a:t> Ἀλκιβιάδης ἐκκλησίαν </a:t>
            </a:r>
            <a:r>
              <a:rPr lang="el-GR" dirty="0" smtClean="0">
                <a:cs typeface="Times New Roman" panose="02020603050405020304" pitchFamily="18" charset="0"/>
              </a:rPr>
              <a:t>ποιήσας</a:t>
            </a:r>
            <a:r>
              <a:rPr lang="en-US" dirty="0" smtClean="0">
                <a:cs typeface="Times New Roman" panose="02020603050405020304" pitchFamily="18" charset="0"/>
              </a:rPr>
              <a:t> … </a:t>
            </a:r>
            <a:r>
              <a:rPr lang="en-US" dirty="0">
                <a:cs typeface="Times New Roman" panose="02020603050405020304" pitchFamily="18" charset="0"/>
              </a:rPr>
              <a:t>[</a:t>
            </a:r>
            <a:r>
              <a:rPr lang="en-US" dirty="0" err="1">
                <a:cs typeface="Times New Roman" panose="02020603050405020304" pitchFamily="18" charset="0"/>
              </a:rPr>
              <a:t>Xen</a:t>
            </a:r>
            <a:r>
              <a:rPr lang="en-US" dirty="0">
                <a:cs typeface="Times New Roman" panose="02020603050405020304" pitchFamily="18" charset="0"/>
              </a:rPr>
              <a:t>., </a:t>
            </a:r>
            <a:r>
              <a:rPr lang="en-US" i="1" dirty="0">
                <a:cs typeface="Times New Roman" panose="02020603050405020304" pitchFamily="18" charset="0"/>
              </a:rPr>
              <a:t>Hell</a:t>
            </a:r>
            <a:r>
              <a:rPr lang="en-US" dirty="0">
                <a:cs typeface="Times New Roman" panose="02020603050405020304" pitchFamily="18" charset="0"/>
              </a:rPr>
              <a:t>. 1.1.13]</a:t>
            </a:r>
            <a:endParaRPr lang="en-US" dirty="0" smtClean="0">
              <a:cs typeface="Times New Roman" panose="02020603050405020304" pitchFamily="18" charset="0"/>
            </a:endParaRPr>
          </a:p>
          <a:p>
            <a:r>
              <a:rPr lang="en-US" dirty="0" smtClean="0"/>
              <a:t>Diaresis </a:t>
            </a:r>
            <a:endParaRPr lang="en-US" dirty="0"/>
          </a:p>
          <a:p>
            <a:pPr lvl="1"/>
            <a:r>
              <a:rPr lang="en-US" dirty="0"/>
              <a:t>naïve, [</a:t>
            </a:r>
            <a:r>
              <a:rPr lang="en-US" dirty="0" err="1"/>
              <a:t>coöperate</a:t>
            </a:r>
            <a:r>
              <a:rPr lang="en-US" dirty="0"/>
              <a:t> and </a:t>
            </a:r>
            <a:r>
              <a:rPr lang="en-US" dirty="0" err="1"/>
              <a:t>reëlect</a:t>
            </a:r>
            <a:r>
              <a:rPr lang="en-US" dirty="0"/>
              <a:t>]</a:t>
            </a:r>
          </a:p>
          <a:p>
            <a:pPr lvl="1"/>
            <a:r>
              <a:rPr lang="en-US" dirty="0" err="1"/>
              <a:t>νηΐ</a:t>
            </a:r>
            <a:r>
              <a:rPr lang="en-US" dirty="0"/>
              <a:t> [“to a ship”] or π</a:t>
            </a:r>
            <a:r>
              <a:rPr lang="en-US" dirty="0" err="1"/>
              <a:t>ροϊτέον</a:t>
            </a:r>
            <a:r>
              <a:rPr lang="en-US" dirty="0"/>
              <a:t> [“one must advance</a:t>
            </a:r>
            <a:r>
              <a:rPr lang="en-US" dirty="0" smtClean="0"/>
              <a:t>”]</a:t>
            </a:r>
          </a:p>
          <a:p>
            <a:pPr lvl="1"/>
            <a:endParaRPr lang="el-GR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045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On-line pronunciation guides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Mastronarde’s</a:t>
            </a:r>
            <a:r>
              <a:rPr lang="en-US" dirty="0" smtClean="0"/>
              <a:t> </a:t>
            </a:r>
            <a:r>
              <a:rPr lang="en-US" dirty="0"/>
              <a:t>AtticGreek.org page Pronunciation Guide</a:t>
            </a:r>
          </a:p>
          <a:p>
            <a:pPr lvl="1"/>
            <a:r>
              <a:rPr lang="en-US" dirty="0" smtClean="0"/>
              <a:t>http</a:t>
            </a:r>
            <a:r>
              <a:rPr lang="en-US" dirty="0"/>
              <a:t>://atticgreek.org/pronunc/pronunc_guide.html </a:t>
            </a:r>
          </a:p>
          <a:p>
            <a:r>
              <a:rPr lang="en-US" dirty="0" smtClean="0"/>
              <a:t>Podium </a:t>
            </a:r>
            <a:r>
              <a:rPr lang="en-US" dirty="0"/>
              <a:t>Arts </a:t>
            </a:r>
            <a:r>
              <a:rPr lang="en-US"/>
              <a:t>Excellent </a:t>
            </a:r>
            <a:r>
              <a:rPr lang="en-US" smtClean="0"/>
              <a:t>Readings </a:t>
            </a:r>
            <a:r>
              <a:rPr lang="en-US" dirty="0"/>
              <a:t>You Tube channel https://www.youtube.com/channel/UCv2q9OTZ0w4zCnt6NDjQZ-A</a:t>
            </a:r>
          </a:p>
          <a:p>
            <a:pPr lvl="1"/>
            <a:r>
              <a:rPr lang="en-US" dirty="0" smtClean="0"/>
              <a:t>Homer</a:t>
            </a:r>
            <a:r>
              <a:rPr lang="en-US" dirty="0"/>
              <a:t>, </a:t>
            </a:r>
            <a:r>
              <a:rPr lang="en-US" i="1" dirty="0"/>
              <a:t>Od</a:t>
            </a:r>
            <a:r>
              <a:rPr lang="en-US" dirty="0"/>
              <a:t>. 1.1-27 [with text and translation] https://www.youtube.com/watch?v=MOvVWiDsPWQ</a:t>
            </a:r>
          </a:p>
          <a:p>
            <a:pPr lvl="1"/>
            <a:r>
              <a:rPr lang="en-US" dirty="0" smtClean="0"/>
              <a:t>Plato</a:t>
            </a:r>
            <a:r>
              <a:rPr lang="en-US" dirty="0"/>
              <a:t>, </a:t>
            </a:r>
            <a:r>
              <a:rPr lang="en-US" i="1" dirty="0"/>
              <a:t>Apology</a:t>
            </a:r>
            <a:r>
              <a:rPr lang="en-US" dirty="0"/>
              <a:t> 1-3 [with Greek text] https://www.youtube.com/watch?v=YGITyNb4CUo</a:t>
            </a:r>
          </a:p>
          <a:p>
            <a:pPr lvl="1"/>
            <a:r>
              <a:rPr lang="en-US" dirty="0" smtClean="0"/>
              <a:t>Aristotle</a:t>
            </a:r>
            <a:r>
              <a:rPr lang="en-US" dirty="0"/>
              <a:t>, </a:t>
            </a:r>
            <a:r>
              <a:rPr lang="en-US" i="1" dirty="0"/>
              <a:t>Politics</a:t>
            </a:r>
            <a:r>
              <a:rPr lang="en-US" dirty="0"/>
              <a:t> 1.12 [with Greek text] https://www.youtube.com/watch?v=g1mOT1RH8o8 </a:t>
            </a:r>
          </a:p>
          <a:p>
            <a:r>
              <a:rPr lang="en-US" dirty="0" smtClean="0"/>
              <a:t>Accentuation tutorial: http</a:t>
            </a:r>
            <a:r>
              <a:rPr lang="en-US" dirty="0"/>
              <a:t>://</a:t>
            </a:r>
            <a:r>
              <a:rPr lang="en-US" dirty="0" smtClean="0"/>
              <a:t>ucbclassics.dreamhosters.com/ancgreek/accenttutU/accentuationU.html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249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553" y="5450541"/>
            <a:ext cx="2483224" cy="941294"/>
          </a:xfrm>
        </p:spPr>
        <p:txBody>
          <a:bodyPr>
            <a:normAutofit/>
          </a:bodyPr>
          <a:lstStyle/>
          <a:p>
            <a:r>
              <a:rPr lang="en-US" sz="1600" dirty="0" smtClean="0"/>
              <a:t>Image courtesy of: free-online-bible-study.org/greek-alphabet.html</a:t>
            </a:r>
            <a:endParaRPr lang="en-US" sz="16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09051" y="-31287"/>
            <a:ext cx="6122894" cy="6889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258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9614" y="273050"/>
            <a:ext cx="8226425" cy="717550"/>
          </a:xfrm>
        </p:spPr>
        <p:txBody>
          <a:bodyPr/>
          <a:lstStyle/>
          <a:p>
            <a:r>
              <a:rPr lang="en-US" dirty="0" smtClean="0"/>
              <a:t>Phoenician Alphabet</a:t>
            </a:r>
            <a:endParaRPr lang="en-US" dirty="0"/>
          </a:p>
        </p:txBody>
      </p:sp>
      <p:pic>
        <p:nvPicPr>
          <p:cNvPr id="7" name="Content Placeholder 6" descr="alphabet_phoenician.gi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743201" y="1219200"/>
            <a:ext cx="6692781" cy="5508674"/>
          </a:xfrm>
        </p:spPr>
      </p:pic>
    </p:spTree>
    <p:extLst>
      <p:ext uri="{BB962C8B-B14F-4D97-AF65-F5344CB8AC3E}">
        <p14:creationId xmlns:p14="http://schemas.microsoft.com/office/powerpoint/2010/main" val="3637224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alphabet greek  begin.gi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524000" y="228600"/>
            <a:ext cx="9192638" cy="6400800"/>
          </a:xfrm>
        </p:spPr>
      </p:pic>
    </p:spTree>
    <p:extLst>
      <p:ext uri="{BB962C8B-B14F-4D97-AF65-F5344CB8AC3E}">
        <p14:creationId xmlns:p14="http://schemas.microsoft.com/office/powerpoint/2010/main" val="1877186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553" y="5450541"/>
            <a:ext cx="2483224" cy="941294"/>
          </a:xfrm>
        </p:spPr>
        <p:txBody>
          <a:bodyPr>
            <a:normAutofit/>
          </a:bodyPr>
          <a:lstStyle/>
          <a:p>
            <a:r>
              <a:rPr lang="en-US" sz="1600" dirty="0" smtClean="0"/>
              <a:t>Image courtesy of: free-online-bible-study.org/greek-alphabet.html</a:t>
            </a:r>
            <a:endParaRPr lang="en-US" sz="16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09051" y="-31287"/>
            <a:ext cx="6122894" cy="6889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5990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553" y="5450541"/>
            <a:ext cx="2483224" cy="941294"/>
          </a:xfrm>
        </p:spPr>
        <p:txBody>
          <a:bodyPr>
            <a:normAutofit/>
          </a:bodyPr>
          <a:lstStyle/>
          <a:p>
            <a:r>
              <a:rPr lang="en-US" sz="1600" dirty="0" smtClean="0"/>
              <a:t>Image courtesy of: free-online-bible-study.org/greek-alphabet.html</a:t>
            </a:r>
            <a:endParaRPr lang="en-US" sz="16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09051" y="-31287"/>
            <a:ext cx="6122894" cy="6889287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9290219" y="693684"/>
            <a:ext cx="2511973" cy="42566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000" kern="1200" cap="none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+mj-cs"/>
              </a:defRPr>
            </a:lvl1pPr>
          </a:lstStyle>
          <a:p>
            <a:r>
              <a:rPr lang="en-US" sz="3200" dirty="0" smtClean="0"/>
              <a:t>Double consonants</a:t>
            </a:r>
          </a:p>
          <a:p>
            <a:endParaRPr lang="en-US" sz="3200" dirty="0"/>
          </a:p>
          <a:p>
            <a:r>
              <a:rPr lang="en-US" sz="3200" dirty="0" err="1" smtClean="0"/>
              <a:t>d+s</a:t>
            </a:r>
            <a:r>
              <a:rPr lang="en-US" sz="3200" dirty="0" smtClean="0"/>
              <a:t> = zeta</a:t>
            </a:r>
          </a:p>
          <a:p>
            <a:r>
              <a:rPr lang="en-US" sz="3200" dirty="0" err="1" smtClean="0"/>
              <a:t>k+s</a:t>
            </a:r>
            <a:r>
              <a:rPr lang="en-US" sz="3200" dirty="0" smtClean="0"/>
              <a:t> = xi</a:t>
            </a:r>
          </a:p>
          <a:p>
            <a:r>
              <a:rPr lang="en-US" sz="3200" dirty="0" err="1" smtClean="0"/>
              <a:t>p+s</a:t>
            </a:r>
            <a:r>
              <a:rPr lang="en-US" sz="3200" dirty="0" smtClean="0"/>
              <a:t> = psi </a:t>
            </a:r>
            <a:endParaRPr lang="en-US" sz="3200" dirty="0"/>
          </a:p>
        </p:txBody>
      </p:sp>
      <p:sp>
        <p:nvSpPr>
          <p:cNvPr id="7" name="Rounded Rectangle 6"/>
          <p:cNvSpPr/>
          <p:nvPr/>
        </p:nvSpPr>
        <p:spPr>
          <a:xfrm>
            <a:off x="3415862" y="1555532"/>
            <a:ext cx="5570483" cy="483476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3415861" y="6150097"/>
            <a:ext cx="5570483" cy="483476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3415861" y="3723290"/>
            <a:ext cx="5570483" cy="483476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485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7553" y="5450541"/>
            <a:ext cx="2483224" cy="941294"/>
          </a:xfrm>
        </p:spPr>
        <p:txBody>
          <a:bodyPr>
            <a:normAutofit/>
          </a:bodyPr>
          <a:lstStyle/>
          <a:p>
            <a:r>
              <a:rPr lang="en-US" sz="1600" dirty="0" smtClean="0"/>
              <a:t>Image courtesy of: free-online-bible-study.org/greek-alphabet.html</a:t>
            </a:r>
            <a:endParaRPr lang="en-US" sz="16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09051" y="-31287"/>
            <a:ext cx="6122894" cy="6889287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9290219" y="693684"/>
            <a:ext cx="2511973" cy="42566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000" kern="1200" cap="none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+mj-ea"/>
                <a:cs typeface="+mj-cs"/>
              </a:defRPr>
            </a:lvl1pPr>
          </a:lstStyle>
          <a:p>
            <a:r>
              <a:rPr lang="en-US" sz="3200" b="1" u="sng" dirty="0" smtClean="0"/>
              <a:t>Aspirants</a:t>
            </a:r>
          </a:p>
          <a:p>
            <a:endParaRPr lang="en-US" sz="3200" dirty="0"/>
          </a:p>
          <a:p>
            <a:r>
              <a:rPr lang="en-US" sz="3200" dirty="0" smtClean="0"/>
              <a:t>t + h = theta</a:t>
            </a:r>
          </a:p>
          <a:p>
            <a:r>
              <a:rPr lang="en-US" sz="3200" dirty="0" smtClean="0"/>
              <a:t>p + h = phi</a:t>
            </a:r>
          </a:p>
          <a:p>
            <a:r>
              <a:rPr lang="en-US" sz="3200" dirty="0" smtClean="0"/>
              <a:t>k + h = chi</a:t>
            </a:r>
            <a:endParaRPr lang="en-US" sz="3200" dirty="0"/>
          </a:p>
        </p:txBody>
      </p:sp>
      <p:sp>
        <p:nvSpPr>
          <p:cNvPr id="7" name="Rounded Rectangle 6"/>
          <p:cNvSpPr/>
          <p:nvPr/>
        </p:nvSpPr>
        <p:spPr>
          <a:xfrm>
            <a:off x="3415860" y="2047433"/>
            <a:ext cx="5570483" cy="483476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3415860" y="5644055"/>
            <a:ext cx="5570483" cy="641431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770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83475" y="4826675"/>
            <a:ext cx="192339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Image courtesy of: free-online-bible-study.org/greek-alphabet.html</a:t>
            </a:r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62906" y="73573"/>
            <a:ext cx="6396404" cy="6751761"/>
          </a:xfrm>
          <a:prstGeom prst="rect">
            <a:avLst/>
          </a:prstGeom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803155" cy="72365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Multiply 10"/>
          <p:cNvSpPr/>
          <p:nvPr/>
        </p:nvSpPr>
        <p:spPr>
          <a:xfrm>
            <a:off x="7809187" y="5189188"/>
            <a:ext cx="1008993" cy="1159059"/>
          </a:xfrm>
          <a:prstGeom prst="mathMultiply">
            <a:avLst/>
          </a:prstGeom>
          <a:solidFill>
            <a:srgbClr val="FFCCCC">
              <a:alpha val="48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785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Breathing marks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470212"/>
            <a:ext cx="10484700" cy="4839148"/>
          </a:xfrm>
        </p:spPr>
        <p:txBody>
          <a:bodyPr/>
          <a:lstStyle/>
          <a:p>
            <a:r>
              <a:rPr lang="en-US" dirty="0" smtClean="0"/>
              <a:t>Every word beginning with a vowel or a rho must have a breathing mark</a:t>
            </a:r>
          </a:p>
          <a:p>
            <a:pPr lvl="1"/>
            <a:r>
              <a:rPr lang="en-US" dirty="0" smtClean="0"/>
              <a:t>On the second letter of a diphthong</a:t>
            </a:r>
          </a:p>
          <a:p>
            <a:r>
              <a:rPr lang="en-US" dirty="0" smtClean="0"/>
              <a:t>Smooth breathing = apostrophe</a:t>
            </a:r>
          </a:p>
          <a:p>
            <a:pPr lvl="1"/>
            <a:r>
              <a:rPr lang="el-GR" dirty="0" smtClean="0"/>
              <a:t>ἀνεβίβαζε</a:t>
            </a:r>
            <a:r>
              <a:rPr lang="en-US" dirty="0" smtClean="0"/>
              <a:t>, </a:t>
            </a:r>
            <a:r>
              <a:rPr lang="el-GR" dirty="0" smtClean="0"/>
              <a:t>ἐγγὺς</a:t>
            </a:r>
            <a:r>
              <a:rPr lang="en-US" dirty="0" smtClean="0"/>
              <a:t>, </a:t>
            </a:r>
            <a:r>
              <a:rPr lang="el-GR" dirty="0" smtClean="0"/>
              <a:t>Ἀθηναῖοι</a:t>
            </a:r>
            <a:r>
              <a:rPr lang="en-US" dirty="0" smtClean="0"/>
              <a:t>, </a:t>
            </a:r>
            <a:r>
              <a:rPr lang="el-GR" dirty="0" smtClean="0"/>
              <a:t>αὐτὸν</a:t>
            </a:r>
            <a:r>
              <a:rPr lang="en-US" dirty="0" smtClean="0"/>
              <a:t>, </a:t>
            </a:r>
            <a:r>
              <a:rPr lang="el-GR" dirty="0" smtClean="0"/>
              <a:t>οὐδὲν</a:t>
            </a:r>
            <a:endParaRPr lang="en-US" dirty="0" smtClean="0"/>
          </a:p>
          <a:p>
            <a:r>
              <a:rPr lang="en-US" dirty="0" smtClean="0"/>
              <a:t>Rough breathing = reverse apostrophe.  Indicates aspiration </a:t>
            </a:r>
            <a:br>
              <a:rPr lang="en-US" dirty="0" smtClean="0"/>
            </a:br>
            <a:r>
              <a:rPr lang="en-US" dirty="0" smtClean="0"/>
              <a:t>		[“h” sound]</a:t>
            </a:r>
          </a:p>
          <a:p>
            <a:pPr lvl="1"/>
            <a:r>
              <a:rPr lang="el-GR" dirty="0"/>
              <a:t>ἑαυτοῦ</a:t>
            </a:r>
            <a:r>
              <a:rPr lang="en-US" dirty="0" smtClean="0"/>
              <a:t>, </a:t>
            </a:r>
            <a:r>
              <a:rPr lang="el-GR" dirty="0" smtClean="0"/>
              <a:t>ὅπως</a:t>
            </a:r>
            <a:r>
              <a:rPr lang="en-US" dirty="0" smtClean="0"/>
              <a:t>, </a:t>
            </a:r>
            <a:r>
              <a:rPr lang="el-GR" dirty="0" smtClean="0"/>
              <a:t>ῥᾴδιος</a:t>
            </a:r>
            <a:r>
              <a:rPr lang="en-US" dirty="0" smtClean="0"/>
              <a:t>, </a:t>
            </a:r>
            <a:r>
              <a:rPr lang="el-GR" dirty="0" smtClean="0"/>
              <a:t>ῥήτωρ</a:t>
            </a:r>
            <a:r>
              <a:rPr lang="en-US" dirty="0" smtClean="0"/>
              <a:t>, </a:t>
            </a:r>
            <a:r>
              <a:rPr lang="el-GR" dirty="0"/>
              <a:t>εἷλον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214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516</TotalTime>
  <Words>838</Words>
  <Application>Microsoft Office PowerPoint</Application>
  <PresentationFormat>Widescreen</PresentationFormat>
  <Paragraphs>111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Calibri</vt:lpstr>
      <vt:lpstr>Courier New</vt:lpstr>
      <vt:lpstr>Times New Roman</vt:lpstr>
      <vt:lpstr>Tw Cen MT</vt:lpstr>
      <vt:lpstr>Tw Cen MT Condensed</vt:lpstr>
      <vt:lpstr>Wingdings 3</vt:lpstr>
      <vt:lpstr>Integral</vt:lpstr>
      <vt:lpstr>Greek Alphabet and Pronunciation</vt:lpstr>
      <vt:lpstr>Image courtesy of: free-online-bible-study.org/greek-alphabet.html</vt:lpstr>
      <vt:lpstr>Phoenician Alphabet</vt:lpstr>
      <vt:lpstr>PowerPoint Presentation</vt:lpstr>
      <vt:lpstr>Image courtesy of: free-online-bible-study.org/greek-alphabet.html</vt:lpstr>
      <vt:lpstr>Image courtesy of: free-online-bible-study.org/greek-alphabet.html</vt:lpstr>
      <vt:lpstr>Image courtesy of: free-online-bible-study.org/greek-alphabet.html</vt:lpstr>
      <vt:lpstr>PowerPoint Presentation</vt:lpstr>
      <vt:lpstr>Breathing marks</vt:lpstr>
      <vt:lpstr>Accents</vt:lpstr>
      <vt:lpstr>Acute Accent ( ́)</vt:lpstr>
      <vt:lpstr>Grave Accent( ̀) </vt:lpstr>
      <vt:lpstr>Circumflex Accent ( ͂ )</vt:lpstr>
      <vt:lpstr>Miscellaneous</vt:lpstr>
      <vt:lpstr>Enclitic</vt:lpstr>
      <vt:lpstr>Proclitic</vt:lpstr>
      <vt:lpstr>Punctuation</vt:lpstr>
      <vt:lpstr>On-line pronunciation guides</vt:lpstr>
    </vt:vector>
  </TitlesOfParts>
  <Company>University of Nebraska - Lincoln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Greek verbs 3rd person imperfect and aorist indicative active/deponent</dc:title>
  <dc:creator>Vanessa Gorman</dc:creator>
  <cp:lastModifiedBy>Vanessa Gorman</cp:lastModifiedBy>
  <cp:revision>51</cp:revision>
  <dcterms:created xsi:type="dcterms:W3CDTF">2019-10-23T19:20:43Z</dcterms:created>
  <dcterms:modified xsi:type="dcterms:W3CDTF">2020-10-06T15:45:13Z</dcterms:modified>
</cp:coreProperties>
</file>