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51"/>
  </p:handoutMasterIdLst>
  <p:sldIdLst>
    <p:sldId id="313" r:id="rId2"/>
    <p:sldId id="358" r:id="rId3"/>
    <p:sldId id="361" r:id="rId4"/>
    <p:sldId id="363" r:id="rId5"/>
    <p:sldId id="367" r:id="rId6"/>
    <p:sldId id="368" r:id="rId7"/>
    <p:sldId id="369" r:id="rId8"/>
    <p:sldId id="376" r:id="rId9"/>
    <p:sldId id="372" r:id="rId10"/>
    <p:sldId id="373" r:id="rId11"/>
    <p:sldId id="353" r:id="rId12"/>
    <p:sldId id="355" r:id="rId13"/>
    <p:sldId id="375" r:id="rId14"/>
    <p:sldId id="345" r:id="rId15"/>
    <p:sldId id="390" r:id="rId16"/>
    <p:sldId id="383" r:id="rId17"/>
    <p:sldId id="392" r:id="rId18"/>
    <p:sldId id="391" r:id="rId19"/>
    <p:sldId id="380" r:id="rId20"/>
    <p:sldId id="393" r:id="rId21"/>
    <p:sldId id="382" r:id="rId22"/>
    <p:sldId id="394" r:id="rId23"/>
    <p:sldId id="395" r:id="rId24"/>
    <p:sldId id="379" r:id="rId25"/>
    <p:sldId id="356" r:id="rId26"/>
    <p:sldId id="340" r:id="rId27"/>
    <p:sldId id="344" r:id="rId28"/>
    <p:sldId id="396" r:id="rId29"/>
    <p:sldId id="397" r:id="rId30"/>
    <p:sldId id="346" r:id="rId31"/>
    <p:sldId id="347" r:id="rId32"/>
    <p:sldId id="399" r:id="rId33"/>
    <p:sldId id="405" r:id="rId34"/>
    <p:sldId id="348" r:id="rId35"/>
    <p:sldId id="401" r:id="rId36"/>
    <p:sldId id="349" r:id="rId37"/>
    <p:sldId id="402" r:id="rId38"/>
    <p:sldId id="403" r:id="rId39"/>
    <p:sldId id="404" r:id="rId40"/>
    <p:sldId id="351" r:id="rId41"/>
    <p:sldId id="406" r:id="rId42"/>
    <p:sldId id="410" r:id="rId43"/>
    <p:sldId id="409" r:id="rId44"/>
    <p:sldId id="386" r:id="rId45"/>
    <p:sldId id="387" r:id="rId46"/>
    <p:sldId id="388" r:id="rId47"/>
    <p:sldId id="408" r:id="rId48"/>
    <p:sldId id="407" r:id="rId49"/>
    <p:sldId id="411"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F1FA"/>
    <a:srgbClr val="FFC000"/>
    <a:srgbClr val="00B050"/>
    <a:srgbClr val="1CADE4"/>
    <a:srgbClr val="FF99FF"/>
    <a:srgbClr val="FF0000"/>
    <a:srgbClr val="E6F2FA"/>
    <a:srgbClr val="E058EE"/>
    <a:srgbClr val="4EF4F8"/>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4660"/>
  </p:normalViewPr>
  <p:slideViewPr>
    <p:cSldViewPr snapToGrid="0">
      <p:cViewPr varScale="1">
        <p:scale>
          <a:sx n="71" d="100"/>
          <a:sy n="71" d="100"/>
        </p:scale>
        <p:origin x="428" y="52"/>
      </p:cViewPr>
      <p:guideLst/>
    </p:cSldViewPr>
  </p:slideViewPr>
  <p:notesTextViewPr>
    <p:cViewPr>
      <p:scale>
        <a:sx n="1" d="1"/>
        <a:sy n="1" d="1"/>
      </p:scale>
      <p:origin x="0" y="0"/>
    </p:cViewPr>
  </p:notesTextViewPr>
  <p:notesViewPr>
    <p:cSldViewPr snapToGrid="0">
      <p:cViewPr varScale="1">
        <p:scale>
          <a:sx n="54" d="100"/>
          <a:sy n="54" d="100"/>
        </p:scale>
        <p:origin x="2564"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D8A9647-CCED-43BF-A051-6A8F459DD83C}" type="datetimeFigureOut">
              <a:rPr lang="en-US" smtClean="0"/>
              <a:t>4/20/2021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41365B-8B7A-4A34-8834-6EE2A4642C29}" type="slidenum">
              <a:rPr lang="en-US" smtClean="0"/>
              <a:t>‹#›</a:t>
            </a:fld>
            <a:endParaRPr lang="en-US"/>
          </a:p>
        </p:txBody>
      </p:sp>
    </p:spTree>
    <p:extLst>
      <p:ext uri="{BB962C8B-B14F-4D97-AF65-F5344CB8AC3E}">
        <p14:creationId xmlns:p14="http://schemas.microsoft.com/office/powerpoint/2010/main" val="371171431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ctr">
              <a:defRPr sz="5000" spc="200"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ctr">
              <a:lnSpc>
                <a:spcPct val="100000"/>
              </a:lnSpc>
              <a:spcBef>
                <a:spcPts val="0"/>
              </a:spcBef>
              <a:buNone/>
              <a:defRPr sz="24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12DAF2DB-7230-4B59-B7DF-5B059DD3D26A}" type="datetimeFigureOut">
              <a:rPr lang="en-US" smtClean="0"/>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232C14-EA7A-45A4-937B-E50D0FE05BA8}"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0532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AF2DB-7230-4B59-B7DF-5B059DD3D26A}" type="datetimeFigureOut">
              <a:rPr lang="en-US" smtClean="0"/>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232C14-EA7A-45A4-937B-E50D0FE05BA8}" type="slidenum">
              <a:rPr lang="en-US" smtClean="0"/>
              <a:t>‹#›</a:t>
            </a:fld>
            <a:endParaRPr lang="en-US" dirty="0"/>
          </a:p>
        </p:txBody>
      </p:sp>
    </p:spTree>
    <p:extLst>
      <p:ext uri="{BB962C8B-B14F-4D97-AF65-F5344CB8AC3E}">
        <p14:creationId xmlns:p14="http://schemas.microsoft.com/office/powerpoint/2010/main" val="927587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AF2DB-7230-4B59-B7DF-5B059DD3D26A}" type="datetimeFigureOut">
              <a:rPr lang="en-US" smtClean="0"/>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232C14-EA7A-45A4-937B-E50D0FE05BA8}"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4296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58265"/>
            <a:ext cx="10352084" cy="741146"/>
          </a:xfrm>
        </p:spPr>
        <p:txBody>
          <a:bodyPr/>
          <a:lstStyle>
            <a:lvl1pPr algn="ctr">
              <a:defRPr sz="4000" cap="none"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1024128" y="1617045"/>
            <a:ext cx="10352084" cy="4692316"/>
          </a:xfrm>
          <a:solidFill>
            <a:schemeClr val="accent2">
              <a:lumMod val="20000"/>
              <a:lumOff val="80000"/>
            </a:schemeClr>
          </a:solidFill>
        </p:spPr>
        <p:txBody>
          <a:bodyPr/>
          <a:lstStyle>
            <a:lvl1pPr marL="461963" indent="-461963">
              <a:defRPr sz="2800" baseline="0"/>
            </a:lvl1pPr>
            <a:lvl2pPr marL="1146175" indent="-231775">
              <a:defRPr sz="2400"/>
            </a:lvl2pPr>
            <a:lvl3pPr marL="1482725" indent="-222250">
              <a:defRPr sz="2000"/>
            </a:lvl3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1626944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DAF2DB-7230-4B59-B7DF-5B059DD3D26A}" type="datetimeFigureOut">
              <a:rPr lang="en-US" smtClean="0"/>
              <a:t>4/20/2021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232C14-EA7A-45A4-937B-E50D0FE05BA8}"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6508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280366" cy="804313"/>
          </a:xfrm>
        </p:spPr>
        <p:txBody>
          <a:bodyPr/>
          <a:lstStyle>
            <a:lvl1pPr algn="ctr">
              <a:defRPr sz="4800" cap="none" baseline="0"/>
            </a:lvl1pPr>
          </a:lstStyle>
          <a:p>
            <a:r>
              <a:rPr lang="en-US" dirty="0" smtClean="0"/>
              <a:t>Click to edit Master title style</a:t>
            </a:r>
            <a:endParaRPr lang="en-US" dirty="0"/>
          </a:p>
        </p:txBody>
      </p:sp>
      <p:sp>
        <p:nvSpPr>
          <p:cNvPr id="3" name="Content Placeholder 2"/>
          <p:cNvSpPr>
            <a:spLocks noGrp="1"/>
          </p:cNvSpPr>
          <p:nvPr>
            <p:ph sz="half" idx="1"/>
          </p:nvPr>
        </p:nvSpPr>
        <p:spPr>
          <a:xfrm>
            <a:off x="1024127" y="1819835"/>
            <a:ext cx="4754880" cy="4489525"/>
          </a:xfrm>
        </p:spPr>
        <p:txBody>
          <a:bodyPr/>
          <a:lstStyle>
            <a:lvl1pPr>
              <a:defRPr sz="2800"/>
            </a:lvl1pPr>
            <a:lvl2pPr marL="457200" indent="-136525">
              <a:defRPr sz="2400"/>
            </a:lvl2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042212" y="1819835"/>
            <a:ext cx="5262282" cy="4489525"/>
          </a:xfrm>
        </p:spPr>
        <p:txBody>
          <a:bodyPr/>
          <a:lstStyle>
            <a:lvl1pPr>
              <a:defRPr sz="2800"/>
            </a:lvl1pPr>
            <a:lvl2pPr marL="403225" indent="-136525">
              <a:defRPr sz="2400"/>
            </a:lvl2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49639706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DAF2DB-7230-4B59-B7DF-5B059DD3D26A}" type="datetimeFigureOut">
              <a:rPr lang="en-US" smtClean="0"/>
              <a:t>4/20/2021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9232C14-EA7A-45A4-937B-E50D0FE05BA8}" type="slidenum">
              <a:rPr lang="en-US" smtClean="0"/>
              <a:t>‹#›</a:t>
            </a:fld>
            <a:endParaRPr lang="en-US" dirty="0"/>
          </a:p>
        </p:txBody>
      </p:sp>
    </p:spTree>
    <p:extLst>
      <p:ext uri="{BB962C8B-B14F-4D97-AF65-F5344CB8AC3E}">
        <p14:creationId xmlns:p14="http://schemas.microsoft.com/office/powerpoint/2010/main" val="1356416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2DAF2DB-7230-4B59-B7DF-5B059DD3D26A}" type="datetimeFigureOut">
              <a:rPr lang="en-US" smtClean="0"/>
              <a:t>4/20/2021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9232C14-EA7A-45A4-937B-E50D0FE05BA8}" type="slidenum">
              <a:rPr lang="en-US" smtClean="0"/>
              <a:t>‹#›</a:t>
            </a:fld>
            <a:endParaRPr lang="en-US" dirty="0"/>
          </a:p>
        </p:txBody>
      </p:sp>
    </p:spTree>
    <p:extLst>
      <p:ext uri="{BB962C8B-B14F-4D97-AF65-F5344CB8AC3E}">
        <p14:creationId xmlns:p14="http://schemas.microsoft.com/office/powerpoint/2010/main" val="114953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AF2DB-7230-4B59-B7DF-5B059DD3D26A}" type="datetimeFigureOut">
              <a:rPr lang="en-US" smtClean="0"/>
              <a:t>4/20/2021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9232C14-EA7A-45A4-937B-E50D0FE05BA8}" type="slidenum">
              <a:rPr lang="en-US" smtClean="0"/>
              <a:t>‹#›</a:t>
            </a:fld>
            <a:endParaRPr lang="en-US" dirty="0"/>
          </a:p>
        </p:txBody>
      </p:sp>
    </p:spTree>
    <p:extLst>
      <p:ext uri="{BB962C8B-B14F-4D97-AF65-F5344CB8AC3E}">
        <p14:creationId xmlns:p14="http://schemas.microsoft.com/office/powerpoint/2010/main" val="2956792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2DAF2DB-7230-4B59-B7DF-5B059DD3D26A}" type="datetimeFigureOut">
              <a:rPr lang="en-US" smtClean="0"/>
              <a:t>4/20/2021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232C14-EA7A-45A4-937B-E50D0FE05BA8}" type="slidenum">
              <a:rPr lang="en-US" smtClean="0"/>
              <a:t>‹#›</a:t>
            </a:fld>
            <a:endParaRPr lang="en-US" dirty="0"/>
          </a:p>
        </p:txBody>
      </p:sp>
    </p:spTree>
    <p:extLst>
      <p:ext uri="{BB962C8B-B14F-4D97-AF65-F5344CB8AC3E}">
        <p14:creationId xmlns:p14="http://schemas.microsoft.com/office/powerpoint/2010/main" val="359003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2DAF2DB-7230-4B59-B7DF-5B059DD3D26A}" type="datetimeFigureOut">
              <a:rPr lang="en-US" smtClean="0"/>
              <a:t>4/20/2021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232C14-EA7A-45A4-937B-E50D0FE05BA8}"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6372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2DAF2DB-7230-4B59-B7DF-5B059DD3D26A}" type="datetimeFigureOut">
              <a:rPr lang="en-US" smtClean="0"/>
              <a:t>4/20/2021</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9232C14-EA7A-45A4-937B-E50D0FE05BA8}"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226546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smtClean="0"/>
              <a:t>Introduction to Direct Speech </a:t>
            </a:r>
            <a:br>
              <a:rPr lang="en-US" dirty="0" smtClean="0"/>
            </a:br>
            <a:r>
              <a:rPr lang="en-US" dirty="0" smtClean="0"/>
              <a:t>in Greek</a:t>
            </a:r>
            <a:endParaRPr lang="en-US" sz="2800" i="1" dirty="0"/>
          </a:p>
        </p:txBody>
      </p:sp>
      <p:sp>
        <p:nvSpPr>
          <p:cNvPr id="3" name="Subtitle 2"/>
          <p:cNvSpPr>
            <a:spLocks noGrp="1"/>
          </p:cNvSpPr>
          <p:nvPr>
            <p:ph type="subTitle" idx="1"/>
          </p:nvPr>
        </p:nvSpPr>
        <p:spPr>
          <a:xfrm>
            <a:off x="8610599" y="4960137"/>
            <a:ext cx="3366247" cy="1463040"/>
          </a:xfrm>
        </p:spPr>
        <p:txBody>
          <a:bodyPr>
            <a:normAutofit/>
          </a:bodyPr>
          <a:lstStyle/>
          <a:p>
            <a:r>
              <a:rPr lang="en-US" dirty="0" smtClean="0"/>
              <a:t>Prof. Vanessa Gorman</a:t>
            </a:r>
          </a:p>
          <a:p>
            <a:r>
              <a:rPr lang="en-US" sz="1900" dirty="0" smtClean="0"/>
              <a:t>University of Nebraska-Lincoln</a:t>
            </a:r>
          </a:p>
          <a:p>
            <a:r>
              <a:rPr lang="en-US" sz="1900" dirty="0" smtClean="0"/>
              <a:t>vgorman1@unl.edu</a:t>
            </a:r>
            <a:endParaRPr lang="en-US" sz="1900" dirty="0"/>
          </a:p>
        </p:txBody>
      </p:sp>
    </p:spTree>
    <p:extLst>
      <p:ext uri="{BB962C8B-B14F-4D97-AF65-F5344CB8AC3E}">
        <p14:creationId xmlns:p14="http://schemas.microsoft.com/office/powerpoint/2010/main" val="2070552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Vocative Case</a:t>
            </a:r>
            <a:endParaRPr lang="en-US" dirty="0"/>
          </a:p>
        </p:txBody>
      </p:sp>
      <p:sp>
        <p:nvSpPr>
          <p:cNvPr id="3" name="Content Placeholder 2"/>
          <p:cNvSpPr>
            <a:spLocks noGrp="1"/>
          </p:cNvSpPr>
          <p:nvPr>
            <p:ph idx="1"/>
          </p:nvPr>
        </p:nvSpPr>
        <p:spPr/>
        <p:txBody>
          <a:bodyPr>
            <a:normAutofit fontScale="92500" lnSpcReduction="20000"/>
          </a:bodyPr>
          <a:lstStyle/>
          <a:p>
            <a:r>
              <a:rPr lang="en-US" dirty="0"/>
              <a:t>Usually preceded by “oh” = </a:t>
            </a:r>
            <a:r>
              <a:rPr lang="el-GR" dirty="0"/>
              <a:t>ὦ</a:t>
            </a:r>
            <a:r>
              <a:rPr lang="en-US" dirty="0"/>
              <a:t> [indeclinable] </a:t>
            </a:r>
            <a:r>
              <a:rPr lang="en-US" dirty="0" err="1"/>
              <a:t>AuxZ</a:t>
            </a:r>
            <a:r>
              <a:rPr lang="en-US" dirty="0"/>
              <a:t> and set apart by commas</a:t>
            </a:r>
          </a:p>
          <a:p>
            <a:r>
              <a:rPr lang="en-US" u="sng" dirty="0" smtClean="0"/>
              <a:t>Usually looks like the nominative</a:t>
            </a:r>
          </a:p>
          <a:p>
            <a:pPr lvl="1"/>
            <a:r>
              <a:rPr lang="en-US" dirty="0" smtClean="0"/>
              <a:t>In the plural, it always does [</a:t>
            </a:r>
            <a:r>
              <a:rPr lang="el-GR" dirty="0" smtClean="0"/>
              <a:t>ὦ</a:t>
            </a:r>
            <a:r>
              <a:rPr lang="en-US" dirty="0" smtClean="0"/>
              <a:t> </a:t>
            </a:r>
            <a:r>
              <a:rPr lang="el-GR" dirty="0" smtClean="0"/>
              <a:t>ἄνδρες</a:t>
            </a:r>
            <a:r>
              <a:rPr lang="en-US" dirty="0" smtClean="0"/>
              <a:t>, </a:t>
            </a:r>
            <a:r>
              <a:rPr lang="el-GR" dirty="0"/>
              <a:t>ὦ </a:t>
            </a:r>
            <a:r>
              <a:rPr lang="el-GR" dirty="0" smtClean="0"/>
              <a:t>Ἀθηναῖοι</a:t>
            </a:r>
            <a:r>
              <a:rPr lang="en-US" dirty="0" smtClean="0"/>
              <a:t>, </a:t>
            </a:r>
            <a:r>
              <a:rPr lang="el-GR" dirty="0"/>
              <a:t>ὦ</a:t>
            </a:r>
            <a:r>
              <a:rPr lang="en-US" dirty="0"/>
              <a:t> </a:t>
            </a:r>
            <a:r>
              <a:rPr lang="el-GR" dirty="0"/>
              <a:t>ἄνδρες </a:t>
            </a:r>
            <a:r>
              <a:rPr lang="el-GR" dirty="0" smtClean="0"/>
              <a:t>δικασταί</a:t>
            </a:r>
            <a:r>
              <a:rPr lang="en-US" dirty="0" smtClean="0"/>
              <a:t>]</a:t>
            </a:r>
          </a:p>
          <a:p>
            <a:pPr lvl="1"/>
            <a:r>
              <a:rPr lang="en-US" dirty="0" smtClean="0"/>
              <a:t>In the singular it does for 1</a:t>
            </a:r>
            <a:r>
              <a:rPr lang="en-US" baseline="30000" dirty="0" smtClean="0"/>
              <a:t>st</a:t>
            </a:r>
            <a:r>
              <a:rPr lang="en-US" dirty="0" smtClean="0"/>
              <a:t> </a:t>
            </a:r>
            <a:r>
              <a:rPr lang="en-US" dirty="0" err="1" smtClean="0"/>
              <a:t>decl</a:t>
            </a:r>
            <a:r>
              <a:rPr lang="en-US" dirty="0" smtClean="0"/>
              <a:t> feminines, many 3</a:t>
            </a:r>
            <a:r>
              <a:rPr lang="en-US" baseline="30000" dirty="0" smtClean="0"/>
              <a:t>rd</a:t>
            </a:r>
            <a:r>
              <a:rPr lang="en-US" dirty="0" smtClean="0"/>
              <a:t> declensions </a:t>
            </a:r>
            <a:br>
              <a:rPr lang="en-US" dirty="0" smtClean="0"/>
            </a:br>
            <a:r>
              <a:rPr lang="en-US" dirty="0" smtClean="0"/>
              <a:t>[</a:t>
            </a:r>
            <a:r>
              <a:rPr lang="el-GR" dirty="0" smtClean="0"/>
              <a:t>ὦ βουλή</a:t>
            </a:r>
            <a:r>
              <a:rPr lang="en-US" dirty="0" smtClean="0"/>
              <a:t>, </a:t>
            </a:r>
            <a:r>
              <a:rPr lang="el-GR" dirty="0" smtClean="0"/>
              <a:t>ὦ Θηράμενες</a:t>
            </a:r>
            <a:r>
              <a:rPr lang="en-US" dirty="0" smtClean="0"/>
              <a:t>]</a:t>
            </a:r>
          </a:p>
          <a:p>
            <a:endParaRPr lang="en-US" dirty="0" smtClean="0"/>
          </a:p>
          <a:p>
            <a:r>
              <a:rPr lang="en-US" dirty="0" smtClean="0"/>
              <a:t>Singular 2</a:t>
            </a:r>
            <a:r>
              <a:rPr lang="en-US" baseline="30000" dirty="0" smtClean="0"/>
              <a:t>nd</a:t>
            </a:r>
            <a:r>
              <a:rPr lang="en-US" dirty="0" smtClean="0"/>
              <a:t> declension masculines end with –</a:t>
            </a:r>
            <a:r>
              <a:rPr lang="el-GR" dirty="0" smtClean="0"/>
              <a:t>ε </a:t>
            </a:r>
          </a:p>
          <a:p>
            <a:pPr lvl="1"/>
            <a:r>
              <a:rPr lang="el-GR" dirty="0" smtClean="0"/>
              <a:t>ἵππος </a:t>
            </a:r>
            <a:r>
              <a:rPr lang="en-US" dirty="0" smtClean="0"/>
              <a:t>&gt; </a:t>
            </a:r>
            <a:r>
              <a:rPr lang="el-GR" dirty="0"/>
              <a:t>ὦ</a:t>
            </a:r>
            <a:r>
              <a:rPr lang="el-GR" dirty="0" smtClean="0"/>
              <a:t> ἵππε</a:t>
            </a:r>
            <a:endParaRPr lang="en-US" dirty="0" smtClean="0"/>
          </a:p>
          <a:p>
            <a:pPr lvl="1"/>
            <a:r>
              <a:rPr lang="el-GR" dirty="0" smtClean="0"/>
              <a:t>ἄνθρωπος </a:t>
            </a:r>
            <a:r>
              <a:rPr lang="en-US" dirty="0" smtClean="0"/>
              <a:t>&gt; </a:t>
            </a:r>
            <a:r>
              <a:rPr lang="el-GR" dirty="0"/>
              <a:t>ὦ </a:t>
            </a:r>
            <a:r>
              <a:rPr lang="el-GR" dirty="0" smtClean="0"/>
              <a:t>ἄνθρωπε</a:t>
            </a:r>
            <a:endParaRPr lang="en-US" dirty="0" smtClean="0"/>
          </a:p>
          <a:p>
            <a:pPr lvl="1"/>
            <a:r>
              <a:rPr lang="el-GR" dirty="0"/>
              <a:t>Φαρνάβαζος </a:t>
            </a:r>
            <a:r>
              <a:rPr lang="en-US" dirty="0" smtClean="0"/>
              <a:t>&gt; </a:t>
            </a:r>
            <a:r>
              <a:rPr lang="el-GR" dirty="0"/>
              <a:t>ὦ </a:t>
            </a:r>
            <a:r>
              <a:rPr lang="el-GR" dirty="0" smtClean="0"/>
              <a:t>Φαρνάβαζε</a:t>
            </a:r>
            <a:endParaRPr lang="en-US" dirty="0" smtClean="0"/>
          </a:p>
          <a:p>
            <a:r>
              <a:rPr lang="en-US" dirty="0" smtClean="0"/>
              <a:t> </a:t>
            </a:r>
          </a:p>
        </p:txBody>
      </p:sp>
    </p:spTree>
    <p:extLst>
      <p:ext uri="{BB962C8B-B14F-4D97-AF65-F5344CB8AC3E}">
        <p14:creationId xmlns:p14="http://schemas.microsoft.com/office/powerpoint/2010/main" val="3171714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Vocative is labeled </a:t>
            </a:r>
            <a:r>
              <a:rPr lang="en-US" dirty="0" err="1" smtClean="0"/>
              <a:t>ExD</a:t>
            </a:r>
            <a:endParaRPr lang="en-US" dirty="0"/>
          </a:p>
        </p:txBody>
      </p:sp>
      <p:sp>
        <p:nvSpPr>
          <p:cNvPr id="3" name="Content Placeholder 2"/>
          <p:cNvSpPr>
            <a:spLocks noGrp="1"/>
          </p:cNvSpPr>
          <p:nvPr>
            <p:ph idx="1"/>
          </p:nvPr>
        </p:nvSpPr>
        <p:spPr/>
        <p:txBody>
          <a:bodyPr/>
          <a:lstStyle/>
          <a:p>
            <a:r>
              <a:rPr lang="el-GR" dirty="0" smtClean="0"/>
              <a:t>οὔτοι </a:t>
            </a:r>
            <a:r>
              <a:rPr lang="el-GR" dirty="0"/>
              <a:t>δὴ Ἀθηναῖοί </a:t>
            </a:r>
            <a:r>
              <a:rPr lang="el-GR" dirty="0" smtClean="0"/>
              <a:t>γε, </a:t>
            </a:r>
            <a:r>
              <a:rPr lang="el-GR" dirty="0"/>
              <a:t>ὦ </a:t>
            </a:r>
            <a:r>
              <a:rPr lang="el-GR" dirty="0" smtClean="0"/>
              <a:t>Εὐθύφρων, </a:t>
            </a:r>
            <a:r>
              <a:rPr lang="el-GR" dirty="0"/>
              <a:t>δίκην αὐτὴν καλοῦσιν ἀλλὰ </a:t>
            </a:r>
            <a:r>
              <a:rPr lang="el-GR" dirty="0" smtClean="0"/>
              <a:t>γραφήν.</a:t>
            </a:r>
            <a:endParaRPr lang="en-US" dirty="0" smtClean="0"/>
          </a:p>
          <a:p>
            <a:pPr lvl="1"/>
            <a:r>
              <a:rPr lang="en-US" i="1" dirty="0" smtClean="0"/>
              <a:t>The Athenians, o Euthyphro, do </a:t>
            </a:r>
            <a:br>
              <a:rPr lang="en-US" i="1" dirty="0" smtClean="0"/>
            </a:br>
            <a:r>
              <a:rPr lang="en-US" i="1" dirty="0" smtClean="0"/>
              <a:t>not call it a private, but a </a:t>
            </a:r>
            <a:br>
              <a:rPr lang="en-US" i="1" dirty="0" smtClean="0"/>
            </a:br>
            <a:r>
              <a:rPr lang="en-US" i="1" dirty="0" smtClean="0"/>
              <a:t>public lawsuit.</a:t>
            </a:r>
          </a:p>
          <a:p>
            <a:pPr lvl="1"/>
            <a:r>
              <a:rPr lang="el-GR" dirty="0" smtClean="0"/>
              <a:t>οὔτοι</a:t>
            </a:r>
            <a:r>
              <a:rPr lang="en-US" dirty="0" smtClean="0"/>
              <a:t> = </a:t>
            </a:r>
            <a:r>
              <a:rPr lang="el-GR" dirty="0" smtClean="0"/>
              <a:t>οὔ</a:t>
            </a:r>
            <a:r>
              <a:rPr lang="en-US" dirty="0" smtClean="0"/>
              <a:t> + </a:t>
            </a:r>
            <a:r>
              <a:rPr lang="el-GR" dirty="0" smtClean="0"/>
              <a:t>τοι </a:t>
            </a:r>
            <a:r>
              <a:rPr lang="en-US" dirty="0" smtClean="0"/>
              <a:t>= </a:t>
            </a:r>
            <a:r>
              <a:rPr lang="en-US" i="1" dirty="0" smtClean="0"/>
              <a:t>indeed</a:t>
            </a:r>
            <a:r>
              <a:rPr lang="en-US" dirty="0" smtClean="0"/>
              <a:t> </a:t>
            </a:r>
            <a:r>
              <a:rPr lang="en-US" i="1" dirty="0" smtClean="0"/>
              <a:t>not</a:t>
            </a:r>
            <a:endParaRPr lang="el-GR" i="1" dirty="0" smtClean="0"/>
          </a:p>
          <a:p>
            <a:pPr lvl="2"/>
            <a:r>
              <a:rPr lang="el-GR" i="1" dirty="0" smtClean="0"/>
              <a:t>ΝΟΤ </a:t>
            </a:r>
            <a:r>
              <a:rPr lang="el-GR" dirty="0" smtClean="0"/>
              <a:t>οὗτοι </a:t>
            </a:r>
            <a:r>
              <a:rPr lang="en-US" dirty="0" smtClean="0"/>
              <a:t>(</a:t>
            </a:r>
            <a:r>
              <a:rPr lang="en-US" i="1" dirty="0" smtClean="0"/>
              <a:t>those men</a:t>
            </a:r>
            <a:r>
              <a:rPr lang="en-US" dirty="0" smtClean="0"/>
              <a:t>)</a:t>
            </a:r>
            <a:endParaRPr lang="en-US" i="1" dirty="0"/>
          </a:p>
        </p:txBody>
      </p:sp>
      <p:pic>
        <p:nvPicPr>
          <p:cNvPr id="4" name="Picture 3"/>
          <p:cNvPicPr>
            <a:picLocks noChangeAspect="1"/>
          </p:cNvPicPr>
          <p:nvPr/>
        </p:nvPicPr>
        <p:blipFill>
          <a:blip r:embed="rId2"/>
          <a:stretch>
            <a:fillRect/>
          </a:stretch>
        </p:blipFill>
        <p:spPr>
          <a:xfrm>
            <a:off x="6200170" y="2864586"/>
            <a:ext cx="4994663" cy="2934636"/>
          </a:xfrm>
          <a:prstGeom prst="rect">
            <a:avLst/>
          </a:prstGeom>
        </p:spPr>
      </p:pic>
    </p:spTree>
    <p:extLst>
      <p:ext uri="{BB962C8B-B14F-4D97-AF65-F5344CB8AC3E}">
        <p14:creationId xmlns:p14="http://schemas.microsoft.com/office/powerpoint/2010/main" val="1989483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Questions </a:t>
            </a:r>
            <a:r>
              <a:rPr lang="en-US" dirty="0" smtClean="0"/>
              <a:t>[Interrogatives]</a:t>
            </a:r>
            <a:endParaRPr lang="en-US" dirty="0"/>
          </a:p>
        </p:txBody>
      </p:sp>
      <p:sp>
        <p:nvSpPr>
          <p:cNvPr id="3" name="Content Placeholder 2"/>
          <p:cNvSpPr>
            <a:spLocks noGrp="1"/>
          </p:cNvSpPr>
          <p:nvPr>
            <p:ph idx="1"/>
          </p:nvPr>
        </p:nvSpPr>
        <p:spPr/>
        <p:txBody>
          <a:bodyPr/>
          <a:lstStyle/>
          <a:p>
            <a:r>
              <a:rPr lang="en-US" dirty="0" smtClean="0"/>
              <a:t>Question mark = ;</a:t>
            </a:r>
          </a:p>
          <a:p>
            <a:r>
              <a:rPr lang="en-US" dirty="0" smtClean="0"/>
              <a:t>Alternative questions demand a yes/no answer</a:t>
            </a:r>
          </a:p>
          <a:p>
            <a:pPr lvl="1"/>
            <a:r>
              <a:rPr lang="el-GR" dirty="0" smtClean="0"/>
              <a:t>ναί</a:t>
            </a:r>
            <a:r>
              <a:rPr lang="en-US" dirty="0" smtClean="0"/>
              <a:t> </a:t>
            </a:r>
            <a:r>
              <a:rPr lang="en-US" dirty="0"/>
              <a:t>= </a:t>
            </a:r>
            <a:r>
              <a:rPr lang="en-US" i="1" dirty="0"/>
              <a:t>yes</a:t>
            </a:r>
            <a:r>
              <a:rPr lang="en-US" dirty="0"/>
              <a:t>; </a:t>
            </a:r>
            <a:r>
              <a:rPr lang="el-GR" dirty="0"/>
              <a:t>πάνυ</a:t>
            </a:r>
            <a:r>
              <a:rPr lang="en-US" dirty="0"/>
              <a:t> = </a:t>
            </a:r>
            <a:r>
              <a:rPr lang="en-US" i="1" dirty="0"/>
              <a:t>certainly; </a:t>
            </a:r>
            <a:r>
              <a:rPr lang="en-US" dirty="0"/>
              <a:t>etc</a:t>
            </a:r>
            <a:r>
              <a:rPr lang="en-US" dirty="0" smtClean="0"/>
              <a:t>.</a:t>
            </a:r>
            <a:endParaRPr lang="en-US" dirty="0"/>
          </a:p>
          <a:p>
            <a:r>
              <a:rPr lang="el-GR" dirty="0" smtClean="0"/>
              <a:t>ἆρα</a:t>
            </a:r>
            <a:r>
              <a:rPr lang="en-US" dirty="0" smtClean="0"/>
              <a:t> introduces a neutral question</a:t>
            </a:r>
          </a:p>
          <a:p>
            <a:r>
              <a:rPr lang="el-GR" dirty="0" smtClean="0"/>
              <a:t>οὐκοῦν</a:t>
            </a:r>
            <a:r>
              <a:rPr lang="en-US" dirty="0" smtClean="0"/>
              <a:t> or </a:t>
            </a:r>
            <a:r>
              <a:rPr lang="el-GR" dirty="0" smtClean="0"/>
              <a:t>ἂρ</a:t>
            </a:r>
            <a:r>
              <a:rPr lang="en-US" dirty="0" smtClean="0"/>
              <a:t>’ </a:t>
            </a:r>
            <a:r>
              <a:rPr lang="el-GR" dirty="0" smtClean="0"/>
              <a:t>οὐ</a:t>
            </a:r>
            <a:r>
              <a:rPr lang="en-US" dirty="0" smtClean="0"/>
              <a:t> or just </a:t>
            </a:r>
            <a:r>
              <a:rPr lang="el-GR" dirty="0" smtClean="0"/>
              <a:t>οὐ</a:t>
            </a:r>
            <a:r>
              <a:rPr lang="en-US" dirty="0" smtClean="0"/>
              <a:t> = expects a “yes” [</a:t>
            </a:r>
            <a:r>
              <a:rPr lang="en-US" i="1" dirty="0"/>
              <a:t>I</a:t>
            </a:r>
            <a:r>
              <a:rPr lang="en-US" i="1" dirty="0" smtClean="0"/>
              <a:t>sn’t it true that…?</a:t>
            </a:r>
            <a:r>
              <a:rPr lang="en-US" dirty="0" smtClean="0"/>
              <a:t>]</a:t>
            </a:r>
          </a:p>
          <a:p>
            <a:pPr marL="914400" lvl="1" indent="0">
              <a:buNone/>
            </a:pPr>
            <a:endParaRPr lang="en-US" dirty="0"/>
          </a:p>
        </p:txBody>
      </p:sp>
    </p:spTree>
    <p:extLst>
      <p:ext uri="{BB962C8B-B14F-4D97-AF65-F5344CB8AC3E}">
        <p14:creationId xmlns:p14="http://schemas.microsoft.com/office/powerpoint/2010/main" val="3599540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Specifying Questions [</a:t>
            </a:r>
            <a:r>
              <a:rPr lang="en-US" i="1" dirty="0" smtClean="0"/>
              <a:t>CGCG</a:t>
            </a:r>
            <a:r>
              <a:rPr lang="en-US" dirty="0" smtClean="0"/>
              <a:t> 38.11]</a:t>
            </a:r>
            <a:br>
              <a:rPr lang="en-US" dirty="0" smtClean="0"/>
            </a:br>
            <a:r>
              <a:rPr lang="en-US" b="1" dirty="0" smtClean="0"/>
              <a:t>with accents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66018601"/>
              </p:ext>
            </p:extLst>
          </p:nvPr>
        </p:nvGraphicFramePr>
        <p:xfrm>
          <a:off x="1023938" y="1617663"/>
          <a:ext cx="10352088" cy="4354812"/>
        </p:xfrm>
        <a:graphic>
          <a:graphicData uri="http://schemas.openxmlformats.org/drawingml/2006/table">
            <a:tbl>
              <a:tblPr firstRow="1" bandRow="1">
                <a:tableStyleId>{5C22544A-7EE6-4342-B048-85BDC9FD1C3A}</a:tableStyleId>
              </a:tblPr>
              <a:tblGrid>
                <a:gridCol w="1815515">
                  <a:extLst>
                    <a:ext uri="{9D8B030D-6E8A-4147-A177-3AD203B41FA5}">
                      <a16:colId xmlns:a16="http://schemas.microsoft.com/office/drawing/2014/main" val="1952787053"/>
                    </a:ext>
                  </a:extLst>
                </a:gridCol>
                <a:gridCol w="3898231">
                  <a:extLst>
                    <a:ext uri="{9D8B030D-6E8A-4147-A177-3AD203B41FA5}">
                      <a16:colId xmlns:a16="http://schemas.microsoft.com/office/drawing/2014/main" val="2968391625"/>
                    </a:ext>
                  </a:extLst>
                </a:gridCol>
                <a:gridCol w="1164657">
                  <a:extLst>
                    <a:ext uri="{9D8B030D-6E8A-4147-A177-3AD203B41FA5}">
                      <a16:colId xmlns:a16="http://schemas.microsoft.com/office/drawing/2014/main" val="416253383"/>
                    </a:ext>
                  </a:extLst>
                </a:gridCol>
                <a:gridCol w="3473685">
                  <a:extLst>
                    <a:ext uri="{9D8B030D-6E8A-4147-A177-3AD203B41FA5}">
                      <a16:colId xmlns:a16="http://schemas.microsoft.com/office/drawing/2014/main" val="1326044226"/>
                    </a:ext>
                  </a:extLst>
                </a:gridCol>
              </a:tblGrid>
              <a:tr h="588642">
                <a:tc>
                  <a:txBody>
                    <a:bodyPr/>
                    <a:lstStyle/>
                    <a:p>
                      <a:r>
                        <a:rPr lang="el-GR" sz="2400" b="0" dirty="0" smtClean="0">
                          <a:solidFill>
                            <a:srgbClr val="FF0000"/>
                          </a:solidFill>
                        </a:rPr>
                        <a:t>τίς</a:t>
                      </a:r>
                      <a:r>
                        <a:rPr lang="en-US" sz="2400" b="0" dirty="0" smtClean="0">
                          <a:solidFill>
                            <a:srgbClr val="FF0000"/>
                          </a:solidFill>
                        </a:rPr>
                        <a:t>; </a:t>
                      </a:r>
                      <a:r>
                        <a:rPr lang="el-GR" sz="2400" b="0" dirty="0" smtClean="0">
                          <a:solidFill>
                            <a:srgbClr val="FF0000"/>
                          </a:solidFill>
                        </a:rPr>
                        <a:t>τί</a:t>
                      </a:r>
                      <a:r>
                        <a:rPr lang="en-US" sz="2400" b="0" dirty="0" smtClean="0">
                          <a:solidFill>
                            <a:srgbClr val="FF0000"/>
                          </a:solidFill>
                        </a:rPr>
                        <a:t>;  </a:t>
                      </a:r>
                      <a:r>
                        <a:rPr lang="en-US" sz="2400" b="0" dirty="0" smtClean="0">
                          <a:solidFill>
                            <a:schemeClr val="tx1"/>
                          </a:solidFill>
                        </a:rPr>
                        <a:t/>
                      </a:r>
                      <a:br>
                        <a:rPr lang="en-US" sz="2400" b="0" dirty="0" smtClean="0">
                          <a:solidFill>
                            <a:schemeClr val="tx1"/>
                          </a:solidFill>
                        </a:rPr>
                      </a:br>
                      <a:r>
                        <a:rPr lang="en-US" sz="2400" b="0" dirty="0" smtClean="0">
                          <a:solidFill>
                            <a:schemeClr val="tx1"/>
                          </a:solidFill>
                        </a:rPr>
                        <a:t>[</a:t>
                      </a:r>
                      <a:r>
                        <a:rPr lang="en-US" sz="2400" b="0" i="1" dirty="0" smtClean="0">
                          <a:solidFill>
                            <a:schemeClr val="tx1"/>
                          </a:solidFill>
                        </a:rPr>
                        <a:t>with accents</a:t>
                      </a:r>
                      <a:r>
                        <a:rPr lang="en-US" sz="2400" b="0" i="0" dirty="0" smtClean="0">
                          <a:solidFill>
                            <a:schemeClr val="tx1"/>
                          </a:solidFill>
                        </a:rPr>
                        <a:t>]</a:t>
                      </a:r>
                      <a:endParaRPr lang="en-US" sz="2400" b="0" dirty="0">
                        <a:solidFill>
                          <a:schemeClr val="tx1"/>
                        </a:solidFill>
                      </a:endParaRPr>
                    </a:p>
                  </a:txBody>
                  <a:tcPr>
                    <a:solidFill>
                      <a:srgbClr val="E7F1FA"/>
                    </a:solidFill>
                  </a:tcPr>
                </a:tc>
                <a:tc>
                  <a:txBody>
                    <a:bodyPr/>
                    <a:lstStyle/>
                    <a:p>
                      <a:r>
                        <a:rPr lang="en-US" sz="2400" b="0" dirty="0" smtClean="0">
                          <a:solidFill>
                            <a:schemeClr val="tx1"/>
                          </a:solidFill>
                        </a:rPr>
                        <a:t>Who? what? which?</a:t>
                      </a:r>
                      <a:endParaRPr lang="en-US" sz="2400" b="0" dirty="0">
                        <a:solidFill>
                          <a:schemeClr val="tx1"/>
                        </a:solidFill>
                      </a:endParaRPr>
                    </a:p>
                  </a:txBody>
                  <a:tcPr>
                    <a:solidFill>
                      <a:srgbClr val="E7F1FA"/>
                    </a:solidFill>
                  </a:tcPr>
                </a:tc>
                <a:tc>
                  <a:txBody>
                    <a:bodyPr/>
                    <a:lstStyle/>
                    <a:p>
                      <a:r>
                        <a:rPr lang="el-GR" sz="2400" b="0" dirty="0" smtClean="0">
                          <a:solidFill>
                            <a:srgbClr val="FF0000"/>
                          </a:solidFill>
                        </a:rPr>
                        <a:t>πότε</a:t>
                      </a:r>
                      <a:r>
                        <a:rPr lang="en-US" sz="2400" b="0" dirty="0" smtClean="0">
                          <a:solidFill>
                            <a:srgbClr val="FF0000"/>
                          </a:solidFill>
                        </a:rPr>
                        <a:t>;</a:t>
                      </a:r>
                      <a:endParaRPr lang="en-US" sz="2400" b="0" dirty="0">
                        <a:solidFill>
                          <a:srgbClr val="FF0000"/>
                        </a:solidFill>
                      </a:endParaRPr>
                    </a:p>
                  </a:txBody>
                  <a:tcPr>
                    <a:solidFill>
                      <a:srgbClr val="E7F1FA"/>
                    </a:solidFill>
                  </a:tcPr>
                </a:tc>
                <a:tc>
                  <a:txBody>
                    <a:bodyPr/>
                    <a:lstStyle/>
                    <a:p>
                      <a:r>
                        <a:rPr lang="en-US" sz="2400" b="0" dirty="0" smtClean="0">
                          <a:solidFill>
                            <a:schemeClr val="tx1"/>
                          </a:solidFill>
                        </a:rPr>
                        <a:t>When?</a:t>
                      </a:r>
                      <a:endParaRPr lang="en-US" sz="2400" b="0" dirty="0">
                        <a:solidFill>
                          <a:schemeClr val="tx1"/>
                        </a:solidFill>
                      </a:endParaRPr>
                    </a:p>
                  </a:txBody>
                  <a:tcPr>
                    <a:solidFill>
                      <a:srgbClr val="E7F1FA"/>
                    </a:solidFill>
                  </a:tcPr>
                </a:tc>
                <a:extLst>
                  <a:ext uri="{0D108BD9-81ED-4DB2-BD59-A6C34878D82A}">
                    <a16:rowId xmlns:a16="http://schemas.microsoft.com/office/drawing/2014/main" val="2617620645"/>
                  </a:ext>
                </a:extLst>
              </a:tr>
              <a:tr h="588642">
                <a:tc>
                  <a:txBody>
                    <a:bodyPr/>
                    <a:lstStyle/>
                    <a:p>
                      <a:r>
                        <a:rPr lang="el-GR" sz="2400" b="0" dirty="0" smtClean="0">
                          <a:solidFill>
                            <a:srgbClr val="FF0000"/>
                          </a:solidFill>
                        </a:rPr>
                        <a:t>τί</a:t>
                      </a:r>
                      <a:r>
                        <a:rPr lang="en-US" sz="2400" b="0" dirty="0" smtClean="0">
                          <a:solidFill>
                            <a:srgbClr val="FF0000"/>
                          </a:solidFill>
                        </a:rPr>
                        <a:t>; </a:t>
                      </a:r>
                      <a:r>
                        <a:rPr lang="el-GR" sz="2400" b="0" dirty="0" smtClean="0">
                          <a:solidFill>
                            <a:srgbClr val="FF0000"/>
                          </a:solidFill>
                        </a:rPr>
                        <a:t>διὰ</a:t>
                      </a:r>
                      <a:r>
                        <a:rPr lang="el-GR" sz="2400" b="0" baseline="0" dirty="0" smtClean="0">
                          <a:solidFill>
                            <a:srgbClr val="FF0000"/>
                          </a:solidFill>
                        </a:rPr>
                        <a:t> τί</a:t>
                      </a:r>
                      <a:r>
                        <a:rPr lang="en-US" sz="2400" b="0" baseline="0" dirty="0" smtClean="0">
                          <a:solidFill>
                            <a:srgbClr val="FF0000"/>
                          </a:solidFill>
                        </a:rPr>
                        <a:t>;</a:t>
                      </a:r>
                      <a:endParaRPr lang="en-US" sz="2400" b="0" dirty="0">
                        <a:solidFill>
                          <a:srgbClr val="FF0000"/>
                        </a:solidFill>
                      </a:endParaRPr>
                    </a:p>
                  </a:txBody>
                  <a:tcPr/>
                </a:tc>
                <a:tc>
                  <a:txBody>
                    <a:bodyPr/>
                    <a:lstStyle/>
                    <a:p>
                      <a:r>
                        <a:rPr lang="en-US" sz="2400" b="0" dirty="0" smtClean="0"/>
                        <a:t>Why?</a:t>
                      </a:r>
                      <a:endParaRPr lang="en-US" sz="2400" b="0" dirty="0"/>
                    </a:p>
                  </a:txBody>
                  <a:tcPr/>
                </a:tc>
                <a:tc>
                  <a:txBody>
                    <a:bodyPr/>
                    <a:lstStyle/>
                    <a:p>
                      <a:r>
                        <a:rPr lang="el-GR" sz="2400" b="0" dirty="0" smtClean="0">
                          <a:solidFill>
                            <a:srgbClr val="FF0000"/>
                          </a:solidFill>
                        </a:rPr>
                        <a:t>πῶς</a:t>
                      </a:r>
                      <a:r>
                        <a:rPr lang="en-US" sz="2400" b="0" dirty="0" smtClean="0">
                          <a:solidFill>
                            <a:srgbClr val="FF0000"/>
                          </a:solidFill>
                        </a:rPr>
                        <a:t>;</a:t>
                      </a:r>
                      <a:endParaRPr lang="en-US" sz="2400" b="0" dirty="0">
                        <a:solidFill>
                          <a:srgbClr val="FF0000"/>
                        </a:solidFill>
                      </a:endParaRPr>
                    </a:p>
                  </a:txBody>
                  <a:tcPr/>
                </a:tc>
                <a:tc>
                  <a:txBody>
                    <a:bodyPr/>
                    <a:lstStyle/>
                    <a:p>
                      <a:r>
                        <a:rPr lang="en-US" sz="2400" b="0" dirty="0" smtClean="0"/>
                        <a:t>How?</a:t>
                      </a:r>
                      <a:endParaRPr lang="en-US" sz="2400" b="0" dirty="0"/>
                    </a:p>
                  </a:txBody>
                  <a:tcPr/>
                </a:tc>
                <a:extLst>
                  <a:ext uri="{0D108BD9-81ED-4DB2-BD59-A6C34878D82A}">
                    <a16:rowId xmlns:a16="http://schemas.microsoft.com/office/drawing/2014/main" val="3648554412"/>
                  </a:ext>
                </a:extLst>
              </a:tr>
              <a:tr h="588642">
                <a:tc>
                  <a:txBody>
                    <a:bodyPr/>
                    <a:lstStyle/>
                    <a:p>
                      <a:r>
                        <a:rPr lang="el-GR" sz="2400" b="0" dirty="0" smtClean="0">
                          <a:solidFill>
                            <a:srgbClr val="FF0000"/>
                          </a:solidFill>
                        </a:rPr>
                        <a:t>πότερος</a:t>
                      </a:r>
                      <a:r>
                        <a:rPr lang="en-US" sz="2400" b="0" dirty="0" smtClean="0">
                          <a:solidFill>
                            <a:srgbClr val="FF0000"/>
                          </a:solidFill>
                        </a:rPr>
                        <a:t>;</a:t>
                      </a:r>
                      <a:endParaRPr lang="en-US" sz="2400" b="0" dirty="0">
                        <a:solidFill>
                          <a:srgbClr val="FF0000"/>
                        </a:solidFill>
                      </a:endParaRPr>
                    </a:p>
                  </a:txBody>
                  <a:tcPr/>
                </a:tc>
                <a:tc>
                  <a:txBody>
                    <a:bodyPr/>
                    <a:lstStyle/>
                    <a:p>
                      <a:r>
                        <a:rPr lang="en-US" sz="2400" b="0" dirty="0" smtClean="0"/>
                        <a:t>Which of</a:t>
                      </a:r>
                      <a:r>
                        <a:rPr lang="en-US" sz="2400" b="0" baseline="0" dirty="0" smtClean="0"/>
                        <a:t> two? [</a:t>
                      </a:r>
                      <a:r>
                        <a:rPr lang="en-US" sz="2400" b="0" i="1" baseline="0" dirty="0" smtClean="0"/>
                        <a:t>Whether?</a:t>
                      </a:r>
                      <a:r>
                        <a:rPr lang="en-US" sz="2400" b="0" i="0" baseline="0" dirty="0" smtClean="0"/>
                        <a:t>]</a:t>
                      </a:r>
                      <a:endParaRPr lang="en-US" sz="2400" b="0"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146411059"/>
                  </a:ext>
                </a:extLst>
              </a:tr>
              <a:tr h="588642">
                <a:tc>
                  <a:txBody>
                    <a:bodyPr/>
                    <a:lstStyle/>
                    <a:p>
                      <a:endParaRPr lang="en-US" sz="2400" b="0" dirty="0"/>
                    </a:p>
                  </a:txBody>
                  <a:tcPr>
                    <a:solidFill>
                      <a:schemeClr val="accent2"/>
                    </a:solidFill>
                  </a:tcPr>
                </a:tc>
                <a:tc>
                  <a:txBody>
                    <a:bodyPr/>
                    <a:lstStyle/>
                    <a:p>
                      <a:r>
                        <a:rPr lang="en-US" sz="2400" b="0" dirty="0" smtClean="0">
                          <a:solidFill>
                            <a:schemeClr val="bg1"/>
                          </a:solidFill>
                        </a:rPr>
                        <a:t>LESS COMMON</a:t>
                      </a:r>
                      <a:endParaRPr lang="en-US" sz="2400" b="0" dirty="0">
                        <a:solidFill>
                          <a:schemeClr val="bg1"/>
                        </a:solidFill>
                      </a:endParaRPr>
                    </a:p>
                  </a:txBody>
                  <a:tcPr>
                    <a:solidFill>
                      <a:schemeClr val="accent2"/>
                    </a:solidFill>
                  </a:tcPr>
                </a:tc>
                <a:tc>
                  <a:txBody>
                    <a:bodyPr/>
                    <a:lstStyle/>
                    <a:p>
                      <a:endParaRPr lang="en-US" dirty="0"/>
                    </a:p>
                  </a:txBody>
                  <a:tcPr>
                    <a:solidFill>
                      <a:schemeClr val="accent2"/>
                    </a:solidFill>
                  </a:tcPr>
                </a:tc>
                <a:tc>
                  <a:txBody>
                    <a:bodyPr/>
                    <a:lstStyle/>
                    <a:p>
                      <a:endParaRPr lang="en-US" dirty="0"/>
                    </a:p>
                  </a:txBody>
                  <a:tcPr>
                    <a:solidFill>
                      <a:schemeClr val="accent2"/>
                    </a:solidFill>
                  </a:tcPr>
                </a:tc>
                <a:extLst>
                  <a:ext uri="{0D108BD9-81ED-4DB2-BD59-A6C34878D82A}">
                    <a16:rowId xmlns:a16="http://schemas.microsoft.com/office/drawing/2014/main" val="3134014064"/>
                  </a:ext>
                </a:extLst>
              </a:tr>
              <a:tr h="588642">
                <a:tc>
                  <a:txBody>
                    <a:bodyPr/>
                    <a:lstStyle/>
                    <a:p>
                      <a:r>
                        <a:rPr lang="el-GR" sz="2400" b="0" dirty="0" smtClean="0"/>
                        <a:t>πόσος</a:t>
                      </a:r>
                      <a:r>
                        <a:rPr lang="en-US" sz="2400" b="0" dirty="0" smtClean="0"/>
                        <a:t>;</a:t>
                      </a:r>
                      <a:endParaRPr lang="en-US" sz="2400" b="0" dirty="0"/>
                    </a:p>
                  </a:txBody>
                  <a:tcPr/>
                </a:tc>
                <a:tc>
                  <a:txBody>
                    <a:bodyPr/>
                    <a:lstStyle/>
                    <a:p>
                      <a:r>
                        <a:rPr lang="en-US" sz="2400" b="0" dirty="0" smtClean="0"/>
                        <a:t>How large? How many?</a:t>
                      </a:r>
                      <a:endParaRPr lang="en-US" sz="2400" b="0" dirty="0"/>
                    </a:p>
                  </a:txBody>
                  <a:tcPr/>
                </a:tc>
                <a:tc>
                  <a:txBody>
                    <a:bodyPr/>
                    <a:lstStyle/>
                    <a:p>
                      <a:r>
                        <a:rPr lang="el-GR" sz="2400" b="0" dirty="0" smtClean="0">
                          <a:solidFill>
                            <a:schemeClr val="tx1"/>
                          </a:solidFill>
                        </a:rPr>
                        <a:t>ποῖ</a:t>
                      </a:r>
                      <a:r>
                        <a:rPr lang="en-US" sz="2400" b="0" dirty="0" smtClean="0">
                          <a:solidFill>
                            <a:schemeClr val="tx1"/>
                          </a:solidFill>
                        </a:rPr>
                        <a:t>;</a:t>
                      </a:r>
                      <a:endParaRPr lang="en-US" sz="2400" b="0" dirty="0">
                        <a:solidFill>
                          <a:schemeClr val="tx1"/>
                        </a:solidFill>
                      </a:endParaRPr>
                    </a:p>
                  </a:txBody>
                  <a:tcPr/>
                </a:tc>
                <a:tc>
                  <a:txBody>
                    <a:bodyPr/>
                    <a:lstStyle/>
                    <a:p>
                      <a:r>
                        <a:rPr lang="en-US" sz="2400" b="0" dirty="0" smtClean="0">
                          <a:solidFill>
                            <a:schemeClr val="tx1"/>
                          </a:solidFill>
                        </a:rPr>
                        <a:t>To</a:t>
                      </a:r>
                      <a:r>
                        <a:rPr lang="en-US" sz="2400" b="0" baseline="0" dirty="0" smtClean="0">
                          <a:solidFill>
                            <a:schemeClr val="tx1"/>
                          </a:solidFill>
                        </a:rPr>
                        <a:t> where?</a:t>
                      </a:r>
                      <a:endParaRPr lang="en-US" sz="2400" b="0" dirty="0">
                        <a:solidFill>
                          <a:schemeClr val="tx1"/>
                        </a:solidFill>
                      </a:endParaRPr>
                    </a:p>
                  </a:txBody>
                  <a:tcPr/>
                </a:tc>
                <a:extLst>
                  <a:ext uri="{0D108BD9-81ED-4DB2-BD59-A6C34878D82A}">
                    <a16:rowId xmlns:a16="http://schemas.microsoft.com/office/drawing/2014/main" val="1294043295"/>
                  </a:ext>
                </a:extLst>
              </a:tr>
              <a:tr h="588642">
                <a:tc>
                  <a:txBody>
                    <a:bodyPr/>
                    <a:lstStyle/>
                    <a:p>
                      <a:r>
                        <a:rPr lang="el-GR" sz="2400" b="0" dirty="0" smtClean="0"/>
                        <a:t>ποῖος</a:t>
                      </a:r>
                      <a:r>
                        <a:rPr lang="en-US" sz="2400" b="0" dirty="0" smtClean="0"/>
                        <a:t>;</a:t>
                      </a:r>
                      <a:endParaRPr lang="en-US" sz="2400" b="0" dirty="0"/>
                    </a:p>
                  </a:txBody>
                  <a:tcPr/>
                </a:tc>
                <a:tc>
                  <a:txBody>
                    <a:bodyPr/>
                    <a:lstStyle/>
                    <a:p>
                      <a:r>
                        <a:rPr lang="en-US" sz="2400" b="0" dirty="0" smtClean="0"/>
                        <a:t>What sort of?</a:t>
                      </a:r>
                      <a:endParaRPr lang="en-US" sz="2400" b="0" dirty="0"/>
                    </a:p>
                  </a:txBody>
                  <a:tcPr/>
                </a:tc>
                <a:tc>
                  <a:txBody>
                    <a:bodyPr/>
                    <a:lstStyle/>
                    <a:p>
                      <a:r>
                        <a:rPr lang="en-US" sz="2400" b="0" dirty="0" smtClean="0"/>
                        <a:t> </a:t>
                      </a:r>
                      <a:r>
                        <a:rPr lang="el-GR" sz="2400" b="0" dirty="0" smtClean="0"/>
                        <a:t>π</a:t>
                      </a:r>
                      <a:r>
                        <a:rPr lang="el-GR" sz="2400" b="0" dirty="0" smtClean="0">
                          <a:latin typeface="Times New Roman" panose="02020603050405020304" pitchFamily="18" charset="0"/>
                          <a:cs typeface="Times New Roman" panose="02020603050405020304" pitchFamily="18" charset="0"/>
                        </a:rPr>
                        <a:t>ῇ</a:t>
                      </a:r>
                      <a:r>
                        <a:rPr lang="en-US" sz="2400" b="0" dirty="0" smtClean="0">
                          <a:latin typeface="Times New Roman" panose="02020603050405020304" pitchFamily="18" charset="0"/>
                          <a:cs typeface="Times New Roman" panose="02020603050405020304" pitchFamily="18" charset="0"/>
                        </a:rPr>
                        <a:t>;</a:t>
                      </a:r>
                      <a:endParaRPr lang="en-US" sz="2400" b="0" dirty="0"/>
                    </a:p>
                  </a:txBody>
                  <a:tcPr/>
                </a:tc>
                <a:tc>
                  <a:txBody>
                    <a:bodyPr/>
                    <a:lstStyle/>
                    <a:p>
                      <a:r>
                        <a:rPr lang="en-US" sz="2400" b="0" dirty="0" smtClean="0"/>
                        <a:t>Along what</a:t>
                      </a:r>
                      <a:r>
                        <a:rPr lang="en-US" sz="2400" b="0" baseline="0" dirty="0" smtClean="0"/>
                        <a:t> route? How?</a:t>
                      </a:r>
                      <a:endParaRPr lang="en-US" sz="2400" b="0" dirty="0"/>
                    </a:p>
                  </a:txBody>
                  <a:tcPr/>
                </a:tc>
                <a:extLst>
                  <a:ext uri="{0D108BD9-81ED-4DB2-BD59-A6C34878D82A}">
                    <a16:rowId xmlns:a16="http://schemas.microsoft.com/office/drawing/2014/main" val="79867927"/>
                  </a:ext>
                </a:extLst>
              </a:tr>
              <a:tr h="588642">
                <a:tc>
                  <a:txBody>
                    <a:bodyPr/>
                    <a:lstStyle/>
                    <a:p>
                      <a:r>
                        <a:rPr lang="el-GR" sz="2400" b="0" dirty="0" smtClean="0"/>
                        <a:t>ποῦ</a:t>
                      </a:r>
                      <a:r>
                        <a:rPr lang="en-US" sz="2400" b="0" dirty="0" smtClean="0"/>
                        <a:t>;</a:t>
                      </a:r>
                      <a:endParaRPr lang="en-US" sz="2400" b="0" dirty="0"/>
                    </a:p>
                  </a:txBody>
                  <a:tcPr/>
                </a:tc>
                <a:tc>
                  <a:txBody>
                    <a:bodyPr/>
                    <a:lstStyle/>
                    <a:p>
                      <a:r>
                        <a:rPr lang="en-US" sz="2400" b="0" dirty="0" smtClean="0"/>
                        <a:t>Where?</a:t>
                      </a:r>
                      <a:endParaRPr lang="en-US" sz="2400" b="0" dirty="0"/>
                    </a:p>
                  </a:txBody>
                  <a:tcPr/>
                </a:tc>
                <a:tc>
                  <a:txBody>
                    <a:bodyPr/>
                    <a:lstStyle/>
                    <a:p>
                      <a:r>
                        <a:rPr lang="el-GR" sz="2400" b="0" dirty="0" smtClean="0"/>
                        <a:t>πόθεν</a:t>
                      </a:r>
                      <a:r>
                        <a:rPr lang="en-US" sz="2400" b="0" dirty="0" smtClean="0"/>
                        <a:t>;</a:t>
                      </a:r>
                      <a:endParaRPr lang="en-US" sz="2400" b="0" dirty="0"/>
                    </a:p>
                  </a:txBody>
                  <a:tcPr/>
                </a:tc>
                <a:tc>
                  <a:txBody>
                    <a:bodyPr/>
                    <a:lstStyle/>
                    <a:p>
                      <a:r>
                        <a:rPr lang="en-US" sz="2400" b="0" dirty="0" smtClean="0"/>
                        <a:t>From</a:t>
                      </a:r>
                      <a:r>
                        <a:rPr lang="en-US" sz="2400" b="0" baseline="0" dirty="0" smtClean="0"/>
                        <a:t> where?</a:t>
                      </a:r>
                      <a:endParaRPr lang="en-US" sz="2400" b="0" dirty="0"/>
                    </a:p>
                  </a:txBody>
                  <a:tcPr/>
                </a:tc>
                <a:extLst>
                  <a:ext uri="{0D108BD9-81ED-4DB2-BD59-A6C34878D82A}">
                    <a16:rowId xmlns:a16="http://schemas.microsoft.com/office/drawing/2014/main" val="117397833"/>
                  </a:ext>
                </a:extLst>
              </a:tr>
            </a:tbl>
          </a:graphicData>
        </a:graphic>
      </p:graphicFrame>
    </p:spTree>
    <p:extLst>
      <p:ext uri="{BB962C8B-B14F-4D97-AF65-F5344CB8AC3E}">
        <p14:creationId xmlns:p14="http://schemas.microsoft.com/office/powerpoint/2010/main" val="4287419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Person</a:t>
            </a:r>
            <a:endParaRPr lang="en-US" dirty="0"/>
          </a:p>
        </p:txBody>
      </p:sp>
      <p:sp>
        <p:nvSpPr>
          <p:cNvPr id="3" name="Content Placeholder 2"/>
          <p:cNvSpPr>
            <a:spLocks noGrp="1"/>
          </p:cNvSpPr>
          <p:nvPr>
            <p:ph idx="1"/>
          </p:nvPr>
        </p:nvSpPr>
        <p:spPr/>
        <p:txBody>
          <a:bodyPr>
            <a:normAutofit/>
          </a:bodyPr>
          <a:lstStyle/>
          <a:p>
            <a:r>
              <a:rPr lang="en-US" dirty="0" smtClean="0"/>
              <a:t>A </a:t>
            </a:r>
            <a:r>
              <a:rPr lang="en-US" dirty="0"/>
              <a:t>grammatical category used to classify word forms according to whether they refer to the speaker(s)/writer(s) (first person), the addressee(s) (second person), or a third party or parties (third person</a:t>
            </a:r>
            <a:r>
              <a:rPr lang="en-US" dirty="0" smtClean="0"/>
              <a:t>) [OED]</a:t>
            </a:r>
            <a:br>
              <a:rPr lang="en-US" dirty="0" smtClean="0"/>
            </a:br>
            <a:endParaRPr lang="en-US" dirty="0"/>
          </a:p>
          <a:p>
            <a:pPr lvl="1"/>
            <a:r>
              <a:rPr lang="en-US" sz="2800" dirty="0" smtClean="0"/>
              <a:t>First </a:t>
            </a:r>
            <a:r>
              <a:rPr lang="en-US" sz="2800" dirty="0"/>
              <a:t>person = I or we</a:t>
            </a:r>
          </a:p>
          <a:p>
            <a:pPr lvl="1"/>
            <a:r>
              <a:rPr lang="en-US" sz="2800" dirty="0"/>
              <a:t>Second person = you [singular or plural]</a:t>
            </a:r>
          </a:p>
          <a:p>
            <a:pPr lvl="1"/>
            <a:r>
              <a:rPr lang="en-US" sz="2800" dirty="0"/>
              <a:t>Third person = he, she, it, they</a:t>
            </a:r>
          </a:p>
          <a:p>
            <a:endParaRPr lang="en-US" dirty="0"/>
          </a:p>
        </p:txBody>
      </p:sp>
    </p:spTree>
    <p:extLst>
      <p:ext uri="{BB962C8B-B14F-4D97-AF65-F5344CB8AC3E}">
        <p14:creationId xmlns:p14="http://schemas.microsoft.com/office/powerpoint/2010/main" val="2950902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Review of </a:t>
            </a:r>
            <a:r>
              <a:rPr lang="el-GR" sz="3600" dirty="0" smtClean="0"/>
              <a:t>αὐτός</a:t>
            </a:r>
            <a:endParaRPr lang="en-US" sz="3600" dirty="0"/>
          </a:p>
        </p:txBody>
      </p:sp>
      <p:sp>
        <p:nvSpPr>
          <p:cNvPr id="3" name="Content Placeholder 2"/>
          <p:cNvSpPr>
            <a:spLocks noGrp="1"/>
          </p:cNvSpPr>
          <p:nvPr>
            <p:ph idx="1"/>
          </p:nvPr>
        </p:nvSpPr>
        <p:spPr>
          <a:xfrm>
            <a:off x="1951703" y="1446498"/>
            <a:ext cx="9011265" cy="4695713"/>
          </a:xfrm>
        </p:spPr>
        <p:txBody>
          <a:bodyPr/>
          <a:lstStyle/>
          <a:p>
            <a:r>
              <a:rPr lang="en-US" dirty="0"/>
              <a:t>In oblique cases, it is used for the 3</a:t>
            </a:r>
            <a:r>
              <a:rPr lang="en-US" baseline="30000" dirty="0"/>
              <a:t>rd</a:t>
            </a:r>
            <a:r>
              <a:rPr lang="en-US" dirty="0"/>
              <a:t> person pronoun.</a:t>
            </a:r>
          </a:p>
          <a:p>
            <a:pPr lvl="1"/>
            <a:r>
              <a:rPr lang="el-GR" dirty="0"/>
              <a:t>ἔλιπον αὐτήν ἐν τῇ Καρίᾳ =</a:t>
            </a:r>
            <a:r>
              <a:rPr lang="en-US" i="1" dirty="0"/>
              <a:t>They left her in Caria.</a:t>
            </a:r>
          </a:p>
          <a:p>
            <a:r>
              <a:rPr lang="en-US" dirty="0" smtClean="0"/>
              <a:t>In </a:t>
            </a:r>
            <a:r>
              <a:rPr lang="en-US" dirty="0"/>
              <a:t>the predicate position, it means “self”</a:t>
            </a:r>
            <a:endParaRPr lang="el-GR" dirty="0"/>
          </a:p>
          <a:p>
            <a:pPr lvl="1"/>
            <a:r>
              <a:rPr lang="el-GR" dirty="0"/>
              <a:t>ὁ θεός αὐτὸς</a:t>
            </a:r>
            <a:r>
              <a:rPr lang="en-US" dirty="0"/>
              <a:t> = </a:t>
            </a:r>
            <a:r>
              <a:rPr lang="en-US" i="1" dirty="0"/>
              <a:t>the god himself</a:t>
            </a:r>
            <a:endParaRPr lang="en-US" dirty="0"/>
          </a:p>
          <a:p>
            <a:r>
              <a:rPr lang="en-US" dirty="0" smtClean="0"/>
              <a:t>In the attributive position, it means “the same”</a:t>
            </a:r>
          </a:p>
          <a:p>
            <a:pPr lvl="1" algn="just"/>
            <a:r>
              <a:rPr lang="el-GR" dirty="0" smtClean="0"/>
              <a:t>ὁ αὐτὸς θεός</a:t>
            </a:r>
            <a:r>
              <a:rPr lang="en-US" dirty="0" smtClean="0"/>
              <a:t> = </a:t>
            </a:r>
            <a:r>
              <a:rPr lang="en-US" i="1" dirty="0" smtClean="0"/>
              <a:t>the same god</a:t>
            </a:r>
            <a:endParaRPr lang="en-US" dirty="0" smtClean="0"/>
          </a:p>
          <a:p>
            <a:r>
              <a:rPr lang="en-US" dirty="0" smtClean="0"/>
              <a:t>When standing alone in the nominative, it emphasizes the subject</a:t>
            </a:r>
          </a:p>
          <a:p>
            <a:pPr lvl="1"/>
            <a:r>
              <a:rPr lang="el-GR" dirty="0" smtClean="0"/>
              <a:t>αὐτοὶ τὴν γῆν ἔσχον</a:t>
            </a:r>
            <a:r>
              <a:rPr lang="en-US" dirty="0" smtClean="0"/>
              <a:t> = </a:t>
            </a:r>
            <a:r>
              <a:rPr lang="en-US" i="1" dirty="0" smtClean="0"/>
              <a:t>They [the Athenians] held the land.</a:t>
            </a:r>
          </a:p>
          <a:p>
            <a:pPr lvl="1"/>
            <a:r>
              <a:rPr lang="en-US" dirty="0" smtClean="0"/>
              <a:t>Emphasizes the unstated subject, Athenians. [Smyth 1206]</a:t>
            </a:r>
          </a:p>
        </p:txBody>
      </p:sp>
    </p:spTree>
    <p:extLst>
      <p:ext uri="{BB962C8B-B14F-4D97-AF65-F5344CB8AC3E}">
        <p14:creationId xmlns:p14="http://schemas.microsoft.com/office/powerpoint/2010/main" val="4011709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5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500"/>
                                        <p:tgtEl>
                                          <p:spTgt spid="3">
                                            <p:txEl>
                                              <p:pRg st="6" end="6"/>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fade">
                                      <p:cBhvr>
                                        <p:cTn id="4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Pronouns simplified</a:t>
            </a:r>
            <a:endParaRPr lang="en-US" dirty="0"/>
          </a:p>
        </p:txBody>
      </p:sp>
      <p:sp>
        <p:nvSpPr>
          <p:cNvPr id="3" name="Content Placeholder 2"/>
          <p:cNvSpPr>
            <a:spLocks noGrp="1"/>
          </p:cNvSpPr>
          <p:nvPr>
            <p:ph idx="1"/>
          </p:nvPr>
        </p:nvSpPr>
        <p:spPr>
          <a:xfrm>
            <a:off x="1024128" y="1414914"/>
            <a:ext cx="10352084" cy="5255393"/>
          </a:xfrm>
        </p:spPr>
        <p:txBody>
          <a:bodyPr/>
          <a:lstStyle/>
          <a:p>
            <a:r>
              <a:rPr lang="en-US" dirty="0" smtClean="0"/>
              <a:t>REVIEW: 3</a:t>
            </a:r>
            <a:r>
              <a:rPr lang="en-US" baseline="30000" dirty="0" smtClean="0"/>
              <a:t>rd</a:t>
            </a:r>
            <a:r>
              <a:rPr lang="en-US" dirty="0" smtClean="0"/>
              <a:t> person pronoun is usually </a:t>
            </a:r>
            <a:r>
              <a:rPr lang="el-GR" b="1" u="sng" dirty="0" smtClean="0"/>
              <a:t>αὐτός</a:t>
            </a:r>
            <a:r>
              <a:rPr lang="en-US" dirty="0" smtClean="0"/>
              <a:t> in the oblique cases</a:t>
            </a:r>
          </a:p>
          <a:p>
            <a:pPr lvl="1"/>
            <a:r>
              <a:rPr lang="en-US" dirty="0" smtClean="0"/>
              <a:t>Subject unnecessary unless emphasized or contrasted</a:t>
            </a:r>
          </a:p>
          <a:p>
            <a:pPr lvl="1"/>
            <a:r>
              <a:rPr lang="en-US" dirty="0" smtClean="0"/>
              <a:t>Can use the </a:t>
            </a:r>
            <a:r>
              <a:rPr lang="en-US" u="sng" dirty="0" smtClean="0"/>
              <a:t>article</a:t>
            </a:r>
            <a:r>
              <a:rPr lang="en-US" dirty="0" smtClean="0"/>
              <a:t> or, for emphasis, </a:t>
            </a:r>
            <a:r>
              <a:rPr lang="en-US" dirty="0"/>
              <a:t>various </a:t>
            </a:r>
            <a:r>
              <a:rPr lang="en-US" u="sng" dirty="0"/>
              <a:t>demonstratives</a:t>
            </a:r>
            <a:r>
              <a:rPr lang="en-US" dirty="0"/>
              <a:t> </a:t>
            </a:r>
            <a:endParaRPr lang="en-US" dirty="0" smtClean="0"/>
          </a:p>
          <a:p>
            <a:r>
              <a:rPr lang="en-US" dirty="0" smtClean="0"/>
              <a:t>Sign of the 1</a:t>
            </a:r>
            <a:r>
              <a:rPr lang="en-US" baseline="30000" dirty="0" smtClean="0"/>
              <a:t>st</a:t>
            </a:r>
            <a:r>
              <a:rPr lang="en-US" dirty="0" smtClean="0"/>
              <a:t> person singular = </a:t>
            </a:r>
            <a:r>
              <a:rPr lang="el-GR" dirty="0" smtClean="0">
                <a:solidFill>
                  <a:srgbClr val="FF0000"/>
                </a:solidFill>
              </a:rPr>
              <a:t>μ</a:t>
            </a:r>
            <a:r>
              <a:rPr lang="el-GR" dirty="0" smtClean="0"/>
              <a:t> </a:t>
            </a:r>
            <a:r>
              <a:rPr lang="en-US" dirty="0" smtClean="0"/>
              <a:t>[as in </a:t>
            </a:r>
            <a:r>
              <a:rPr lang="en-US" i="1" dirty="0" smtClean="0"/>
              <a:t>me</a:t>
            </a:r>
            <a:r>
              <a:rPr lang="en-US" dirty="0" smtClean="0"/>
              <a:t>]</a:t>
            </a:r>
          </a:p>
          <a:p>
            <a:r>
              <a:rPr lang="en-US" dirty="0" smtClean="0"/>
              <a:t>Sign of the 2</a:t>
            </a:r>
            <a:r>
              <a:rPr lang="en-US" baseline="30000" dirty="0" smtClean="0"/>
              <a:t>nd</a:t>
            </a:r>
            <a:r>
              <a:rPr lang="en-US" dirty="0" smtClean="0"/>
              <a:t> person singular = </a:t>
            </a:r>
            <a:r>
              <a:rPr lang="el-GR" dirty="0" smtClean="0">
                <a:solidFill>
                  <a:srgbClr val="FF0000"/>
                </a:solidFill>
              </a:rPr>
              <a:t>σ</a:t>
            </a:r>
            <a:r>
              <a:rPr lang="en-US" dirty="0" smtClean="0"/>
              <a:t> [as in </a:t>
            </a:r>
            <a:r>
              <a:rPr lang="en-US" i="1" dirty="0" smtClean="0"/>
              <a:t>second </a:t>
            </a:r>
            <a:r>
              <a:rPr lang="en-US" dirty="0" smtClean="0"/>
              <a:t>person]</a:t>
            </a:r>
          </a:p>
          <a:p>
            <a:r>
              <a:rPr lang="en-US" dirty="0" smtClean="0"/>
              <a:t>Sign of the 1</a:t>
            </a:r>
            <a:r>
              <a:rPr lang="en-US" baseline="30000" dirty="0" smtClean="0"/>
              <a:t>st</a:t>
            </a:r>
            <a:r>
              <a:rPr lang="en-US" dirty="0" smtClean="0"/>
              <a:t> person plural = </a:t>
            </a:r>
            <a:r>
              <a:rPr lang="el-GR" dirty="0" smtClean="0">
                <a:solidFill>
                  <a:srgbClr val="FF0000"/>
                </a:solidFill>
              </a:rPr>
              <a:t>ἡ</a:t>
            </a:r>
            <a:r>
              <a:rPr lang="en-US" dirty="0" smtClean="0"/>
              <a:t> [as in </a:t>
            </a:r>
            <a:r>
              <a:rPr lang="en-US" i="1" dirty="0" smtClean="0"/>
              <a:t>hey!]</a:t>
            </a:r>
            <a:endParaRPr lang="el-GR" dirty="0" smtClean="0"/>
          </a:p>
          <a:p>
            <a:r>
              <a:rPr lang="en-US" dirty="0" smtClean="0"/>
              <a:t>Sign of the 2</a:t>
            </a:r>
            <a:r>
              <a:rPr lang="en-US" baseline="30000" dirty="0" smtClean="0"/>
              <a:t>nd</a:t>
            </a:r>
            <a:r>
              <a:rPr lang="en-US" dirty="0" smtClean="0"/>
              <a:t> person plural = </a:t>
            </a:r>
            <a:r>
              <a:rPr lang="el-GR" dirty="0" smtClean="0">
                <a:solidFill>
                  <a:srgbClr val="FF0000"/>
                </a:solidFill>
              </a:rPr>
              <a:t>ὑ</a:t>
            </a:r>
            <a:r>
              <a:rPr lang="el-GR" dirty="0" smtClean="0"/>
              <a:t> </a:t>
            </a:r>
            <a:r>
              <a:rPr lang="en-US" dirty="0" smtClean="0"/>
              <a:t>[as in </a:t>
            </a:r>
            <a:r>
              <a:rPr lang="en-US" i="1" dirty="0" smtClean="0"/>
              <a:t>you-</a:t>
            </a:r>
            <a:r>
              <a:rPr lang="en-US" i="1" dirty="0" err="1" smtClean="0"/>
              <a:t>hoo</a:t>
            </a:r>
            <a:r>
              <a:rPr lang="en-US" i="1" dirty="0" smtClean="0"/>
              <a:t>!</a:t>
            </a:r>
            <a:r>
              <a:rPr lang="en-US" dirty="0" smtClean="0"/>
              <a:t>]</a:t>
            </a:r>
          </a:p>
          <a:p>
            <a:pPr marL="971550"/>
            <a:endParaRPr lang="en-US" dirty="0"/>
          </a:p>
          <a:p>
            <a:pPr marL="971550"/>
            <a:endParaRPr lang="en-US" dirty="0" smtClean="0"/>
          </a:p>
          <a:p>
            <a:pPr marL="971550"/>
            <a:endParaRPr lang="en-US" dirty="0"/>
          </a:p>
          <a:p>
            <a:pPr marL="971550"/>
            <a:endParaRPr lang="en-US" dirty="0" smtClean="0"/>
          </a:p>
          <a:p>
            <a:pPr marL="971550"/>
            <a:endParaRPr lang="en-US" dirty="0"/>
          </a:p>
        </p:txBody>
      </p:sp>
    </p:spTree>
    <p:extLst>
      <p:ext uri="{BB962C8B-B14F-4D97-AF65-F5344CB8AC3E}">
        <p14:creationId xmlns:p14="http://schemas.microsoft.com/office/powerpoint/2010/main" val="3654660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287020"/>
            <a:ext cx="10352084" cy="741146"/>
          </a:xfrm>
        </p:spPr>
        <p:txBody>
          <a:bodyPr/>
          <a:lstStyle/>
          <a:p>
            <a:r>
              <a:rPr lang="en-US" dirty="0" smtClean="0"/>
              <a:t>Personal Pronouns (</a:t>
            </a:r>
            <a:r>
              <a:rPr lang="en-US" dirty="0" err="1" smtClean="0"/>
              <a:t>unemphatic</a:t>
            </a:r>
            <a:r>
              <a:rPr lang="en-US" dirty="0" smtClean="0"/>
              <a:t>)</a:t>
            </a:r>
            <a:endParaRPr lang="en-US" dirty="0"/>
          </a:p>
        </p:txBody>
      </p:sp>
      <p:sp>
        <p:nvSpPr>
          <p:cNvPr id="3" name="Content Placeholder 2"/>
          <p:cNvSpPr>
            <a:spLocks noGrp="1"/>
          </p:cNvSpPr>
          <p:nvPr>
            <p:ph idx="1"/>
          </p:nvPr>
        </p:nvSpPr>
        <p:spPr>
          <a:xfrm>
            <a:off x="1024128" y="1414914"/>
            <a:ext cx="10352084" cy="5255393"/>
          </a:xfrm>
        </p:spPr>
        <p:txBody>
          <a:bodyPr/>
          <a:lstStyle/>
          <a:p>
            <a:pPr marL="509587" indent="0">
              <a:buNone/>
            </a:pPr>
            <a:r>
              <a:rPr lang="en-US" dirty="0" smtClean="0"/>
              <a:t>   First Person [</a:t>
            </a:r>
            <a:r>
              <a:rPr lang="el-GR" dirty="0" smtClean="0"/>
              <a:t>μ</a:t>
            </a:r>
            <a:r>
              <a:rPr lang="en-US" dirty="0" smtClean="0"/>
              <a:t> and </a:t>
            </a:r>
            <a:r>
              <a:rPr lang="el-GR" dirty="0" smtClean="0"/>
              <a:t>ἡ</a:t>
            </a:r>
            <a:r>
              <a:rPr lang="en-US" dirty="0" smtClean="0"/>
              <a:t>]</a:t>
            </a:r>
            <a:r>
              <a:rPr lang="el-GR" dirty="0" smtClean="0"/>
              <a:t>		</a:t>
            </a:r>
            <a:endParaRPr lang="en-US" dirty="0" smtClean="0"/>
          </a:p>
          <a:p>
            <a:pPr marL="971550"/>
            <a:endParaRPr lang="en-US" dirty="0"/>
          </a:p>
          <a:p>
            <a:pPr marL="971550"/>
            <a:endParaRPr lang="en-US" dirty="0" smtClean="0"/>
          </a:p>
          <a:p>
            <a:pPr marL="971550"/>
            <a:endParaRPr lang="en-US" dirty="0"/>
          </a:p>
          <a:p>
            <a:pPr marL="971550"/>
            <a:endParaRPr lang="en-US" dirty="0" smtClean="0"/>
          </a:p>
          <a:p>
            <a:pPr marL="971550"/>
            <a:endParaRPr lang="en-US" i="1" dirty="0" smtClean="0"/>
          </a:p>
          <a:p>
            <a:pPr marL="971550"/>
            <a:endParaRPr lang="el-GR" i="1" dirty="0"/>
          </a:p>
          <a:p>
            <a:pPr marL="971550"/>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899461188"/>
              </p:ext>
            </p:extLst>
          </p:nvPr>
        </p:nvGraphicFramePr>
        <p:xfrm>
          <a:off x="1761739" y="2188410"/>
          <a:ext cx="3646905" cy="1854200"/>
        </p:xfrm>
        <a:graphic>
          <a:graphicData uri="http://schemas.openxmlformats.org/drawingml/2006/table">
            <a:tbl>
              <a:tblPr firstRow="1" bandRow="1">
                <a:tableStyleId>{5C22544A-7EE6-4342-B048-85BDC9FD1C3A}</a:tableStyleId>
              </a:tblPr>
              <a:tblGrid>
                <a:gridCol w="1215635">
                  <a:extLst>
                    <a:ext uri="{9D8B030D-6E8A-4147-A177-3AD203B41FA5}">
                      <a16:colId xmlns:a16="http://schemas.microsoft.com/office/drawing/2014/main" val="3213398936"/>
                    </a:ext>
                  </a:extLst>
                </a:gridCol>
                <a:gridCol w="1215635">
                  <a:extLst>
                    <a:ext uri="{9D8B030D-6E8A-4147-A177-3AD203B41FA5}">
                      <a16:colId xmlns:a16="http://schemas.microsoft.com/office/drawing/2014/main" val="2816791741"/>
                    </a:ext>
                  </a:extLst>
                </a:gridCol>
                <a:gridCol w="1215635">
                  <a:extLst>
                    <a:ext uri="{9D8B030D-6E8A-4147-A177-3AD203B41FA5}">
                      <a16:colId xmlns:a16="http://schemas.microsoft.com/office/drawing/2014/main" val="4033148829"/>
                    </a:ext>
                  </a:extLst>
                </a:gridCol>
              </a:tblGrid>
              <a:tr h="370840">
                <a:tc>
                  <a:txBody>
                    <a:bodyPr/>
                    <a:lstStyle/>
                    <a:p>
                      <a:pPr algn="ctr"/>
                      <a:endParaRPr lang="en-US" dirty="0"/>
                    </a:p>
                  </a:txBody>
                  <a:tcPr/>
                </a:tc>
                <a:tc>
                  <a:txBody>
                    <a:bodyPr/>
                    <a:lstStyle/>
                    <a:p>
                      <a:pPr algn="ctr"/>
                      <a:r>
                        <a:rPr lang="en-US" dirty="0" smtClean="0"/>
                        <a:t>SING</a:t>
                      </a:r>
                      <a:endParaRPr lang="en-US" dirty="0"/>
                    </a:p>
                  </a:txBody>
                  <a:tcPr/>
                </a:tc>
                <a:tc>
                  <a:txBody>
                    <a:bodyPr/>
                    <a:lstStyle/>
                    <a:p>
                      <a:pPr algn="ctr"/>
                      <a:r>
                        <a:rPr lang="en-US" dirty="0" smtClean="0"/>
                        <a:t>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l-GR" dirty="0" smtClean="0"/>
                        <a:t>ἐγώ</a:t>
                      </a:r>
                      <a:endParaRPr lang="en-US" dirty="0"/>
                    </a:p>
                  </a:txBody>
                  <a:tcPr/>
                </a:tc>
                <a:tc>
                  <a:txBody>
                    <a:bodyPr/>
                    <a:lstStyle/>
                    <a:p>
                      <a:pPr algn="ctr"/>
                      <a:r>
                        <a:rPr lang="el-GR" dirty="0" smtClean="0"/>
                        <a:t>ἡμε</a:t>
                      </a:r>
                      <a:r>
                        <a:rPr lang="el-GR" dirty="0" smtClean="0">
                          <a:latin typeface="Times New Roman" panose="02020603050405020304" pitchFamily="18" charset="0"/>
                          <a:cs typeface="Times New Roman" panose="02020603050405020304" pitchFamily="18" charset="0"/>
                        </a:rPr>
                        <a:t>ῖς</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ἐμοῦ</a:t>
                      </a:r>
                      <a:r>
                        <a:rPr lang="en-US" dirty="0" smtClean="0"/>
                        <a:t>/</a:t>
                      </a:r>
                      <a:r>
                        <a:rPr lang="el-GR" dirty="0" smtClean="0"/>
                        <a:t>μου</a:t>
                      </a:r>
                      <a:endParaRPr lang="en-US" dirty="0"/>
                    </a:p>
                  </a:txBody>
                  <a:tcPr/>
                </a:tc>
                <a:tc>
                  <a:txBody>
                    <a:bodyPr/>
                    <a:lstStyle/>
                    <a:p>
                      <a:pPr algn="ctr"/>
                      <a:r>
                        <a:rPr lang="el-GR" dirty="0" smtClean="0"/>
                        <a:t>ἡμῶν</a:t>
                      </a:r>
                      <a:endParaRPr lang="en-US" dirty="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algn="ctr"/>
                      <a:r>
                        <a:rPr lang="el-GR" dirty="0" smtClean="0"/>
                        <a:t>ἐμοί</a:t>
                      </a:r>
                      <a:r>
                        <a:rPr lang="en-US" dirty="0" smtClean="0"/>
                        <a:t>/</a:t>
                      </a:r>
                      <a:r>
                        <a:rPr lang="el-GR" dirty="0" smtClean="0"/>
                        <a:t>μοι</a:t>
                      </a:r>
                      <a:endParaRPr lang="en-US" dirty="0"/>
                    </a:p>
                  </a:txBody>
                  <a:tcPr/>
                </a:tc>
                <a:tc>
                  <a:txBody>
                    <a:bodyPr/>
                    <a:lstStyle/>
                    <a:p>
                      <a:pPr algn="ctr"/>
                      <a:r>
                        <a:rPr lang="el-GR" dirty="0" smtClean="0"/>
                        <a:t>ἡμ</a:t>
                      </a:r>
                      <a:r>
                        <a:rPr lang="el-GR" dirty="0" smtClean="0">
                          <a:latin typeface="Times New Roman" panose="02020603050405020304" pitchFamily="18" charset="0"/>
                          <a:cs typeface="Times New Roman" panose="02020603050405020304" pitchFamily="18" charset="0"/>
                        </a:rPr>
                        <a:t>ῖν</a:t>
                      </a:r>
                      <a:endParaRPr lang="en-US" dirty="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ἐμέ</a:t>
                      </a:r>
                      <a:r>
                        <a:rPr lang="en-US" dirty="0" smtClean="0"/>
                        <a:t>/</a:t>
                      </a:r>
                      <a:r>
                        <a:rPr lang="el-GR" dirty="0" smtClean="0"/>
                        <a:t>με</a:t>
                      </a:r>
                      <a:endParaRPr lang="en-US" dirty="0"/>
                    </a:p>
                  </a:txBody>
                  <a:tcPr/>
                </a:tc>
                <a:tc>
                  <a:txBody>
                    <a:bodyPr/>
                    <a:lstStyle/>
                    <a:p>
                      <a:pPr algn="ctr"/>
                      <a:r>
                        <a:rPr lang="el-GR" dirty="0" smtClean="0"/>
                        <a:t>ἡμᾶς</a:t>
                      </a:r>
                      <a:endParaRPr lang="en-US" dirty="0"/>
                    </a:p>
                  </a:txBody>
                  <a:tcPr/>
                </a:tc>
                <a:extLst>
                  <a:ext uri="{0D108BD9-81ED-4DB2-BD59-A6C34878D82A}">
                    <a16:rowId xmlns:a16="http://schemas.microsoft.com/office/drawing/2014/main" val="4246624474"/>
                  </a:ext>
                </a:extLst>
              </a:tr>
            </a:tbl>
          </a:graphicData>
        </a:graphic>
      </p:graphicFrame>
    </p:spTree>
    <p:extLst>
      <p:ext uri="{BB962C8B-B14F-4D97-AF65-F5344CB8AC3E}">
        <p14:creationId xmlns:p14="http://schemas.microsoft.com/office/powerpoint/2010/main" val="443752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287020"/>
            <a:ext cx="10352084" cy="741146"/>
          </a:xfrm>
        </p:spPr>
        <p:txBody>
          <a:bodyPr/>
          <a:lstStyle/>
          <a:p>
            <a:r>
              <a:rPr lang="en-US" dirty="0" smtClean="0"/>
              <a:t>Personal Pronouns (</a:t>
            </a:r>
            <a:r>
              <a:rPr lang="en-US" dirty="0" err="1" smtClean="0"/>
              <a:t>unemphatic</a:t>
            </a:r>
            <a:r>
              <a:rPr lang="en-US" dirty="0" smtClean="0"/>
              <a:t>)</a:t>
            </a:r>
            <a:endParaRPr lang="en-US" dirty="0"/>
          </a:p>
        </p:txBody>
      </p:sp>
      <p:sp>
        <p:nvSpPr>
          <p:cNvPr id="3" name="Content Placeholder 2"/>
          <p:cNvSpPr>
            <a:spLocks noGrp="1"/>
          </p:cNvSpPr>
          <p:nvPr>
            <p:ph idx="1"/>
          </p:nvPr>
        </p:nvSpPr>
        <p:spPr>
          <a:xfrm>
            <a:off x="1024128" y="1414914"/>
            <a:ext cx="10352084" cy="5255393"/>
          </a:xfrm>
        </p:spPr>
        <p:txBody>
          <a:bodyPr/>
          <a:lstStyle/>
          <a:p>
            <a:pPr marL="509587" indent="0">
              <a:buNone/>
            </a:pPr>
            <a:r>
              <a:rPr lang="en-US" dirty="0" smtClean="0"/>
              <a:t>   First Person [</a:t>
            </a:r>
            <a:r>
              <a:rPr lang="el-GR" dirty="0" smtClean="0"/>
              <a:t>μ</a:t>
            </a:r>
            <a:r>
              <a:rPr lang="en-US" dirty="0" smtClean="0"/>
              <a:t> and </a:t>
            </a:r>
            <a:r>
              <a:rPr lang="el-GR" dirty="0" smtClean="0"/>
              <a:t>ἡ</a:t>
            </a:r>
            <a:r>
              <a:rPr lang="en-US" dirty="0" smtClean="0"/>
              <a:t>]</a:t>
            </a:r>
            <a:r>
              <a:rPr lang="el-GR" dirty="0" smtClean="0"/>
              <a:t>		</a:t>
            </a:r>
            <a:r>
              <a:rPr lang="en-US" dirty="0" smtClean="0"/>
              <a:t>Second Person [</a:t>
            </a:r>
            <a:r>
              <a:rPr lang="el-GR" dirty="0" smtClean="0"/>
              <a:t>σ</a:t>
            </a:r>
            <a:r>
              <a:rPr lang="en-US" dirty="0" smtClean="0"/>
              <a:t> and </a:t>
            </a:r>
            <a:r>
              <a:rPr lang="el-GR" dirty="0" smtClean="0"/>
              <a:t>ὑ</a:t>
            </a:r>
            <a:r>
              <a:rPr lang="en-US" dirty="0" smtClean="0"/>
              <a:t>]</a:t>
            </a:r>
          </a:p>
          <a:p>
            <a:pPr marL="971550"/>
            <a:endParaRPr lang="en-US" dirty="0"/>
          </a:p>
          <a:p>
            <a:pPr marL="971550"/>
            <a:endParaRPr lang="en-US" dirty="0" smtClean="0"/>
          </a:p>
          <a:p>
            <a:pPr marL="971550"/>
            <a:endParaRPr lang="en-US" dirty="0"/>
          </a:p>
          <a:p>
            <a:pPr marL="971550"/>
            <a:endParaRPr lang="en-US" dirty="0" smtClean="0"/>
          </a:p>
          <a:p>
            <a:pPr marL="971550"/>
            <a:r>
              <a:rPr lang="en-US" sz="2000" i="1" dirty="0" smtClean="0"/>
              <a:t>1</a:t>
            </a:r>
            <a:r>
              <a:rPr lang="en-US" sz="2000" i="1" baseline="30000" dirty="0" smtClean="0"/>
              <a:t>st</a:t>
            </a:r>
            <a:r>
              <a:rPr lang="en-US" sz="2000" i="1" dirty="0" smtClean="0"/>
              <a:t> </a:t>
            </a:r>
            <a:r>
              <a:rPr lang="en-US" sz="2000" i="1" dirty="0"/>
              <a:t>and 2</a:t>
            </a:r>
            <a:r>
              <a:rPr lang="en-US" sz="2000" i="1" baseline="30000" dirty="0"/>
              <a:t>nd</a:t>
            </a:r>
            <a:r>
              <a:rPr lang="en-US" sz="2000" i="1" dirty="0"/>
              <a:t> person singular unaccented if not </a:t>
            </a:r>
            <a:r>
              <a:rPr lang="en-US" sz="2000" i="1" dirty="0" smtClean="0"/>
              <a:t>emphasized</a:t>
            </a:r>
          </a:p>
          <a:p>
            <a:pPr marL="971550"/>
            <a:endParaRPr lang="en-US" i="1" dirty="0" smtClean="0"/>
          </a:p>
          <a:p>
            <a:pPr marL="971550"/>
            <a:endParaRPr lang="el-GR" i="1" dirty="0"/>
          </a:p>
          <a:p>
            <a:pPr marL="971550"/>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781718748"/>
              </p:ext>
            </p:extLst>
          </p:nvPr>
        </p:nvGraphicFramePr>
        <p:xfrm>
          <a:off x="1761739" y="2188410"/>
          <a:ext cx="3646905" cy="1854200"/>
        </p:xfrm>
        <a:graphic>
          <a:graphicData uri="http://schemas.openxmlformats.org/drawingml/2006/table">
            <a:tbl>
              <a:tblPr firstRow="1" bandRow="1">
                <a:tableStyleId>{5C22544A-7EE6-4342-B048-85BDC9FD1C3A}</a:tableStyleId>
              </a:tblPr>
              <a:tblGrid>
                <a:gridCol w="1215635">
                  <a:extLst>
                    <a:ext uri="{9D8B030D-6E8A-4147-A177-3AD203B41FA5}">
                      <a16:colId xmlns:a16="http://schemas.microsoft.com/office/drawing/2014/main" val="3213398936"/>
                    </a:ext>
                  </a:extLst>
                </a:gridCol>
                <a:gridCol w="1215635">
                  <a:extLst>
                    <a:ext uri="{9D8B030D-6E8A-4147-A177-3AD203B41FA5}">
                      <a16:colId xmlns:a16="http://schemas.microsoft.com/office/drawing/2014/main" val="2816791741"/>
                    </a:ext>
                  </a:extLst>
                </a:gridCol>
                <a:gridCol w="1215635">
                  <a:extLst>
                    <a:ext uri="{9D8B030D-6E8A-4147-A177-3AD203B41FA5}">
                      <a16:colId xmlns:a16="http://schemas.microsoft.com/office/drawing/2014/main" val="4033148829"/>
                    </a:ext>
                  </a:extLst>
                </a:gridCol>
              </a:tblGrid>
              <a:tr h="370840">
                <a:tc>
                  <a:txBody>
                    <a:bodyPr/>
                    <a:lstStyle/>
                    <a:p>
                      <a:pPr algn="ctr"/>
                      <a:endParaRPr lang="en-US" dirty="0"/>
                    </a:p>
                  </a:txBody>
                  <a:tcPr/>
                </a:tc>
                <a:tc>
                  <a:txBody>
                    <a:bodyPr/>
                    <a:lstStyle/>
                    <a:p>
                      <a:pPr algn="ctr"/>
                      <a:r>
                        <a:rPr lang="en-US" dirty="0" smtClean="0"/>
                        <a:t>SING</a:t>
                      </a:r>
                      <a:endParaRPr lang="en-US" dirty="0"/>
                    </a:p>
                  </a:txBody>
                  <a:tcPr/>
                </a:tc>
                <a:tc>
                  <a:txBody>
                    <a:bodyPr/>
                    <a:lstStyle/>
                    <a:p>
                      <a:pPr algn="ctr"/>
                      <a:r>
                        <a:rPr lang="en-US" dirty="0" smtClean="0"/>
                        <a:t>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l-GR" dirty="0" smtClean="0"/>
                        <a:t>ἐγώ</a:t>
                      </a:r>
                      <a:endParaRPr lang="en-US" dirty="0"/>
                    </a:p>
                  </a:txBody>
                  <a:tcPr/>
                </a:tc>
                <a:tc>
                  <a:txBody>
                    <a:bodyPr/>
                    <a:lstStyle/>
                    <a:p>
                      <a:pPr algn="ctr"/>
                      <a:r>
                        <a:rPr lang="el-GR" dirty="0" smtClean="0"/>
                        <a:t>ἡμε</a:t>
                      </a:r>
                      <a:r>
                        <a:rPr lang="el-GR" dirty="0" smtClean="0">
                          <a:latin typeface="Times New Roman" panose="02020603050405020304" pitchFamily="18" charset="0"/>
                          <a:cs typeface="Times New Roman" panose="02020603050405020304" pitchFamily="18" charset="0"/>
                        </a:rPr>
                        <a:t>ῖς</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ἐμοῦ</a:t>
                      </a:r>
                      <a:r>
                        <a:rPr lang="en-US" dirty="0" smtClean="0"/>
                        <a:t>/</a:t>
                      </a:r>
                      <a:r>
                        <a:rPr lang="el-GR" dirty="0" smtClean="0"/>
                        <a:t>μου</a:t>
                      </a:r>
                      <a:endParaRPr lang="en-US" dirty="0"/>
                    </a:p>
                  </a:txBody>
                  <a:tcPr/>
                </a:tc>
                <a:tc>
                  <a:txBody>
                    <a:bodyPr/>
                    <a:lstStyle/>
                    <a:p>
                      <a:pPr algn="ctr"/>
                      <a:r>
                        <a:rPr lang="el-GR" dirty="0" smtClean="0"/>
                        <a:t>ἡμῶν</a:t>
                      </a:r>
                      <a:endParaRPr lang="en-US" dirty="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algn="ctr"/>
                      <a:r>
                        <a:rPr lang="el-GR" dirty="0" smtClean="0"/>
                        <a:t>ἐμοί</a:t>
                      </a:r>
                      <a:r>
                        <a:rPr lang="en-US" dirty="0" smtClean="0"/>
                        <a:t>/</a:t>
                      </a:r>
                      <a:r>
                        <a:rPr lang="el-GR" dirty="0" smtClean="0"/>
                        <a:t>μοι</a:t>
                      </a:r>
                      <a:endParaRPr lang="en-US" dirty="0"/>
                    </a:p>
                  </a:txBody>
                  <a:tcPr/>
                </a:tc>
                <a:tc>
                  <a:txBody>
                    <a:bodyPr/>
                    <a:lstStyle/>
                    <a:p>
                      <a:pPr algn="ctr"/>
                      <a:r>
                        <a:rPr lang="el-GR" dirty="0" smtClean="0"/>
                        <a:t>ἡμ</a:t>
                      </a:r>
                      <a:r>
                        <a:rPr lang="el-GR" dirty="0" smtClean="0">
                          <a:latin typeface="Times New Roman" panose="02020603050405020304" pitchFamily="18" charset="0"/>
                          <a:cs typeface="Times New Roman" panose="02020603050405020304" pitchFamily="18" charset="0"/>
                        </a:rPr>
                        <a:t>ῖν</a:t>
                      </a:r>
                      <a:endParaRPr lang="en-US" dirty="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ἐμέ</a:t>
                      </a:r>
                      <a:r>
                        <a:rPr lang="en-US" dirty="0" smtClean="0"/>
                        <a:t>/</a:t>
                      </a:r>
                      <a:r>
                        <a:rPr lang="el-GR" dirty="0" smtClean="0"/>
                        <a:t>με</a:t>
                      </a:r>
                      <a:endParaRPr lang="en-US" dirty="0"/>
                    </a:p>
                  </a:txBody>
                  <a:tcPr/>
                </a:tc>
                <a:tc>
                  <a:txBody>
                    <a:bodyPr/>
                    <a:lstStyle/>
                    <a:p>
                      <a:pPr algn="ctr"/>
                      <a:r>
                        <a:rPr lang="el-GR" dirty="0" smtClean="0"/>
                        <a:t>ἡμᾶς</a:t>
                      </a:r>
                      <a:endParaRPr lang="en-US" dirty="0"/>
                    </a:p>
                  </a:txBody>
                  <a:tcPr/>
                </a:tc>
                <a:extLst>
                  <a:ext uri="{0D108BD9-81ED-4DB2-BD59-A6C34878D82A}">
                    <a16:rowId xmlns:a16="http://schemas.microsoft.com/office/drawing/2014/main" val="424662447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416324898"/>
              </p:ext>
            </p:extLst>
          </p:nvPr>
        </p:nvGraphicFramePr>
        <p:xfrm>
          <a:off x="6506679" y="2188410"/>
          <a:ext cx="3954378" cy="1854200"/>
        </p:xfrm>
        <a:graphic>
          <a:graphicData uri="http://schemas.openxmlformats.org/drawingml/2006/table">
            <a:tbl>
              <a:tblPr firstRow="1" bandRow="1">
                <a:tableStyleId>{5C22544A-7EE6-4342-B048-85BDC9FD1C3A}</a:tableStyleId>
              </a:tblPr>
              <a:tblGrid>
                <a:gridCol w="1318126">
                  <a:extLst>
                    <a:ext uri="{9D8B030D-6E8A-4147-A177-3AD203B41FA5}">
                      <a16:colId xmlns:a16="http://schemas.microsoft.com/office/drawing/2014/main" val="3213398936"/>
                    </a:ext>
                  </a:extLst>
                </a:gridCol>
                <a:gridCol w="1318126">
                  <a:extLst>
                    <a:ext uri="{9D8B030D-6E8A-4147-A177-3AD203B41FA5}">
                      <a16:colId xmlns:a16="http://schemas.microsoft.com/office/drawing/2014/main" val="2816791741"/>
                    </a:ext>
                  </a:extLst>
                </a:gridCol>
                <a:gridCol w="1318126">
                  <a:extLst>
                    <a:ext uri="{9D8B030D-6E8A-4147-A177-3AD203B41FA5}">
                      <a16:colId xmlns:a16="http://schemas.microsoft.com/office/drawing/2014/main" val="4033148829"/>
                    </a:ext>
                  </a:extLst>
                </a:gridCol>
              </a:tblGrid>
              <a:tr h="370840">
                <a:tc>
                  <a:txBody>
                    <a:bodyPr/>
                    <a:lstStyle/>
                    <a:p>
                      <a:pPr algn="ctr"/>
                      <a:endParaRPr lang="en-US" dirty="0"/>
                    </a:p>
                  </a:txBody>
                  <a:tcPr/>
                </a:tc>
                <a:tc>
                  <a:txBody>
                    <a:bodyPr/>
                    <a:lstStyle/>
                    <a:p>
                      <a:pPr algn="ctr"/>
                      <a:r>
                        <a:rPr lang="en-US" dirty="0" smtClean="0"/>
                        <a:t>SING</a:t>
                      </a:r>
                      <a:endParaRPr lang="en-US" dirty="0"/>
                    </a:p>
                  </a:txBody>
                  <a:tcPr/>
                </a:tc>
                <a:tc>
                  <a:txBody>
                    <a:bodyPr/>
                    <a:lstStyle/>
                    <a:p>
                      <a:pPr algn="ctr"/>
                      <a:r>
                        <a:rPr lang="en-US" dirty="0" smtClean="0"/>
                        <a:t>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l-GR" dirty="0" smtClean="0"/>
                        <a:t>σύ</a:t>
                      </a:r>
                      <a:endParaRPr lang="en-US" dirty="0"/>
                    </a:p>
                  </a:txBody>
                  <a:tcPr/>
                </a:tc>
                <a:tc>
                  <a:txBody>
                    <a:bodyPr/>
                    <a:lstStyle/>
                    <a:p>
                      <a:pPr algn="ctr"/>
                      <a:r>
                        <a:rPr lang="el-GR" dirty="0" smtClean="0"/>
                        <a:t>ὑμε</a:t>
                      </a:r>
                      <a:r>
                        <a:rPr lang="el-GR" dirty="0" smtClean="0">
                          <a:latin typeface="Times New Roman" panose="02020603050405020304" pitchFamily="18" charset="0"/>
                          <a:cs typeface="Times New Roman" panose="02020603050405020304" pitchFamily="18" charset="0"/>
                        </a:rPr>
                        <a:t>ῖς</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σοῦ</a:t>
                      </a:r>
                      <a:r>
                        <a:rPr lang="en-US" dirty="0" smtClean="0"/>
                        <a:t>/</a:t>
                      </a:r>
                      <a:r>
                        <a:rPr lang="el-GR" dirty="0" smtClean="0"/>
                        <a:t>σου</a:t>
                      </a:r>
                      <a:endParaRPr lang="en-US" dirty="0"/>
                    </a:p>
                  </a:txBody>
                  <a:tcPr/>
                </a:tc>
                <a:tc>
                  <a:txBody>
                    <a:bodyPr/>
                    <a:lstStyle/>
                    <a:p>
                      <a:pPr algn="ctr"/>
                      <a:r>
                        <a:rPr lang="el-GR" dirty="0" smtClean="0"/>
                        <a:t>ὑμῶν</a:t>
                      </a:r>
                      <a:endParaRPr lang="en-US" dirty="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algn="ctr"/>
                      <a:r>
                        <a:rPr lang="el-GR" dirty="0" smtClean="0"/>
                        <a:t>σοί</a:t>
                      </a:r>
                      <a:r>
                        <a:rPr lang="en-US" dirty="0" smtClean="0"/>
                        <a:t>/</a:t>
                      </a:r>
                      <a:r>
                        <a:rPr lang="el-GR" dirty="0" smtClean="0"/>
                        <a:t>σοι</a:t>
                      </a:r>
                      <a:endParaRPr lang="en-US" dirty="0"/>
                    </a:p>
                  </a:txBody>
                  <a:tcPr/>
                </a:tc>
                <a:tc>
                  <a:txBody>
                    <a:bodyPr/>
                    <a:lstStyle/>
                    <a:p>
                      <a:pPr algn="ctr"/>
                      <a:r>
                        <a:rPr lang="el-GR" dirty="0" smtClean="0"/>
                        <a:t>ὑμ</a:t>
                      </a:r>
                      <a:r>
                        <a:rPr lang="el-GR" dirty="0" smtClean="0">
                          <a:latin typeface="Times New Roman" panose="02020603050405020304" pitchFamily="18" charset="0"/>
                          <a:cs typeface="Times New Roman" panose="02020603050405020304" pitchFamily="18" charset="0"/>
                        </a:rPr>
                        <a:t>ῖν</a:t>
                      </a:r>
                      <a:endParaRPr lang="en-US" dirty="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σέ</a:t>
                      </a:r>
                      <a:r>
                        <a:rPr lang="en-US" dirty="0" smtClean="0"/>
                        <a:t>/</a:t>
                      </a:r>
                      <a:r>
                        <a:rPr lang="el-GR" dirty="0" smtClean="0"/>
                        <a:t>σε</a:t>
                      </a:r>
                      <a:endParaRPr lang="en-US" dirty="0"/>
                    </a:p>
                  </a:txBody>
                  <a:tcPr/>
                </a:tc>
                <a:tc>
                  <a:txBody>
                    <a:bodyPr/>
                    <a:lstStyle/>
                    <a:p>
                      <a:pPr algn="ctr"/>
                      <a:r>
                        <a:rPr lang="el-GR" dirty="0" smtClean="0"/>
                        <a:t>ὑμᾶς</a:t>
                      </a:r>
                      <a:endParaRPr lang="en-US" dirty="0"/>
                    </a:p>
                  </a:txBody>
                  <a:tcPr/>
                </a:tc>
                <a:extLst>
                  <a:ext uri="{0D108BD9-81ED-4DB2-BD59-A6C34878D82A}">
                    <a16:rowId xmlns:a16="http://schemas.microsoft.com/office/drawing/2014/main" val="4246624474"/>
                  </a:ext>
                </a:extLst>
              </a:tr>
            </a:tbl>
          </a:graphicData>
        </a:graphic>
      </p:graphicFrame>
    </p:spTree>
    <p:extLst>
      <p:ext uri="{BB962C8B-B14F-4D97-AF65-F5344CB8AC3E}">
        <p14:creationId xmlns:p14="http://schemas.microsoft.com/office/powerpoint/2010/main" val="415861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Reflexive Pronouns</a:t>
            </a:r>
            <a:endParaRPr lang="en-US" dirty="0"/>
          </a:p>
        </p:txBody>
      </p:sp>
      <p:sp>
        <p:nvSpPr>
          <p:cNvPr id="3" name="Content Placeholder 2"/>
          <p:cNvSpPr>
            <a:spLocks noGrp="1"/>
          </p:cNvSpPr>
          <p:nvPr>
            <p:ph idx="1"/>
          </p:nvPr>
        </p:nvSpPr>
        <p:spPr>
          <a:xfrm>
            <a:off x="1024128" y="1414914"/>
            <a:ext cx="10352084" cy="5255393"/>
          </a:xfrm>
        </p:spPr>
        <p:txBody>
          <a:bodyPr/>
          <a:lstStyle/>
          <a:p>
            <a:pPr marL="971550"/>
            <a:r>
              <a:rPr lang="en-US" dirty="0" smtClean="0"/>
              <a:t>Refers back to the subject</a:t>
            </a:r>
            <a:r>
              <a:rPr lang="el-GR" dirty="0" smtClean="0"/>
              <a:t> </a:t>
            </a:r>
            <a:r>
              <a:rPr lang="en-US" dirty="0" smtClean="0"/>
              <a:t>[therefore, no nominative]</a:t>
            </a:r>
          </a:p>
          <a:p>
            <a:pPr marL="1655762" lvl="1"/>
            <a:r>
              <a:rPr lang="el-GR" dirty="0" smtClean="0"/>
              <a:t>ἑαυτοῦ, αὑτοῦ</a:t>
            </a:r>
            <a:r>
              <a:rPr lang="en-US" dirty="0" smtClean="0"/>
              <a:t> [</a:t>
            </a:r>
            <a:r>
              <a:rPr lang="el-GR" dirty="0" smtClean="0"/>
              <a:t>ἑ </a:t>
            </a:r>
            <a:r>
              <a:rPr lang="en-US" dirty="0" smtClean="0"/>
              <a:t>+ </a:t>
            </a:r>
            <a:r>
              <a:rPr lang="el-GR" dirty="0" smtClean="0"/>
              <a:t>αὐτός</a:t>
            </a:r>
            <a:r>
              <a:rPr lang="en-US" dirty="0" smtClean="0"/>
              <a:t>]</a:t>
            </a:r>
          </a:p>
          <a:p>
            <a:pPr marL="971550"/>
            <a:r>
              <a:rPr lang="en-US" dirty="0" smtClean="0"/>
              <a:t>F</a:t>
            </a:r>
            <a:r>
              <a:rPr lang="el-GR" dirty="0" smtClean="0"/>
              <a:t>ο</a:t>
            </a:r>
            <a:r>
              <a:rPr lang="en-US" dirty="0" smtClean="0"/>
              <a:t>r first person, add </a:t>
            </a:r>
            <a:r>
              <a:rPr lang="el-GR" dirty="0" smtClean="0"/>
              <a:t>ἐ</a:t>
            </a:r>
            <a:r>
              <a:rPr lang="el-GR" dirty="0" smtClean="0">
                <a:solidFill>
                  <a:srgbClr val="FF0000"/>
                </a:solidFill>
              </a:rPr>
              <a:t>μ</a:t>
            </a:r>
            <a:r>
              <a:rPr lang="en-US" dirty="0" smtClean="0"/>
              <a:t> + </a:t>
            </a:r>
            <a:r>
              <a:rPr lang="el-GR" dirty="0" smtClean="0"/>
              <a:t>αὐτός	</a:t>
            </a:r>
          </a:p>
          <a:p>
            <a:pPr marL="971550"/>
            <a:r>
              <a:rPr lang="en-US" dirty="0" smtClean="0"/>
              <a:t>For second person, </a:t>
            </a:r>
            <a:r>
              <a:rPr lang="el-GR" dirty="0" smtClean="0">
                <a:solidFill>
                  <a:srgbClr val="FF0000"/>
                </a:solidFill>
              </a:rPr>
              <a:t>σ</a:t>
            </a:r>
            <a:r>
              <a:rPr lang="en-US" dirty="0" smtClean="0"/>
              <a:t>(</a:t>
            </a:r>
            <a:r>
              <a:rPr lang="el-GR" dirty="0" smtClean="0"/>
              <a:t>ε</a:t>
            </a:r>
            <a:r>
              <a:rPr lang="en-US" dirty="0" smtClean="0"/>
              <a:t>)</a:t>
            </a:r>
            <a:r>
              <a:rPr lang="el-GR" dirty="0" smtClean="0"/>
              <a:t> </a:t>
            </a:r>
            <a:r>
              <a:rPr lang="en-US" dirty="0" smtClean="0"/>
              <a:t>+ </a:t>
            </a:r>
            <a:r>
              <a:rPr lang="el-GR" dirty="0" smtClean="0"/>
              <a:t>αὐτός</a:t>
            </a:r>
            <a:endParaRPr lang="en-US" dirty="0"/>
          </a:p>
        </p:txBody>
      </p:sp>
    </p:spTree>
    <p:extLst>
      <p:ext uri="{BB962C8B-B14F-4D97-AF65-F5344CB8AC3E}">
        <p14:creationId xmlns:p14="http://schemas.microsoft.com/office/powerpoint/2010/main" val="806709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Plato, </a:t>
            </a:r>
            <a:r>
              <a:rPr lang="en-US" i="1" dirty="0" smtClean="0"/>
              <a:t>Euthyphro </a:t>
            </a:r>
            <a:r>
              <a:rPr lang="en-US" dirty="0" smtClean="0"/>
              <a:t>2a-c </a:t>
            </a:r>
            <a:r>
              <a:rPr lang="en-US" sz="2400" dirty="0" smtClean="0"/>
              <a:t>[Loeb translation from Perseus]</a:t>
            </a:r>
            <a:endParaRPr lang="en-US" sz="2400" dirty="0"/>
          </a:p>
        </p:txBody>
      </p:sp>
      <p:sp>
        <p:nvSpPr>
          <p:cNvPr id="3" name="Content Placeholder 2"/>
          <p:cNvSpPr>
            <a:spLocks noGrp="1"/>
          </p:cNvSpPr>
          <p:nvPr>
            <p:ph idx="1"/>
          </p:nvPr>
        </p:nvSpPr>
        <p:spPr/>
        <p:txBody>
          <a:bodyPr>
            <a:normAutofit lnSpcReduction="10000"/>
          </a:bodyPr>
          <a:lstStyle/>
          <a:p>
            <a:r>
              <a:rPr lang="en-US" b="1" dirty="0"/>
              <a:t>Euthyphro</a:t>
            </a:r>
            <a:r>
              <a:rPr lang="en-US" dirty="0"/>
              <a:t/>
            </a:r>
            <a:br>
              <a:rPr lang="en-US" dirty="0"/>
            </a:br>
            <a:r>
              <a:rPr lang="en-US" dirty="0"/>
              <a:t>What strange thing has happened, Socrates, that you have left your accustomed haunts in the Lyceum and are now haunting the portico where the king archon sits? For it cannot be that you have an action before the king, as I have.</a:t>
            </a:r>
          </a:p>
          <a:p>
            <a:r>
              <a:rPr lang="en-US" b="1" dirty="0"/>
              <a:t>Socrates</a:t>
            </a:r>
            <a:r>
              <a:rPr lang="en-US" dirty="0"/>
              <a:t/>
            </a:r>
            <a:br>
              <a:rPr lang="en-US" dirty="0"/>
            </a:br>
            <a:r>
              <a:rPr lang="en-US" dirty="0"/>
              <a:t>Our Athenians, Euthyphro, do not call it an action, but an indictment.</a:t>
            </a:r>
          </a:p>
          <a:p>
            <a:r>
              <a:rPr lang="en-US" b="1" dirty="0"/>
              <a:t>Euthyphro</a:t>
            </a:r>
            <a:r>
              <a:rPr lang="en-US" dirty="0"/>
              <a:t/>
            </a:r>
            <a:br>
              <a:rPr lang="en-US" dirty="0"/>
            </a:br>
            <a:r>
              <a:rPr lang="en-US" dirty="0"/>
              <a:t>[2b] </a:t>
            </a:r>
            <a:r>
              <a:rPr lang="en-US" dirty="0" smtClean="0"/>
              <a:t>What</a:t>
            </a:r>
            <a:r>
              <a:rPr lang="en-US" dirty="0"/>
              <a:t>? Somebody has, it seems, brought an indictment against you; </a:t>
            </a:r>
            <a:r>
              <a:rPr lang="en-US" dirty="0" smtClean="0"/>
              <a:t>for </a:t>
            </a:r>
            <a:r>
              <a:rPr lang="en-US" dirty="0"/>
              <a:t>I don't accuse you of having brought one against anyone else.</a:t>
            </a:r>
          </a:p>
          <a:p>
            <a:endParaRPr lang="en-US" dirty="0"/>
          </a:p>
        </p:txBody>
      </p:sp>
    </p:spTree>
    <p:extLst>
      <p:ext uri="{BB962C8B-B14F-4D97-AF65-F5344CB8AC3E}">
        <p14:creationId xmlns:p14="http://schemas.microsoft.com/office/powerpoint/2010/main" val="89451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Reflexive Pronouns</a:t>
            </a:r>
            <a:endParaRPr lang="en-US" dirty="0"/>
          </a:p>
        </p:txBody>
      </p:sp>
      <p:sp>
        <p:nvSpPr>
          <p:cNvPr id="3" name="Content Placeholder 2"/>
          <p:cNvSpPr>
            <a:spLocks noGrp="1"/>
          </p:cNvSpPr>
          <p:nvPr>
            <p:ph idx="1"/>
          </p:nvPr>
        </p:nvSpPr>
        <p:spPr>
          <a:xfrm>
            <a:off x="1024128" y="1414914"/>
            <a:ext cx="10352084" cy="5255393"/>
          </a:xfrm>
        </p:spPr>
        <p:txBody>
          <a:bodyPr/>
          <a:lstStyle/>
          <a:p>
            <a:pPr marL="971550"/>
            <a:r>
              <a:rPr lang="en-US" dirty="0" smtClean="0"/>
              <a:t>Refers back to the subject</a:t>
            </a:r>
            <a:r>
              <a:rPr lang="el-GR" dirty="0" smtClean="0"/>
              <a:t> </a:t>
            </a:r>
            <a:r>
              <a:rPr lang="en-US" dirty="0" smtClean="0"/>
              <a:t>[therefore, no nominative]</a:t>
            </a:r>
          </a:p>
          <a:p>
            <a:pPr marL="1655762" lvl="1"/>
            <a:r>
              <a:rPr lang="el-GR" dirty="0" smtClean="0"/>
              <a:t>ἑαυτοῦ, αὑτοῦ</a:t>
            </a:r>
            <a:r>
              <a:rPr lang="en-US" dirty="0" smtClean="0"/>
              <a:t> [</a:t>
            </a:r>
            <a:r>
              <a:rPr lang="el-GR" dirty="0" smtClean="0"/>
              <a:t>ἑ </a:t>
            </a:r>
            <a:r>
              <a:rPr lang="en-US" dirty="0" smtClean="0"/>
              <a:t>+ </a:t>
            </a:r>
            <a:r>
              <a:rPr lang="el-GR" dirty="0" smtClean="0"/>
              <a:t>αὐτός</a:t>
            </a:r>
            <a:r>
              <a:rPr lang="en-US" dirty="0" smtClean="0"/>
              <a:t> meaning “self”]</a:t>
            </a:r>
          </a:p>
          <a:p>
            <a:pPr marL="971550"/>
            <a:r>
              <a:rPr lang="en-US" dirty="0" smtClean="0"/>
              <a:t>F</a:t>
            </a:r>
            <a:r>
              <a:rPr lang="el-GR" dirty="0" smtClean="0"/>
              <a:t>ο</a:t>
            </a:r>
            <a:r>
              <a:rPr lang="en-US" dirty="0" smtClean="0"/>
              <a:t>r first person, add </a:t>
            </a:r>
            <a:r>
              <a:rPr lang="el-GR" dirty="0" smtClean="0"/>
              <a:t>ἐ</a:t>
            </a:r>
            <a:r>
              <a:rPr lang="el-GR" dirty="0" smtClean="0">
                <a:solidFill>
                  <a:srgbClr val="FF0000"/>
                </a:solidFill>
              </a:rPr>
              <a:t>μ</a:t>
            </a:r>
            <a:r>
              <a:rPr lang="en-US" dirty="0" smtClean="0"/>
              <a:t> + </a:t>
            </a:r>
            <a:r>
              <a:rPr lang="el-GR" dirty="0" smtClean="0"/>
              <a:t>αὐτός	</a:t>
            </a:r>
          </a:p>
          <a:p>
            <a:pPr marL="971550"/>
            <a:r>
              <a:rPr lang="en-US" dirty="0" smtClean="0"/>
              <a:t>For second person, </a:t>
            </a:r>
            <a:r>
              <a:rPr lang="el-GR" dirty="0" smtClean="0">
                <a:solidFill>
                  <a:srgbClr val="FF0000"/>
                </a:solidFill>
              </a:rPr>
              <a:t>σ</a:t>
            </a:r>
            <a:r>
              <a:rPr lang="en-US" dirty="0" smtClean="0"/>
              <a:t>(</a:t>
            </a:r>
            <a:r>
              <a:rPr lang="el-GR" dirty="0" smtClean="0"/>
              <a:t>ε</a:t>
            </a:r>
            <a:r>
              <a:rPr lang="en-US" dirty="0" smtClean="0"/>
              <a:t>)</a:t>
            </a:r>
            <a:r>
              <a:rPr lang="el-GR" dirty="0" smtClean="0"/>
              <a:t> </a:t>
            </a:r>
            <a:r>
              <a:rPr lang="en-US" dirty="0" smtClean="0"/>
              <a:t>+ </a:t>
            </a:r>
            <a:r>
              <a:rPr lang="el-GR" dirty="0" smtClean="0"/>
              <a:t>αὐτός</a:t>
            </a:r>
            <a:endParaRPr lang="en-US" dirty="0"/>
          </a:p>
        </p:txBody>
      </p:sp>
      <p:graphicFrame>
        <p:nvGraphicFramePr>
          <p:cNvPr id="5" name="Table 4"/>
          <p:cNvGraphicFramePr>
            <a:graphicFrameLocks noGrp="1"/>
          </p:cNvGraphicFramePr>
          <p:nvPr/>
        </p:nvGraphicFramePr>
        <p:xfrm>
          <a:off x="1761740" y="3934860"/>
          <a:ext cx="9162935" cy="1849120"/>
        </p:xfrm>
        <a:graphic>
          <a:graphicData uri="http://schemas.openxmlformats.org/drawingml/2006/table">
            <a:tbl>
              <a:tblPr firstRow="1" bandRow="1">
                <a:tableStyleId>{5C22544A-7EE6-4342-B048-85BDC9FD1C3A}</a:tableStyleId>
              </a:tblPr>
              <a:tblGrid>
                <a:gridCol w="1832587">
                  <a:extLst>
                    <a:ext uri="{9D8B030D-6E8A-4147-A177-3AD203B41FA5}">
                      <a16:colId xmlns:a16="http://schemas.microsoft.com/office/drawing/2014/main" val="3213398936"/>
                    </a:ext>
                  </a:extLst>
                </a:gridCol>
                <a:gridCol w="1832587">
                  <a:extLst>
                    <a:ext uri="{9D8B030D-6E8A-4147-A177-3AD203B41FA5}">
                      <a16:colId xmlns:a16="http://schemas.microsoft.com/office/drawing/2014/main" val="2816791741"/>
                    </a:ext>
                  </a:extLst>
                </a:gridCol>
                <a:gridCol w="1832587">
                  <a:extLst>
                    <a:ext uri="{9D8B030D-6E8A-4147-A177-3AD203B41FA5}">
                      <a16:colId xmlns:a16="http://schemas.microsoft.com/office/drawing/2014/main" val="4033148829"/>
                    </a:ext>
                  </a:extLst>
                </a:gridCol>
                <a:gridCol w="1832587">
                  <a:extLst>
                    <a:ext uri="{9D8B030D-6E8A-4147-A177-3AD203B41FA5}">
                      <a16:colId xmlns:a16="http://schemas.microsoft.com/office/drawing/2014/main" val="3872288643"/>
                    </a:ext>
                  </a:extLst>
                </a:gridCol>
                <a:gridCol w="1832587">
                  <a:extLst>
                    <a:ext uri="{9D8B030D-6E8A-4147-A177-3AD203B41FA5}">
                      <a16:colId xmlns:a16="http://schemas.microsoft.com/office/drawing/2014/main" val="2145807043"/>
                    </a:ext>
                  </a:extLst>
                </a:gridCol>
              </a:tblGrid>
              <a:tr h="0">
                <a:tc>
                  <a:txBody>
                    <a:bodyPr/>
                    <a:lstStyle/>
                    <a:p>
                      <a:pPr algn="ctr"/>
                      <a:endParaRPr lang="en-US" dirty="0"/>
                    </a:p>
                  </a:txBody>
                  <a:tcPr/>
                </a:tc>
                <a:tc>
                  <a:txBody>
                    <a:bodyPr/>
                    <a:lstStyle/>
                    <a:p>
                      <a:pPr algn="ctr"/>
                      <a:r>
                        <a:rPr lang="en-US" dirty="0" smtClean="0"/>
                        <a:t>1</a:t>
                      </a:r>
                      <a:r>
                        <a:rPr lang="en-US" baseline="30000" dirty="0" smtClean="0"/>
                        <a:t>st</a:t>
                      </a:r>
                      <a:r>
                        <a:rPr lang="en-US" baseline="0" dirty="0" smtClean="0"/>
                        <a:t> </a:t>
                      </a:r>
                      <a:r>
                        <a:rPr lang="en-US" dirty="0" smtClean="0"/>
                        <a:t>MASC</a:t>
                      </a:r>
                      <a:r>
                        <a:rPr lang="en-US" baseline="0" dirty="0" smtClean="0"/>
                        <a:t> </a:t>
                      </a:r>
                      <a:r>
                        <a:rPr lang="en-US" dirty="0" smtClean="0"/>
                        <a:t>SING</a:t>
                      </a:r>
                      <a:endParaRPr lang="en-US" dirty="0"/>
                    </a:p>
                  </a:txBody>
                  <a:tcPr/>
                </a:tc>
                <a:tc>
                  <a:txBody>
                    <a:bodyPr/>
                    <a:lstStyle/>
                    <a:p>
                      <a:pPr algn="ctr"/>
                      <a:r>
                        <a:rPr lang="en-US" dirty="0" smtClean="0"/>
                        <a:t>1</a:t>
                      </a:r>
                      <a:r>
                        <a:rPr lang="en-US" baseline="30000" dirty="0" smtClean="0"/>
                        <a:t>st</a:t>
                      </a:r>
                      <a:r>
                        <a:rPr lang="en-US" dirty="0" smtClean="0"/>
                        <a:t> FEM SING</a:t>
                      </a:r>
                      <a:endParaRPr lang="en-US" dirty="0"/>
                    </a:p>
                  </a:txBody>
                  <a:tcPr/>
                </a:tc>
                <a:tc>
                  <a:txBody>
                    <a:bodyPr/>
                    <a:lstStyle/>
                    <a:p>
                      <a:pPr algn="ctr"/>
                      <a:r>
                        <a:rPr lang="en-US" dirty="0" smtClean="0"/>
                        <a:t>2</a:t>
                      </a:r>
                      <a:r>
                        <a:rPr lang="en-US" baseline="30000" dirty="0" smtClean="0"/>
                        <a:t>nd</a:t>
                      </a:r>
                      <a:r>
                        <a:rPr lang="en-US" dirty="0" smtClean="0"/>
                        <a:t> MASC PLUR</a:t>
                      </a:r>
                      <a:endParaRPr lang="en-US" dirty="0"/>
                    </a:p>
                  </a:txBody>
                  <a:tcPr/>
                </a:tc>
                <a:tc>
                  <a:txBody>
                    <a:bodyPr/>
                    <a:lstStyle/>
                    <a:p>
                      <a:pPr algn="ctr"/>
                      <a:r>
                        <a:rPr lang="en-US" dirty="0" smtClean="0"/>
                        <a:t>2</a:t>
                      </a:r>
                      <a:r>
                        <a:rPr lang="en-US" baseline="30000" dirty="0" smtClean="0"/>
                        <a:t>nd</a:t>
                      </a:r>
                      <a:r>
                        <a:rPr lang="en-US" dirty="0" smtClean="0"/>
                        <a:t> FEM 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ἐμαυτοῦ</a:t>
                      </a:r>
                      <a:endParaRPr lang="en-US" dirty="0"/>
                    </a:p>
                  </a:txBody>
                  <a:tcPr/>
                </a:tc>
                <a:tc>
                  <a:txBody>
                    <a:bodyPr/>
                    <a:lstStyle/>
                    <a:p>
                      <a:pPr algn="ctr"/>
                      <a:r>
                        <a:rPr lang="el-GR" dirty="0" smtClean="0"/>
                        <a:t>ἐμαυτ</a:t>
                      </a:r>
                      <a:r>
                        <a:rPr lang="el-GR" dirty="0" smtClean="0">
                          <a:latin typeface="Times New Roman" panose="02020603050405020304" pitchFamily="18" charset="0"/>
                          <a:cs typeface="Times New Roman" panose="02020603050405020304" pitchFamily="18" charset="0"/>
                        </a:rPr>
                        <a:t>ῆς</a:t>
                      </a:r>
                      <a:endParaRPr lang="en-US" dirty="0"/>
                    </a:p>
                  </a:txBody>
                  <a:tcPr/>
                </a:tc>
                <a:tc>
                  <a:txBody>
                    <a:bodyPr/>
                    <a:lstStyle/>
                    <a:p>
                      <a:pPr algn="ctr"/>
                      <a:r>
                        <a:rPr lang="el-GR" dirty="0" smtClean="0"/>
                        <a:t>σ</a:t>
                      </a:r>
                      <a:r>
                        <a:rPr lang="en-US" dirty="0" smtClean="0"/>
                        <a:t>(</a:t>
                      </a:r>
                      <a:r>
                        <a:rPr lang="el-GR" dirty="0" smtClean="0"/>
                        <a:t>ε</a:t>
                      </a:r>
                      <a:r>
                        <a:rPr lang="en-US" dirty="0" smtClean="0"/>
                        <a:t>)</a:t>
                      </a:r>
                      <a:r>
                        <a:rPr lang="el-GR" dirty="0" smtClean="0"/>
                        <a:t>αυτοῦ</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σ</a:t>
                      </a:r>
                      <a:r>
                        <a:rPr lang="en-US" dirty="0" smtClean="0"/>
                        <a:t>(</a:t>
                      </a:r>
                      <a:r>
                        <a:rPr lang="el-GR" dirty="0" smtClean="0"/>
                        <a:t>ε</a:t>
                      </a:r>
                      <a:r>
                        <a:rPr lang="en-US" dirty="0" smtClean="0"/>
                        <a:t>)</a:t>
                      </a:r>
                      <a:r>
                        <a:rPr lang="el-GR" dirty="0" smtClean="0"/>
                        <a:t>αυτῆς</a:t>
                      </a:r>
                      <a:endParaRPr lang="en-US" dirty="0" smtClean="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ἐμαυτ</a:t>
                      </a:r>
                      <a:r>
                        <a:rPr lang="el-GR" dirty="0" smtClean="0">
                          <a:latin typeface="Times New Roman" panose="02020603050405020304" pitchFamily="18" charset="0"/>
                          <a:cs typeface="Times New Roman" panose="02020603050405020304" pitchFamily="18" charset="0"/>
                        </a:rPr>
                        <a:t>ῷ</a:t>
                      </a:r>
                      <a:endParaRPr lang="en-US" dirty="0" smtClean="0">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ἐμαυτ</a:t>
                      </a:r>
                      <a:r>
                        <a:rPr lang="el-GR" dirty="0" smtClean="0">
                          <a:latin typeface="Times New Roman" panose="02020603050405020304" pitchFamily="18" charset="0"/>
                          <a:cs typeface="Times New Roman" panose="02020603050405020304" pitchFamily="18" charset="0"/>
                        </a:rPr>
                        <a:t>ῇ</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σ</a:t>
                      </a:r>
                      <a:r>
                        <a:rPr lang="en-US" dirty="0" smtClean="0"/>
                        <a:t>(</a:t>
                      </a:r>
                      <a:r>
                        <a:rPr lang="el-GR" dirty="0" smtClean="0"/>
                        <a:t>ε</a:t>
                      </a:r>
                      <a:r>
                        <a:rPr lang="en-US" dirty="0" smtClean="0"/>
                        <a:t>)</a:t>
                      </a:r>
                      <a:r>
                        <a:rPr lang="el-GR" dirty="0" smtClean="0"/>
                        <a:t>αυτ</a:t>
                      </a:r>
                      <a:r>
                        <a:rPr lang="el-GR" dirty="0" smtClean="0">
                          <a:latin typeface="Times New Roman" panose="02020603050405020304" pitchFamily="18" charset="0"/>
                          <a:cs typeface="Times New Roman" panose="02020603050405020304" pitchFamily="18" charset="0"/>
                        </a:rPr>
                        <a:t>ῷ</a:t>
                      </a:r>
                      <a:endParaRPr lang="en-US" dirty="0" smtClean="0">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σ</a:t>
                      </a:r>
                      <a:r>
                        <a:rPr lang="en-US" dirty="0" smtClean="0"/>
                        <a:t>(</a:t>
                      </a:r>
                      <a:r>
                        <a:rPr lang="el-GR" dirty="0" smtClean="0"/>
                        <a:t>ε</a:t>
                      </a:r>
                      <a:r>
                        <a:rPr lang="en-US" dirty="0" smtClean="0"/>
                        <a:t>)</a:t>
                      </a:r>
                      <a:r>
                        <a:rPr lang="el-GR" dirty="0" smtClean="0"/>
                        <a:t>αυτ</a:t>
                      </a:r>
                      <a:r>
                        <a:rPr lang="el-GR" dirty="0" smtClean="0">
                          <a:latin typeface="Times New Roman" panose="02020603050405020304" pitchFamily="18" charset="0"/>
                          <a:cs typeface="Times New Roman" panose="02020603050405020304" pitchFamily="18" charset="0"/>
                        </a:rPr>
                        <a:t>ῇ</a:t>
                      </a:r>
                      <a:endParaRPr lang="en-US" dirty="0" smtClean="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ἐμαυτόν</a:t>
                      </a:r>
                      <a:endParaRPr lang="en-US" dirty="0"/>
                    </a:p>
                  </a:txBody>
                  <a:tcPr/>
                </a:tc>
                <a:tc>
                  <a:txBody>
                    <a:bodyPr/>
                    <a:lstStyle/>
                    <a:p>
                      <a:pPr algn="ctr"/>
                      <a:r>
                        <a:rPr lang="el-GR" dirty="0" smtClean="0"/>
                        <a:t>ἐμαυτήν</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σ</a:t>
                      </a:r>
                      <a:r>
                        <a:rPr lang="en-US" dirty="0" smtClean="0"/>
                        <a:t>(</a:t>
                      </a:r>
                      <a:r>
                        <a:rPr lang="el-GR" dirty="0" smtClean="0"/>
                        <a:t>ε</a:t>
                      </a:r>
                      <a:r>
                        <a:rPr lang="en-US" dirty="0" smtClean="0"/>
                        <a:t>)</a:t>
                      </a:r>
                      <a:r>
                        <a:rPr lang="el-GR" dirty="0" smtClean="0"/>
                        <a:t>αυτόν</a:t>
                      </a:r>
                      <a:endParaRPr lang="en-US" dirty="0" smtClean="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σ</a:t>
                      </a:r>
                      <a:r>
                        <a:rPr lang="en-US" dirty="0" smtClean="0"/>
                        <a:t>(</a:t>
                      </a:r>
                      <a:r>
                        <a:rPr lang="el-GR" dirty="0" smtClean="0"/>
                        <a:t>ε</a:t>
                      </a:r>
                      <a:r>
                        <a:rPr lang="en-US" dirty="0" smtClean="0"/>
                        <a:t>)</a:t>
                      </a:r>
                      <a:r>
                        <a:rPr lang="el-GR" dirty="0" smtClean="0"/>
                        <a:t>αυτήν</a:t>
                      </a:r>
                      <a:endParaRPr lang="en-US" dirty="0" smtClean="0"/>
                    </a:p>
                  </a:txBody>
                  <a:tcPr/>
                </a:tc>
                <a:extLst>
                  <a:ext uri="{0D108BD9-81ED-4DB2-BD59-A6C34878D82A}">
                    <a16:rowId xmlns:a16="http://schemas.microsoft.com/office/drawing/2014/main" val="4246624474"/>
                  </a:ext>
                </a:extLst>
              </a:tr>
            </a:tbl>
          </a:graphicData>
        </a:graphic>
      </p:graphicFrame>
    </p:spTree>
    <p:extLst>
      <p:ext uri="{BB962C8B-B14F-4D97-AF65-F5344CB8AC3E}">
        <p14:creationId xmlns:p14="http://schemas.microsoft.com/office/powerpoint/2010/main" val="879714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Reflexive Plurals</a:t>
            </a:r>
            <a:endParaRPr lang="en-US" dirty="0"/>
          </a:p>
        </p:txBody>
      </p:sp>
      <p:sp>
        <p:nvSpPr>
          <p:cNvPr id="3" name="Content Placeholder 2"/>
          <p:cNvSpPr>
            <a:spLocks noGrp="1"/>
          </p:cNvSpPr>
          <p:nvPr>
            <p:ph idx="1"/>
          </p:nvPr>
        </p:nvSpPr>
        <p:spPr>
          <a:xfrm>
            <a:off x="1024128" y="1414914"/>
            <a:ext cx="10352084" cy="5255393"/>
          </a:xfrm>
        </p:spPr>
        <p:txBody>
          <a:bodyPr/>
          <a:lstStyle/>
          <a:p>
            <a:r>
              <a:rPr lang="en-US" dirty="0" smtClean="0"/>
              <a:t>Use the plural pronouns and the forms of </a:t>
            </a:r>
            <a:r>
              <a:rPr lang="el-GR" dirty="0" smtClean="0"/>
              <a:t>αὐτός</a:t>
            </a:r>
            <a:r>
              <a:rPr lang="en-US" dirty="0" smtClean="0"/>
              <a:t> as separate words</a:t>
            </a:r>
            <a:endParaRPr lang="el-GR" dirty="0" smtClean="0"/>
          </a:p>
        </p:txBody>
      </p:sp>
      <p:graphicFrame>
        <p:nvGraphicFramePr>
          <p:cNvPr id="4" name="Table 3"/>
          <p:cNvGraphicFramePr>
            <a:graphicFrameLocks noGrp="1"/>
          </p:cNvGraphicFramePr>
          <p:nvPr>
            <p:extLst>
              <p:ext uri="{D42A27DB-BD31-4B8C-83A1-F6EECF244321}">
                <p14:modId xmlns:p14="http://schemas.microsoft.com/office/powerpoint/2010/main" val="1971650155"/>
              </p:ext>
            </p:extLst>
          </p:nvPr>
        </p:nvGraphicFramePr>
        <p:xfrm>
          <a:off x="1826070" y="2035477"/>
          <a:ext cx="4016465" cy="1854200"/>
        </p:xfrm>
        <a:graphic>
          <a:graphicData uri="http://schemas.openxmlformats.org/drawingml/2006/table">
            <a:tbl>
              <a:tblPr firstRow="1" bandRow="1">
                <a:tableStyleId>{5C22544A-7EE6-4342-B048-85BDC9FD1C3A}</a:tableStyleId>
              </a:tblPr>
              <a:tblGrid>
                <a:gridCol w="1215635">
                  <a:extLst>
                    <a:ext uri="{9D8B030D-6E8A-4147-A177-3AD203B41FA5}">
                      <a16:colId xmlns:a16="http://schemas.microsoft.com/office/drawing/2014/main" val="3213398936"/>
                    </a:ext>
                  </a:extLst>
                </a:gridCol>
                <a:gridCol w="2800830">
                  <a:extLst>
                    <a:ext uri="{9D8B030D-6E8A-4147-A177-3AD203B41FA5}">
                      <a16:colId xmlns:a16="http://schemas.microsoft.com/office/drawing/2014/main" val="4033148829"/>
                    </a:ext>
                  </a:extLst>
                </a:gridCol>
              </a:tblGrid>
              <a:tr h="370840">
                <a:tc>
                  <a:txBody>
                    <a:bodyPr/>
                    <a:lstStyle/>
                    <a:p>
                      <a:pPr algn="ctr"/>
                      <a:r>
                        <a:rPr lang="en-US" dirty="0" smtClean="0"/>
                        <a:t>1st</a:t>
                      </a:r>
                      <a:endParaRPr lang="en-US" dirty="0"/>
                    </a:p>
                  </a:txBody>
                  <a:tcPr/>
                </a:tc>
                <a:tc>
                  <a:txBody>
                    <a:bodyPr/>
                    <a:lstStyle/>
                    <a:p>
                      <a:pPr algn="ctr"/>
                      <a:r>
                        <a:rPr lang="en-US" dirty="0" smtClean="0"/>
                        <a:t>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ἡμῶν</a:t>
                      </a:r>
                      <a:r>
                        <a:rPr lang="en-US" dirty="0" smtClean="0"/>
                        <a:t> </a:t>
                      </a:r>
                      <a:r>
                        <a:rPr lang="el-GR" dirty="0" smtClean="0"/>
                        <a:t>αὐτῶν</a:t>
                      </a:r>
                      <a:endParaRPr lang="en-US" dirty="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algn="ctr"/>
                      <a:r>
                        <a:rPr lang="el-GR" dirty="0" smtClean="0"/>
                        <a:t>ἡμ</a:t>
                      </a:r>
                      <a:r>
                        <a:rPr lang="el-GR" dirty="0" smtClean="0">
                          <a:latin typeface="Times New Roman" panose="02020603050405020304" pitchFamily="18" charset="0"/>
                          <a:cs typeface="Times New Roman" panose="02020603050405020304" pitchFamily="18" charset="0"/>
                        </a:rPr>
                        <a:t>ῖν αὐτοῖς</a:t>
                      </a:r>
                      <a:endParaRPr lang="en-US" dirty="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ἡμᾶς αὐτούς</a:t>
                      </a:r>
                      <a:endParaRPr lang="en-US" dirty="0"/>
                    </a:p>
                  </a:txBody>
                  <a:tcPr/>
                </a:tc>
                <a:extLst>
                  <a:ext uri="{0D108BD9-81ED-4DB2-BD59-A6C34878D82A}">
                    <a16:rowId xmlns:a16="http://schemas.microsoft.com/office/drawing/2014/main" val="4246624474"/>
                  </a:ext>
                </a:extLst>
              </a:tr>
            </a:tbl>
          </a:graphicData>
        </a:graphic>
      </p:graphicFrame>
    </p:spTree>
    <p:extLst>
      <p:ext uri="{BB962C8B-B14F-4D97-AF65-F5344CB8AC3E}">
        <p14:creationId xmlns:p14="http://schemas.microsoft.com/office/powerpoint/2010/main" val="2271890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Reflexive Plurals</a:t>
            </a:r>
            <a:endParaRPr lang="en-US" dirty="0"/>
          </a:p>
        </p:txBody>
      </p:sp>
      <p:sp>
        <p:nvSpPr>
          <p:cNvPr id="3" name="Content Placeholder 2"/>
          <p:cNvSpPr>
            <a:spLocks noGrp="1"/>
          </p:cNvSpPr>
          <p:nvPr>
            <p:ph idx="1"/>
          </p:nvPr>
        </p:nvSpPr>
        <p:spPr>
          <a:xfrm>
            <a:off x="1024128" y="1414914"/>
            <a:ext cx="10352084" cy="5255393"/>
          </a:xfrm>
        </p:spPr>
        <p:txBody>
          <a:bodyPr/>
          <a:lstStyle/>
          <a:p>
            <a:r>
              <a:rPr lang="en-US" dirty="0" smtClean="0"/>
              <a:t>Use the plural pronouns and the forms of </a:t>
            </a:r>
            <a:r>
              <a:rPr lang="el-GR" dirty="0" smtClean="0"/>
              <a:t>αὐτός</a:t>
            </a:r>
            <a:r>
              <a:rPr lang="en-US" dirty="0" smtClean="0"/>
              <a:t> as separate words</a:t>
            </a:r>
            <a:endParaRPr lang="el-GR" dirty="0" smtClean="0"/>
          </a:p>
        </p:txBody>
      </p:sp>
      <p:graphicFrame>
        <p:nvGraphicFramePr>
          <p:cNvPr id="4" name="Table 3"/>
          <p:cNvGraphicFramePr>
            <a:graphicFrameLocks noGrp="1"/>
          </p:cNvGraphicFramePr>
          <p:nvPr/>
        </p:nvGraphicFramePr>
        <p:xfrm>
          <a:off x="1826070" y="2035477"/>
          <a:ext cx="4016465" cy="1854200"/>
        </p:xfrm>
        <a:graphic>
          <a:graphicData uri="http://schemas.openxmlformats.org/drawingml/2006/table">
            <a:tbl>
              <a:tblPr firstRow="1" bandRow="1">
                <a:tableStyleId>{5C22544A-7EE6-4342-B048-85BDC9FD1C3A}</a:tableStyleId>
              </a:tblPr>
              <a:tblGrid>
                <a:gridCol w="1215635">
                  <a:extLst>
                    <a:ext uri="{9D8B030D-6E8A-4147-A177-3AD203B41FA5}">
                      <a16:colId xmlns:a16="http://schemas.microsoft.com/office/drawing/2014/main" val="3213398936"/>
                    </a:ext>
                  </a:extLst>
                </a:gridCol>
                <a:gridCol w="2800830">
                  <a:extLst>
                    <a:ext uri="{9D8B030D-6E8A-4147-A177-3AD203B41FA5}">
                      <a16:colId xmlns:a16="http://schemas.microsoft.com/office/drawing/2014/main" val="4033148829"/>
                    </a:ext>
                  </a:extLst>
                </a:gridCol>
              </a:tblGrid>
              <a:tr h="370840">
                <a:tc>
                  <a:txBody>
                    <a:bodyPr/>
                    <a:lstStyle/>
                    <a:p>
                      <a:pPr algn="ctr"/>
                      <a:r>
                        <a:rPr lang="en-US" dirty="0" smtClean="0"/>
                        <a:t>1st</a:t>
                      </a:r>
                      <a:endParaRPr lang="en-US" dirty="0"/>
                    </a:p>
                  </a:txBody>
                  <a:tcPr/>
                </a:tc>
                <a:tc>
                  <a:txBody>
                    <a:bodyPr/>
                    <a:lstStyle/>
                    <a:p>
                      <a:pPr algn="ctr"/>
                      <a:r>
                        <a:rPr lang="en-US" dirty="0" smtClean="0"/>
                        <a:t>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ἡμῶν</a:t>
                      </a:r>
                      <a:r>
                        <a:rPr lang="en-US" dirty="0" smtClean="0"/>
                        <a:t> </a:t>
                      </a:r>
                      <a:r>
                        <a:rPr lang="el-GR" dirty="0" smtClean="0"/>
                        <a:t>αὐτῶν</a:t>
                      </a:r>
                      <a:endParaRPr lang="en-US" dirty="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algn="ctr"/>
                      <a:r>
                        <a:rPr lang="el-GR" dirty="0" smtClean="0"/>
                        <a:t>ἡμ</a:t>
                      </a:r>
                      <a:r>
                        <a:rPr lang="el-GR" dirty="0" smtClean="0">
                          <a:latin typeface="Times New Roman" panose="02020603050405020304" pitchFamily="18" charset="0"/>
                          <a:cs typeface="Times New Roman" panose="02020603050405020304" pitchFamily="18" charset="0"/>
                        </a:rPr>
                        <a:t>ῖν αὐτοῖς</a:t>
                      </a:r>
                      <a:endParaRPr lang="en-US" dirty="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ἡμᾶς αὐτούς</a:t>
                      </a:r>
                      <a:endParaRPr lang="en-US" dirty="0"/>
                    </a:p>
                  </a:txBody>
                  <a:tcPr/>
                </a:tc>
                <a:extLst>
                  <a:ext uri="{0D108BD9-81ED-4DB2-BD59-A6C34878D82A}">
                    <a16:rowId xmlns:a16="http://schemas.microsoft.com/office/drawing/2014/main" val="4246624474"/>
                  </a:ext>
                </a:extLst>
              </a:tr>
            </a:tbl>
          </a:graphicData>
        </a:graphic>
      </p:graphicFrame>
      <p:graphicFrame>
        <p:nvGraphicFramePr>
          <p:cNvPr id="5" name="Table 4"/>
          <p:cNvGraphicFramePr>
            <a:graphicFrameLocks noGrp="1"/>
          </p:cNvGraphicFramePr>
          <p:nvPr/>
        </p:nvGraphicFramePr>
        <p:xfrm>
          <a:off x="6362298" y="2035477"/>
          <a:ext cx="4206240" cy="1854200"/>
        </p:xfrm>
        <a:graphic>
          <a:graphicData uri="http://schemas.openxmlformats.org/drawingml/2006/table">
            <a:tbl>
              <a:tblPr firstRow="1" bandRow="1">
                <a:tableStyleId>{5C22544A-7EE6-4342-B048-85BDC9FD1C3A}</a:tableStyleId>
              </a:tblPr>
              <a:tblGrid>
                <a:gridCol w="1511167">
                  <a:extLst>
                    <a:ext uri="{9D8B030D-6E8A-4147-A177-3AD203B41FA5}">
                      <a16:colId xmlns:a16="http://schemas.microsoft.com/office/drawing/2014/main" val="3213398936"/>
                    </a:ext>
                  </a:extLst>
                </a:gridCol>
                <a:gridCol w="2695073">
                  <a:extLst>
                    <a:ext uri="{9D8B030D-6E8A-4147-A177-3AD203B41FA5}">
                      <a16:colId xmlns:a16="http://schemas.microsoft.com/office/drawing/2014/main" val="4033148829"/>
                    </a:ext>
                  </a:extLst>
                </a:gridCol>
              </a:tblGrid>
              <a:tr h="370840">
                <a:tc>
                  <a:txBody>
                    <a:bodyPr/>
                    <a:lstStyle/>
                    <a:p>
                      <a:pPr algn="ctr"/>
                      <a:r>
                        <a:rPr lang="en-US" dirty="0" smtClean="0"/>
                        <a:t>2nd</a:t>
                      </a:r>
                      <a:endParaRPr lang="en-US" dirty="0"/>
                    </a:p>
                  </a:txBody>
                  <a:tcPr/>
                </a:tc>
                <a:tc>
                  <a:txBody>
                    <a:bodyPr/>
                    <a:lstStyle/>
                    <a:p>
                      <a:pPr algn="ctr"/>
                      <a:r>
                        <a:rPr lang="en-US" dirty="0" smtClean="0"/>
                        <a:t>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ὑμῶν αὐτῶν</a:t>
                      </a:r>
                      <a:endParaRPr lang="en-US" dirty="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algn="ctr"/>
                      <a:r>
                        <a:rPr lang="el-GR" dirty="0" smtClean="0"/>
                        <a:t>ὑμ</a:t>
                      </a:r>
                      <a:r>
                        <a:rPr lang="el-GR" dirty="0" smtClean="0">
                          <a:latin typeface="Times New Roman" panose="02020603050405020304" pitchFamily="18" charset="0"/>
                          <a:cs typeface="Times New Roman" panose="02020603050405020304" pitchFamily="18" charset="0"/>
                        </a:rPr>
                        <a:t>ῖν αὐτοῖς</a:t>
                      </a:r>
                      <a:endParaRPr lang="en-US" dirty="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ὑμᾶς αὐτούς</a:t>
                      </a:r>
                      <a:endParaRPr lang="en-US" dirty="0"/>
                    </a:p>
                  </a:txBody>
                  <a:tcPr/>
                </a:tc>
                <a:extLst>
                  <a:ext uri="{0D108BD9-81ED-4DB2-BD59-A6C34878D82A}">
                    <a16:rowId xmlns:a16="http://schemas.microsoft.com/office/drawing/2014/main" val="4246624474"/>
                  </a:ext>
                </a:extLst>
              </a:tr>
            </a:tbl>
          </a:graphicData>
        </a:graphic>
      </p:graphicFrame>
    </p:spTree>
    <p:extLst>
      <p:ext uri="{BB962C8B-B14F-4D97-AF65-F5344CB8AC3E}">
        <p14:creationId xmlns:p14="http://schemas.microsoft.com/office/powerpoint/2010/main" val="1884172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Reflexive Plurals</a:t>
            </a:r>
            <a:endParaRPr lang="en-US" dirty="0"/>
          </a:p>
        </p:txBody>
      </p:sp>
      <p:sp>
        <p:nvSpPr>
          <p:cNvPr id="3" name="Content Placeholder 2"/>
          <p:cNvSpPr>
            <a:spLocks noGrp="1"/>
          </p:cNvSpPr>
          <p:nvPr>
            <p:ph idx="1"/>
          </p:nvPr>
        </p:nvSpPr>
        <p:spPr>
          <a:xfrm>
            <a:off x="1024128" y="1414914"/>
            <a:ext cx="10352084" cy="5255393"/>
          </a:xfrm>
        </p:spPr>
        <p:txBody>
          <a:bodyPr/>
          <a:lstStyle/>
          <a:p>
            <a:r>
              <a:rPr lang="en-US" dirty="0" smtClean="0"/>
              <a:t>Use the plural pronouns and the forms of </a:t>
            </a:r>
            <a:r>
              <a:rPr lang="el-GR" dirty="0" smtClean="0"/>
              <a:t>αὐτός</a:t>
            </a:r>
            <a:r>
              <a:rPr lang="en-US" dirty="0" smtClean="0"/>
              <a:t> as separate words</a:t>
            </a:r>
            <a:endParaRPr lang="el-GR" dirty="0" smtClean="0"/>
          </a:p>
        </p:txBody>
      </p:sp>
      <p:graphicFrame>
        <p:nvGraphicFramePr>
          <p:cNvPr id="4" name="Table 3"/>
          <p:cNvGraphicFramePr>
            <a:graphicFrameLocks noGrp="1"/>
          </p:cNvGraphicFramePr>
          <p:nvPr/>
        </p:nvGraphicFramePr>
        <p:xfrm>
          <a:off x="1826070" y="2035477"/>
          <a:ext cx="4016465" cy="1854200"/>
        </p:xfrm>
        <a:graphic>
          <a:graphicData uri="http://schemas.openxmlformats.org/drawingml/2006/table">
            <a:tbl>
              <a:tblPr firstRow="1" bandRow="1">
                <a:tableStyleId>{5C22544A-7EE6-4342-B048-85BDC9FD1C3A}</a:tableStyleId>
              </a:tblPr>
              <a:tblGrid>
                <a:gridCol w="1215635">
                  <a:extLst>
                    <a:ext uri="{9D8B030D-6E8A-4147-A177-3AD203B41FA5}">
                      <a16:colId xmlns:a16="http://schemas.microsoft.com/office/drawing/2014/main" val="3213398936"/>
                    </a:ext>
                  </a:extLst>
                </a:gridCol>
                <a:gridCol w="2800830">
                  <a:extLst>
                    <a:ext uri="{9D8B030D-6E8A-4147-A177-3AD203B41FA5}">
                      <a16:colId xmlns:a16="http://schemas.microsoft.com/office/drawing/2014/main" val="4033148829"/>
                    </a:ext>
                  </a:extLst>
                </a:gridCol>
              </a:tblGrid>
              <a:tr h="370840">
                <a:tc>
                  <a:txBody>
                    <a:bodyPr/>
                    <a:lstStyle/>
                    <a:p>
                      <a:pPr algn="ctr"/>
                      <a:r>
                        <a:rPr lang="en-US" dirty="0" smtClean="0"/>
                        <a:t>1st</a:t>
                      </a:r>
                      <a:endParaRPr lang="en-US" dirty="0"/>
                    </a:p>
                  </a:txBody>
                  <a:tcPr/>
                </a:tc>
                <a:tc>
                  <a:txBody>
                    <a:bodyPr/>
                    <a:lstStyle/>
                    <a:p>
                      <a:pPr algn="ctr"/>
                      <a:r>
                        <a:rPr lang="en-US" dirty="0" smtClean="0"/>
                        <a:t>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ἡμῶν</a:t>
                      </a:r>
                      <a:r>
                        <a:rPr lang="en-US" dirty="0" smtClean="0"/>
                        <a:t> </a:t>
                      </a:r>
                      <a:r>
                        <a:rPr lang="el-GR" dirty="0" smtClean="0"/>
                        <a:t>αὐτῶν</a:t>
                      </a:r>
                      <a:endParaRPr lang="en-US" dirty="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algn="ctr"/>
                      <a:r>
                        <a:rPr lang="el-GR" dirty="0" smtClean="0"/>
                        <a:t>ἡμ</a:t>
                      </a:r>
                      <a:r>
                        <a:rPr lang="el-GR" dirty="0" smtClean="0">
                          <a:latin typeface="Times New Roman" panose="02020603050405020304" pitchFamily="18" charset="0"/>
                          <a:cs typeface="Times New Roman" panose="02020603050405020304" pitchFamily="18" charset="0"/>
                        </a:rPr>
                        <a:t>ῖν αὐτοῖς</a:t>
                      </a:r>
                      <a:endParaRPr lang="en-US" dirty="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ἡμᾶς αὐτούς</a:t>
                      </a:r>
                      <a:endParaRPr lang="en-US" dirty="0"/>
                    </a:p>
                  </a:txBody>
                  <a:tcPr/>
                </a:tc>
                <a:extLst>
                  <a:ext uri="{0D108BD9-81ED-4DB2-BD59-A6C34878D82A}">
                    <a16:rowId xmlns:a16="http://schemas.microsoft.com/office/drawing/2014/main" val="4246624474"/>
                  </a:ext>
                </a:extLst>
              </a:tr>
            </a:tbl>
          </a:graphicData>
        </a:graphic>
      </p:graphicFrame>
      <p:graphicFrame>
        <p:nvGraphicFramePr>
          <p:cNvPr id="5" name="Table 4"/>
          <p:cNvGraphicFramePr>
            <a:graphicFrameLocks noGrp="1"/>
          </p:cNvGraphicFramePr>
          <p:nvPr/>
        </p:nvGraphicFramePr>
        <p:xfrm>
          <a:off x="6362298" y="2035477"/>
          <a:ext cx="4206240" cy="1854200"/>
        </p:xfrm>
        <a:graphic>
          <a:graphicData uri="http://schemas.openxmlformats.org/drawingml/2006/table">
            <a:tbl>
              <a:tblPr firstRow="1" bandRow="1">
                <a:tableStyleId>{5C22544A-7EE6-4342-B048-85BDC9FD1C3A}</a:tableStyleId>
              </a:tblPr>
              <a:tblGrid>
                <a:gridCol w="1511167">
                  <a:extLst>
                    <a:ext uri="{9D8B030D-6E8A-4147-A177-3AD203B41FA5}">
                      <a16:colId xmlns:a16="http://schemas.microsoft.com/office/drawing/2014/main" val="3213398936"/>
                    </a:ext>
                  </a:extLst>
                </a:gridCol>
                <a:gridCol w="2695073">
                  <a:extLst>
                    <a:ext uri="{9D8B030D-6E8A-4147-A177-3AD203B41FA5}">
                      <a16:colId xmlns:a16="http://schemas.microsoft.com/office/drawing/2014/main" val="4033148829"/>
                    </a:ext>
                  </a:extLst>
                </a:gridCol>
              </a:tblGrid>
              <a:tr h="370840">
                <a:tc>
                  <a:txBody>
                    <a:bodyPr/>
                    <a:lstStyle/>
                    <a:p>
                      <a:pPr algn="ctr"/>
                      <a:r>
                        <a:rPr lang="en-US" dirty="0" smtClean="0"/>
                        <a:t>2nd</a:t>
                      </a:r>
                      <a:endParaRPr lang="en-US" dirty="0"/>
                    </a:p>
                  </a:txBody>
                  <a:tcPr/>
                </a:tc>
                <a:tc>
                  <a:txBody>
                    <a:bodyPr/>
                    <a:lstStyle/>
                    <a:p>
                      <a:pPr algn="ctr"/>
                      <a:r>
                        <a:rPr lang="en-US" dirty="0" smtClean="0"/>
                        <a:t>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ὑμῶν αὐτῶν</a:t>
                      </a:r>
                      <a:endParaRPr lang="en-US" dirty="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algn="ctr"/>
                      <a:r>
                        <a:rPr lang="el-GR" dirty="0" smtClean="0"/>
                        <a:t>ὑμ</a:t>
                      </a:r>
                      <a:r>
                        <a:rPr lang="el-GR" dirty="0" smtClean="0">
                          <a:latin typeface="Times New Roman" panose="02020603050405020304" pitchFamily="18" charset="0"/>
                          <a:cs typeface="Times New Roman" panose="02020603050405020304" pitchFamily="18" charset="0"/>
                        </a:rPr>
                        <a:t>ῖν αὐτοῖς</a:t>
                      </a:r>
                      <a:endParaRPr lang="en-US" dirty="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ὑμᾶς αὐτούς</a:t>
                      </a:r>
                      <a:endParaRPr lang="en-US" dirty="0"/>
                    </a:p>
                  </a:txBody>
                  <a:tcPr/>
                </a:tc>
                <a:extLst>
                  <a:ext uri="{0D108BD9-81ED-4DB2-BD59-A6C34878D82A}">
                    <a16:rowId xmlns:a16="http://schemas.microsoft.com/office/drawing/2014/main" val="4246624474"/>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493777797"/>
              </p:ext>
            </p:extLst>
          </p:nvPr>
        </p:nvGraphicFramePr>
        <p:xfrm>
          <a:off x="3556379" y="4510240"/>
          <a:ext cx="5287581" cy="1854200"/>
        </p:xfrm>
        <a:graphic>
          <a:graphicData uri="http://schemas.openxmlformats.org/drawingml/2006/table">
            <a:tbl>
              <a:tblPr firstRow="1" bandRow="1">
                <a:tableStyleId>{5C22544A-7EE6-4342-B048-85BDC9FD1C3A}</a:tableStyleId>
              </a:tblPr>
              <a:tblGrid>
                <a:gridCol w="1157811">
                  <a:extLst>
                    <a:ext uri="{9D8B030D-6E8A-4147-A177-3AD203B41FA5}">
                      <a16:colId xmlns:a16="http://schemas.microsoft.com/office/drawing/2014/main" val="3213398936"/>
                    </a:ext>
                  </a:extLst>
                </a:gridCol>
                <a:gridCol w="2064885">
                  <a:extLst>
                    <a:ext uri="{9D8B030D-6E8A-4147-A177-3AD203B41FA5}">
                      <a16:colId xmlns:a16="http://schemas.microsoft.com/office/drawing/2014/main" val="2971377136"/>
                    </a:ext>
                  </a:extLst>
                </a:gridCol>
                <a:gridCol w="2064885">
                  <a:extLst>
                    <a:ext uri="{9D8B030D-6E8A-4147-A177-3AD203B41FA5}">
                      <a16:colId xmlns:a16="http://schemas.microsoft.com/office/drawing/2014/main" val="4033148829"/>
                    </a:ext>
                  </a:extLst>
                </a:gridCol>
              </a:tblGrid>
              <a:tr h="370840">
                <a:tc>
                  <a:txBody>
                    <a:bodyPr/>
                    <a:lstStyle/>
                    <a:p>
                      <a:pPr algn="ctr"/>
                      <a:r>
                        <a:rPr lang="en-US" dirty="0" smtClean="0"/>
                        <a:t>3rd</a:t>
                      </a:r>
                      <a:endParaRPr lang="en-US" dirty="0"/>
                    </a:p>
                  </a:txBody>
                  <a:tcPr/>
                </a:tc>
                <a:tc>
                  <a:txBody>
                    <a:bodyPr/>
                    <a:lstStyle/>
                    <a:p>
                      <a:pPr algn="ctr"/>
                      <a:r>
                        <a:rPr lang="en-US" dirty="0" smtClean="0"/>
                        <a:t>[Personal: </a:t>
                      </a:r>
                      <a:r>
                        <a:rPr lang="en-US" dirty="0" err="1" smtClean="0"/>
                        <a:t>Hdt</a:t>
                      </a:r>
                      <a:r>
                        <a:rPr lang="en-US" dirty="0" smtClean="0"/>
                        <a:t>]</a:t>
                      </a:r>
                      <a:endParaRPr lang="en-US" dirty="0"/>
                    </a:p>
                  </a:txBody>
                  <a:tcPr/>
                </a:tc>
                <a:tc>
                  <a:txBody>
                    <a:bodyPr/>
                    <a:lstStyle/>
                    <a:p>
                      <a:pPr algn="ctr"/>
                      <a:r>
                        <a:rPr lang="en-US" dirty="0" smtClean="0"/>
                        <a:t>PLUR</a:t>
                      </a:r>
                      <a:endParaRPr lang="en-US" dirty="0"/>
                    </a:p>
                  </a:txBody>
                  <a:tcPr/>
                </a:tc>
                <a:extLst>
                  <a:ext uri="{0D108BD9-81ED-4DB2-BD59-A6C34878D82A}">
                    <a16:rowId xmlns:a16="http://schemas.microsoft.com/office/drawing/2014/main" val="1368866946"/>
                  </a:ext>
                </a:extLst>
              </a:tr>
              <a:tr h="370840">
                <a:tc>
                  <a:txBody>
                    <a:bodyPr/>
                    <a:lstStyle/>
                    <a:p>
                      <a:pPr algn="ctr"/>
                      <a:r>
                        <a:rPr lang="en-US" dirty="0" smtClean="0"/>
                        <a:t>NOM</a:t>
                      </a:r>
                      <a:endParaRPr lang="en-US" dirty="0"/>
                    </a:p>
                  </a:txBody>
                  <a:tcPr/>
                </a:tc>
                <a:tc>
                  <a:txBody>
                    <a:bodyPr/>
                    <a:lstStyle/>
                    <a:p>
                      <a:pPr algn="ctr"/>
                      <a:r>
                        <a:rPr lang="el-GR" dirty="0" smtClean="0"/>
                        <a:t>σφεῖς</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val="1434991792"/>
                  </a:ext>
                </a:extLst>
              </a:tr>
              <a:tr h="370840">
                <a:tc>
                  <a:txBody>
                    <a:bodyPr/>
                    <a:lstStyle/>
                    <a:p>
                      <a:pPr algn="ctr"/>
                      <a:r>
                        <a:rPr lang="en-US" dirty="0" smtClean="0"/>
                        <a:t>GEN</a:t>
                      </a:r>
                      <a:endParaRPr lang="en-US" dirty="0"/>
                    </a:p>
                  </a:txBody>
                  <a:tcPr/>
                </a:tc>
                <a:tc>
                  <a:txBody>
                    <a:bodyPr/>
                    <a:lstStyle/>
                    <a:p>
                      <a:pPr algn="ctr"/>
                      <a:r>
                        <a:rPr lang="el-GR" dirty="0" smtClean="0"/>
                        <a:t>σφῶν</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σφῶν αὐτῶν</a:t>
                      </a:r>
                      <a:endParaRPr lang="en-US" dirty="0"/>
                    </a:p>
                  </a:txBody>
                  <a:tcPr/>
                </a:tc>
                <a:extLst>
                  <a:ext uri="{0D108BD9-81ED-4DB2-BD59-A6C34878D82A}">
                    <a16:rowId xmlns:a16="http://schemas.microsoft.com/office/drawing/2014/main" val="3548140878"/>
                  </a:ext>
                </a:extLst>
              </a:tr>
              <a:tr h="370840">
                <a:tc>
                  <a:txBody>
                    <a:bodyPr/>
                    <a:lstStyle/>
                    <a:p>
                      <a:pPr algn="ctr"/>
                      <a:r>
                        <a:rPr lang="en-US" dirty="0" smtClean="0"/>
                        <a:t>DAT</a:t>
                      </a:r>
                      <a:endParaRPr lang="en-US" dirty="0"/>
                    </a:p>
                  </a:txBody>
                  <a:tcPr/>
                </a:tc>
                <a:tc>
                  <a:txBody>
                    <a:bodyPr/>
                    <a:lstStyle/>
                    <a:p>
                      <a:pPr algn="ctr"/>
                      <a:r>
                        <a:rPr lang="el-GR" dirty="0" smtClean="0"/>
                        <a:t>σφίσι</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σφίσι </a:t>
                      </a:r>
                      <a:r>
                        <a:rPr lang="el-GR" dirty="0" smtClean="0">
                          <a:latin typeface="Times New Roman" panose="02020603050405020304" pitchFamily="18" charset="0"/>
                          <a:cs typeface="Times New Roman" panose="02020603050405020304" pitchFamily="18" charset="0"/>
                        </a:rPr>
                        <a:t>αὐτοῖς</a:t>
                      </a:r>
                      <a:endParaRPr lang="en-US" dirty="0"/>
                    </a:p>
                  </a:txBody>
                  <a:tcPr/>
                </a:tc>
                <a:extLst>
                  <a:ext uri="{0D108BD9-81ED-4DB2-BD59-A6C34878D82A}">
                    <a16:rowId xmlns:a16="http://schemas.microsoft.com/office/drawing/2014/main" val="4245375657"/>
                  </a:ext>
                </a:extLst>
              </a:tr>
              <a:tr h="370840">
                <a:tc>
                  <a:txBody>
                    <a:bodyPr/>
                    <a:lstStyle/>
                    <a:p>
                      <a:pPr algn="ctr"/>
                      <a:r>
                        <a:rPr lang="en-US" dirty="0" smtClean="0"/>
                        <a:t>ACC</a:t>
                      </a:r>
                      <a:endParaRPr lang="en-US" dirty="0"/>
                    </a:p>
                  </a:txBody>
                  <a:tcPr/>
                </a:tc>
                <a:tc>
                  <a:txBody>
                    <a:bodyPr/>
                    <a:lstStyle/>
                    <a:p>
                      <a:pPr algn="ctr"/>
                      <a:r>
                        <a:rPr lang="el-GR" dirty="0" smtClean="0"/>
                        <a:t>σφᾶς</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smtClean="0"/>
                        <a:t>σφᾶς αὐτούς</a:t>
                      </a:r>
                      <a:endParaRPr lang="en-US" dirty="0"/>
                    </a:p>
                  </a:txBody>
                  <a:tcPr/>
                </a:tc>
                <a:extLst>
                  <a:ext uri="{0D108BD9-81ED-4DB2-BD59-A6C34878D82A}">
                    <a16:rowId xmlns:a16="http://schemas.microsoft.com/office/drawing/2014/main" val="4246624474"/>
                  </a:ext>
                </a:extLst>
              </a:tr>
            </a:tbl>
          </a:graphicData>
        </a:graphic>
      </p:graphicFrame>
    </p:spTree>
    <p:extLst>
      <p:ext uri="{BB962C8B-B14F-4D97-AF65-F5344CB8AC3E}">
        <p14:creationId xmlns:p14="http://schemas.microsoft.com/office/powerpoint/2010/main" val="2822556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Possessive Adjectives</a:t>
            </a:r>
            <a:endParaRPr lang="en-US" dirty="0"/>
          </a:p>
        </p:txBody>
      </p:sp>
      <p:sp>
        <p:nvSpPr>
          <p:cNvPr id="3" name="Content Placeholder 2"/>
          <p:cNvSpPr>
            <a:spLocks noGrp="1"/>
          </p:cNvSpPr>
          <p:nvPr>
            <p:ph idx="1"/>
          </p:nvPr>
        </p:nvSpPr>
        <p:spPr/>
        <p:txBody>
          <a:bodyPr/>
          <a:lstStyle/>
          <a:p>
            <a:r>
              <a:rPr lang="el-GR" dirty="0" smtClean="0"/>
              <a:t>ἐ</a:t>
            </a:r>
            <a:r>
              <a:rPr lang="el-GR" dirty="0" smtClean="0">
                <a:solidFill>
                  <a:srgbClr val="FF0000"/>
                </a:solidFill>
              </a:rPr>
              <a:t>μ</a:t>
            </a:r>
            <a:r>
              <a:rPr lang="el-GR" dirty="0" smtClean="0"/>
              <a:t>ός, ἐμή, ἐμόν</a:t>
            </a:r>
            <a:r>
              <a:rPr lang="en-US" dirty="0" smtClean="0"/>
              <a:t> = </a:t>
            </a:r>
            <a:r>
              <a:rPr lang="en-US" i="1" dirty="0" smtClean="0"/>
              <a:t>my</a:t>
            </a:r>
          </a:p>
          <a:p>
            <a:r>
              <a:rPr lang="el-GR" dirty="0" smtClean="0">
                <a:solidFill>
                  <a:srgbClr val="FF0000"/>
                </a:solidFill>
              </a:rPr>
              <a:t>σ</a:t>
            </a:r>
            <a:r>
              <a:rPr lang="el-GR" dirty="0" smtClean="0"/>
              <a:t>ός, σή, σόν</a:t>
            </a:r>
            <a:r>
              <a:rPr lang="en-US" dirty="0" smtClean="0"/>
              <a:t> = </a:t>
            </a:r>
            <a:r>
              <a:rPr lang="en-US" i="1" dirty="0" smtClean="0"/>
              <a:t>your, yours</a:t>
            </a:r>
            <a:r>
              <a:rPr lang="en-US" dirty="0" smtClean="0"/>
              <a:t> (singular)</a:t>
            </a:r>
          </a:p>
          <a:p>
            <a:r>
              <a:rPr lang="el-GR" dirty="0" smtClean="0">
                <a:solidFill>
                  <a:srgbClr val="FF0000"/>
                </a:solidFill>
              </a:rPr>
              <a:t>ἡμέτερ</a:t>
            </a:r>
            <a:r>
              <a:rPr lang="el-GR" dirty="0" smtClean="0"/>
              <a:t>ος, -τέρα, τερον</a:t>
            </a:r>
            <a:r>
              <a:rPr lang="en-US" dirty="0" smtClean="0"/>
              <a:t> = </a:t>
            </a:r>
            <a:r>
              <a:rPr lang="en-US" i="1" dirty="0" smtClean="0"/>
              <a:t>our, ours</a:t>
            </a:r>
          </a:p>
          <a:p>
            <a:r>
              <a:rPr lang="el-GR" dirty="0" smtClean="0">
                <a:solidFill>
                  <a:srgbClr val="FF0000"/>
                </a:solidFill>
              </a:rPr>
              <a:t>ὑμέτερ</a:t>
            </a:r>
            <a:r>
              <a:rPr lang="el-GR" dirty="0" smtClean="0"/>
              <a:t>ος, </a:t>
            </a:r>
            <a:r>
              <a:rPr lang="el-GR" dirty="0"/>
              <a:t>-τέρα, τερον</a:t>
            </a:r>
            <a:r>
              <a:rPr lang="en-US" dirty="0"/>
              <a:t> = </a:t>
            </a:r>
            <a:r>
              <a:rPr lang="en-US" i="1" dirty="0" smtClean="0"/>
              <a:t>your, yours </a:t>
            </a:r>
            <a:r>
              <a:rPr lang="en-US" dirty="0" smtClean="0"/>
              <a:t>(plural)</a:t>
            </a:r>
          </a:p>
          <a:p>
            <a:r>
              <a:rPr lang="el-GR" dirty="0" smtClean="0">
                <a:solidFill>
                  <a:srgbClr val="FF0000"/>
                </a:solidFill>
              </a:rPr>
              <a:t>σφέτερ</a:t>
            </a:r>
            <a:r>
              <a:rPr lang="el-GR" dirty="0" smtClean="0"/>
              <a:t>ος,</a:t>
            </a:r>
            <a:r>
              <a:rPr lang="el-GR" i="1" dirty="0" smtClean="0"/>
              <a:t> </a:t>
            </a:r>
            <a:r>
              <a:rPr lang="el-GR" dirty="0"/>
              <a:t>-τέρα, τερον</a:t>
            </a:r>
            <a:r>
              <a:rPr lang="en-US" dirty="0"/>
              <a:t> = </a:t>
            </a:r>
            <a:r>
              <a:rPr lang="en-US" i="1" dirty="0" smtClean="0"/>
              <a:t>their</a:t>
            </a:r>
          </a:p>
          <a:p>
            <a:endParaRPr lang="en-US" i="1" dirty="0"/>
          </a:p>
          <a:p>
            <a:r>
              <a:rPr lang="en-US" i="1" dirty="0" smtClean="0"/>
              <a:t>All declined like regular 3-ending adjectives.</a:t>
            </a:r>
            <a:endParaRPr lang="en-US" i="1" dirty="0"/>
          </a:p>
        </p:txBody>
      </p:sp>
    </p:spTree>
    <p:extLst>
      <p:ext uri="{BB962C8B-B14F-4D97-AF65-F5344CB8AC3E}">
        <p14:creationId xmlns:p14="http://schemas.microsoft.com/office/powerpoint/2010/main" val="3330165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Verbs in Direct Speech</a:t>
            </a:r>
            <a:br>
              <a:rPr lang="en-US" dirty="0" smtClean="0"/>
            </a:br>
            <a:r>
              <a:rPr lang="en-US" dirty="0" smtClean="0"/>
              <a:t>In Greek</a:t>
            </a:r>
            <a:endParaRPr lang="en-US" sz="2800" i="1"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2948289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269507"/>
            <a:ext cx="10352084" cy="741146"/>
          </a:xfrm>
        </p:spPr>
        <p:txBody>
          <a:bodyPr/>
          <a:lstStyle/>
          <a:p>
            <a:r>
              <a:rPr lang="en-US" dirty="0" smtClean="0"/>
              <a:t>Verbs in Direct Speech</a:t>
            </a:r>
            <a:endParaRPr lang="en-US" dirty="0"/>
          </a:p>
        </p:txBody>
      </p:sp>
      <p:sp>
        <p:nvSpPr>
          <p:cNvPr id="3" name="Content Placeholder 2"/>
          <p:cNvSpPr>
            <a:spLocks noGrp="1"/>
          </p:cNvSpPr>
          <p:nvPr>
            <p:ph idx="1"/>
          </p:nvPr>
        </p:nvSpPr>
        <p:spPr>
          <a:xfrm>
            <a:off x="1024128" y="1155032"/>
            <a:ext cx="10352084" cy="5154329"/>
          </a:xfrm>
        </p:spPr>
        <p:txBody>
          <a:bodyPr>
            <a:normAutofit/>
          </a:bodyPr>
          <a:lstStyle/>
          <a:p>
            <a:r>
              <a:rPr lang="en-US" dirty="0" smtClean="0"/>
              <a:t>1</a:t>
            </a:r>
            <a:r>
              <a:rPr lang="en-US" baseline="30000" dirty="0" smtClean="0"/>
              <a:t>st</a:t>
            </a:r>
            <a:r>
              <a:rPr lang="en-US" dirty="0" smtClean="0"/>
              <a:t> and 2</a:t>
            </a:r>
            <a:r>
              <a:rPr lang="en-US" baseline="30000" dirty="0" smtClean="0"/>
              <a:t>nd</a:t>
            </a:r>
            <a:r>
              <a:rPr lang="en-US" dirty="0" smtClean="0"/>
              <a:t> person verb endings </a:t>
            </a:r>
          </a:p>
          <a:p>
            <a:r>
              <a:rPr lang="en-US" dirty="0" smtClean="0"/>
              <a:t>Imperative Mood. “Go to war!”</a:t>
            </a:r>
          </a:p>
          <a:p>
            <a:pPr lvl="1"/>
            <a:r>
              <a:rPr lang="en-US" dirty="0" smtClean="0"/>
              <a:t>Separate mood for commands in the 2</a:t>
            </a:r>
            <a:r>
              <a:rPr lang="en-US" baseline="30000" dirty="0" smtClean="0"/>
              <a:t>nd</a:t>
            </a:r>
            <a:r>
              <a:rPr lang="en-US" dirty="0" smtClean="0"/>
              <a:t> and 3</a:t>
            </a:r>
            <a:r>
              <a:rPr lang="en-US" baseline="30000" dirty="0" smtClean="0"/>
              <a:t>rd</a:t>
            </a:r>
            <a:r>
              <a:rPr lang="en-US" dirty="0" smtClean="0"/>
              <a:t> person</a:t>
            </a:r>
          </a:p>
          <a:p>
            <a:r>
              <a:rPr lang="en-US" dirty="0" smtClean="0"/>
              <a:t>Independent Optative [emphasis on </a:t>
            </a:r>
            <a:r>
              <a:rPr lang="en-US" i="1" dirty="0" smtClean="0"/>
              <a:t>opt</a:t>
            </a:r>
            <a:r>
              <a:rPr lang="en-US" dirty="0" smtClean="0"/>
              <a:t>]</a:t>
            </a:r>
          </a:p>
          <a:p>
            <a:pPr lvl="1"/>
            <a:r>
              <a:rPr lang="en-US" dirty="0" smtClean="0"/>
              <a:t>Potential (with </a:t>
            </a:r>
            <a:r>
              <a:rPr lang="el-GR" dirty="0" smtClean="0"/>
              <a:t>ἄν</a:t>
            </a:r>
            <a:r>
              <a:rPr lang="en-US" dirty="0" smtClean="0"/>
              <a:t>). “We might go to war.”</a:t>
            </a:r>
          </a:p>
          <a:p>
            <a:pPr lvl="1"/>
            <a:r>
              <a:rPr lang="en-US" dirty="0" smtClean="0"/>
              <a:t>Wish (without </a:t>
            </a:r>
            <a:r>
              <a:rPr lang="el-GR" dirty="0" smtClean="0"/>
              <a:t>ἄν</a:t>
            </a:r>
            <a:r>
              <a:rPr lang="en-US" dirty="0" smtClean="0"/>
              <a:t>). “May we go to war!”</a:t>
            </a:r>
          </a:p>
          <a:p>
            <a:r>
              <a:rPr lang="en-US" dirty="0" smtClean="0"/>
              <a:t>Independent Subjunctive [UNREAL]</a:t>
            </a:r>
          </a:p>
          <a:p>
            <a:pPr lvl="1"/>
            <a:r>
              <a:rPr lang="en-US" dirty="0" smtClean="0"/>
              <a:t>Hortatory in 1</a:t>
            </a:r>
            <a:r>
              <a:rPr lang="en-US" baseline="30000" dirty="0" smtClean="0"/>
              <a:t>st</a:t>
            </a:r>
            <a:r>
              <a:rPr lang="en-US" dirty="0" smtClean="0"/>
              <a:t> person [= commands in 1</a:t>
            </a:r>
            <a:r>
              <a:rPr lang="en-US" baseline="30000" dirty="0" smtClean="0"/>
              <a:t>st</a:t>
            </a:r>
            <a:r>
              <a:rPr lang="en-US" dirty="0" smtClean="0"/>
              <a:t> person] “Let us go to war.”</a:t>
            </a:r>
          </a:p>
          <a:p>
            <a:pPr lvl="1"/>
            <a:r>
              <a:rPr lang="en-US" dirty="0" smtClean="0"/>
              <a:t>Deliberative in 1</a:t>
            </a:r>
            <a:r>
              <a:rPr lang="en-US" baseline="30000" dirty="0" smtClean="0"/>
              <a:t>st</a:t>
            </a:r>
            <a:r>
              <a:rPr lang="en-US" dirty="0" smtClean="0"/>
              <a:t> person questions. “Should we go to war?”</a:t>
            </a:r>
          </a:p>
          <a:p>
            <a:pPr lvl="1"/>
            <a:r>
              <a:rPr lang="en-US" dirty="0"/>
              <a:t>Prohibitive in 2</a:t>
            </a:r>
            <a:r>
              <a:rPr lang="en-US" baseline="30000" dirty="0"/>
              <a:t>nd</a:t>
            </a:r>
            <a:r>
              <a:rPr lang="en-US" dirty="0"/>
              <a:t> person (with </a:t>
            </a:r>
            <a:r>
              <a:rPr lang="el-GR" dirty="0"/>
              <a:t>μή</a:t>
            </a:r>
            <a:r>
              <a:rPr lang="en-US" dirty="0"/>
              <a:t>). “Do not go to war!”</a:t>
            </a:r>
          </a:p>
          <a:p>
            <a:pPr marL="914400" lvl="1" indent="0">
              <a:buNone/>
            </a:pPr>
            <a:endParaRPr lang="en-US" dirty="0" smtClean="0"/>
          </a:p>
        </p:txBody>
      </p:sp>
    </p:spTree>
    <p:extLst>
      <p:ext uri="{BB962C8B-B14F-4D97-AF65-F5344CB8AC3E}">
        <p14:creationId xmlns:p14="http://schemas.microsoft.com/office/powerpoint/2010/main" val="264496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500"/>
                                        <p:tgtEl>
                                          <p:spTgt spid="3">
                                            <p:txEl>
                                              <p:pRg st="6" end="6"/>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500"/>
                                        <p:tgtEl>
                                          <p:spTgt spid="3">
                                            <p:txEl>
                                              <p:pRg st="7" end="7"/>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fade">
                                      <p:cBhvr>
                                        <p:cTn id="4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Primary Active endings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45855292"/>
              </p:ext>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tc>
                <a:tc>
                  <a:txBody>
                    <a:bodyPr/>
                    <a:lstStyle/>
                    <a:p>
                      <a:r>
                        <a:rPr lang="el-GR" sz="2000" dirty="0" smtClean="0"/>
                        <a:t>λύο</a:t>
                      </a:r>
                      <a:r>
                        <a:rPr lang="el-GR" sz="2000" dirty="0" smtClean="0">
                          <a:solidFill>
                            <a:srgbClr val="FF0000"/>
                          </a:solidFill>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εις</a:t>
                      </a:r>
                      <a:endParaRPr lang="en-US" sz="2000" dirty="0">
                        <a:solidFill>
                          <a:srgbClr val="FF0000"/>
                        </a:solidFill>
                      </a:endParaRPr>
                    </a:p>
                  </a:txBody>
                  <a:tcPr/>
                </a:tc>
                <a:tc>
                  <a:txBody>
                    <a:bodyPr/>
                    <a:lstStyle/>
                    <a:p>
                      <a:r>
                        <a:rPr lang="el-GR" sz="2000" dirty="0" smtClean="0"/>
                        <a:t>λύε</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tc>
                <a:tc>
                  <a:txBody>
                    <a:bodyPr/>
                    <a:lstStyle/>
                    <a:p>
                      <a:r>
                        <a:rPr lang="el-GR" sz="2000" dirty="0" smtClean="0"/>
                        <a:t>λύου</a:t>
                      </a:r>
                      <a:r>
                        <a:rPr lang="el-GR" sz="2000" dirty="0" smtClean="0">
                          <a:solidFill>
                            <a:srgbClr val="FF0000"/>
                          </a:solidFill>
                        </a:rPr>
                        <a:t>σι</a:t>
                      </a:r>
                      <a:r>
                        <a:rPr lang="en-US" sz="2000" dirty="0" smtClean="0"/>
                        <a:t>(</a:t>
                      </a:r>
                      <a:r>
                        <a:rPr lang="el-GR" sz="2000" dirty="0" smtClean="0"/>
                        <a:t>ν</a:t>
                      </a:r>
                      <a:r>
                        <a:rPr lang="en-US" sz="2000" dirty="0" smtClean="0"/>
                        <a:t>)</a:t>
                      </a:r>
                      <a:endParaRPr lang="en-US" sz="2000" dirty="0"/>
                    </a:p>
                  </a:txBody>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3128786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Primary Active endings</a:t>
            </a:r>
            <a:endParaRPr lang="en-US" dirty="0"/>
          </a:p>
        </p:txBody>
      </p:sp>
      <p:graphicFrame>
        <p:nvGraphicFramePr>
          <p:cNvPr id="4" name="Content Placeholder 3"/>
          <p:cNvGraphicFramePr>
            <a:graphicFrameLocks noGrp="1"/>
          </p:cNvGraphicFramePr>
          <p:nvPr>
            <p:ph idx="1"/>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tc>
                <a:tc>
                  <a:txBody>
                    <a:bodyPr/>
                    <a:lstStyle/>
                    <a:p>
                      <a:r>
                        <a:rPr lang="el-GR" sz="2000" dirty="0" smtClean="0"/>
                        <a:t>λύο</a:t>
                      </a:r>
                      <a:r>
                        <a:rPr lang="el-GR" sz="2000" dirty="0" smtClean="0">
                          <a:solidFill>
                            <a:srgbClr val="FF0000"/>
                          </a:solidFill>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εις</a:t>
                      </a:r>
                      <a:endParaRPr lang="en-US" sz="2000" dirty="0">
                        <a:solidFill>
                          <a:srgbClr val="FF0000"/>
                        </a:solidFill>
                      </a:endParaRPr>
                    </a:p>
                  </a:txBody>
                  <a:tcPr/>
                </a:tc>
                <a:tc>
                  <a:txBody>
                    <a:bodyPr/>
                    <a:lstStyle/>
                    <a:p>
                      <a:r>
                        <a:rPr lang="el-GR" sz="2000" dirty="0" smtClean="0"/>
                        <a:t>λύε</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tc>
                <a:tc>
                  <a:txBody>
                    <a:bodyPr/>
                    <a:lstStyle/>
                    <a:p>
                      <a:r>
                        <a:rPr lang="el-GR" sz="2000" dirty="0" smtClean="0"/>
                        <a:t>λύου</a:t>
                      </a:r>
                      <a:r>
                        <a:rPr lang="el-GR" sz="2000" dirty="0" smtClean="0">
                          <a:solidFill>
                            <a:srgbClr val="FF0000"/>
                          </a:solidFill>
                        </a:rPr>
                        <a:t>σι</a:t>
                      </a:r>
                      <a:r>
                        <a:rPr lang="en-US" sz="2000" dirty="0" smtClean="0"/>
                        <a:t>(</a:t>
                      </a:r>
                      <a:r>
                        <a:rPr lang="el-GR" sz="2000" dirty="0" smtClean="0"/>
                        <a:t>ν</a:t>
                      </a:r>
                      <a:r>
                        <a:rPr lang="en-US" sz="2000" dirty="0" smtClean="0"/>
                        <a:t>)</a:t>
                      </a:r>
                      <a:endParaRPr lang="en-US" sz="2000" dirty="0"/>
                    </a:p>
                  </a:txBody>
                  <a:tcPr/>
                </a:tc>
                <a:extLst>
                  <a:ext uri="{0D108BD9-81ED-4DB2-BD59-A6C34878D82A}">
                    <a16:rowId xmlns:a16="http://schemas.microsoft.com/office/drawing/2014/main" val="1636739979"/>
                  </a:ext>
                </a:extLst>
              </a:tr>
            </a:tbl>
          </a:graphicData>
        </a:graphic>
      </p:graphicFrame>
      <p:graphicFrame>
        <p:nvGraphicFramePr>
          <p:cNvPr id="5" name="Content Placeholder 3"/>
          <p:cNvGraphicFramePr>
            <a:graphicFrameLocks/>
          </p:cNvGraphicFramePr>
          <p:nvPr>
            <p:extLst/>
          </p:nvPr>
        </p:nvGraphicFramePr>
        <p:xfrm>
          <a:off x="947122" y="3145323"/>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dirty="0" smtClean="0"/>
                        <a:t>FUTURE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λύσ</a:t>
                      </a:r>
                      <a:r>
                        <a:rPr lang="el-GR" sz="2000" dirty="0" smtClean="0">
                          <a:solidFill>
                            <a:srgbClr val="FF0000"/>
                          </a:solidFill>
                        </a:rPr>
                        <a:t>ω</a:t>
                      </a:r>
                      <a:endParaRPr lang="en-US" sz="2000" dirty="0">
                        <a:solidFill>
                          <a:srgbClr val="FF0000"/>
                        </a:solidFill>
                      </a:endParaRPr>
                    </a:p>
                  </a:txBody>
                  <a:tcPr/>
                </a:tc>
                <a:tc>
                  <a:txBody>
                    <a:bodyPr/>
                    <a:lstStyle/>
                    <a:p>
                      <a:r>
                        <a:rPr lang="el-GR" sz="2000" dirty="0" smtClean="0"/>
                        <a:t>λύσο</a:t>
                      </a:r>
                      <a:r>
                        <a:rPr lang="el-GR" sz="2000" dirty="0" smtClean="0">
                          <a:solidFill>
                            <a:srgbClr val="FF0000"/>
                          </a:solidFill>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λύσ</a:t>
                      </a:r>
                      <a:r>
                        <a:rPr lang="el-GR" sz="2000" dirty="0" smtClean="0">
                          <a:solidFill>
                            <a:srgbClr val="FF0000"/>
                          </a:solidFill>
                        </a:rPr>
                        <a:t>εις</a:t>
                      </a:r>
                      <a:endParaRPr lang="en-US" sz="2000" dirty="0">
                        <a:solidFill>
                          <a:srgbClr val="FF0000"/>
                        </a:solidFill>
                      </a:endParaRPr>
                    </a:p>
                  </a:txBody>
                  <a:tcPr/>
                </a:tc>
                <a:tc>
                  <a:txBody>
                    <a:bodyPr/>
                    <a:lstStyle/>
                    <a:p>
                      <a:r>
                        <a:rPr lang="el-GR" sz="2000" dirty="0" smtClean="0"/>
                        <a:t>λύσε</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λύσ</a:t>
                      </a:r>
                      <a:r>
                        <a:rPr lang="el-GR" sz="2000" dirty="0" smtClean="0">
                          <a:solidFill>
                            <a:srgbClr val="FF0000"/>
                          </a:solidFill>
                        </a:rPr>
                        <a:t>ει</a:t>
                      </a:r>
                      <a:endParaRPr lang="en-US" sz="2000" dirty="0">
                        <a:solidFill>
                          <a:srgbClr val="FF0000"/>
                        </a:solidFill>
                      </a:endParaRPr>
                    </a:p>
                  </a:txBody>
                  <a:tcPr/>
                </a:tc>
                <a:tc>
                  <a:txBody>
                    <a:bodyPr/>
                    <a:lstStyle/>
                    <a:p>
                      <a:r>
                        <a:rPr lang="el-GR" sz="2000" dirty="0" smtClean="0"/>
                        <a:t>λύσου</a:t>
                      </a:r>
                      <a:r>
                        <a:rPr lang="el-GR" sz="2000" dirty="0" smtClean="0">
                          <a:solidFill>
                            <a:srgbClr val="FF0000"/>
                          </a:solidFill>
                        </a:rPr>
                        <a:t>σι</a:t>
                      </a:r>
                      <a:r>
                        <a:rPr lang="en-US" sz="2000" dirty="0" smtClean="0">
                          <a:solidFill>
                            <a:schemeClr val="tx1"/>
                          </a:solidFill>
                        </a:rPr>
                        <a:t>(</a:t>
                      </a:r>
                      <a:r>
                        <a:rPr lang="el-GR" sz="2000" dirty="0" smtClean="0">
                          <a:solidFill>
                            <a:schemeClr val="tx1"/>
                          </a:solidFill>
                        </a:rPr>
                        <a:t>ν</a:t>
                      </a:r>
                      <a:r>
                        <a:rPr lang="en-US" sz="2000" dirty="0" smtClean="0">
                          <a:solidFill>
                            <a:schemeClr val="tx1"/>
                          </a:solidFill>
                        </a:rPr>
                        <a:t>)</a:t>
                      </a:r>
                      <a:endParaRPr lang="en-US" sz="2000" dirty="0">
                        <a:solidFill>
                          <a:schemeClr val="tx1"/>
                        </a:solidFill>
                      </a:endParaRPr>
                    </a:p>
                  </a:txBody>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3682783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Primary Active endings</a:t>
            </a:r>
            <a:endParaRPr lang="en-US" dirty="0"/>
          </a:p>
        </p:txBody>
      </p:sp>
      <p:graphicFrame>
        <p:nvGraphicFramePr>
          <p:cNvPr id="4" name="Content Placeholder 3"/>
          <p:cNvGraphicFramePr>
            <a:graphicFrameLocks noGrp="1"/>
          </p:cNvGraphicFramePr>
          <p:nvPr>
            <p:ph idx="1"/>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tc>
                <a:tc>
                  <a:txBody>
                    <a:bodyPr/>
                    <a:lstStyle/>
                    <a:p>
                      <a:r>
                        <a:rPr lang="el-GR" sz="2000" dirty="0" smtClean="0"/>
                        <a:t>λύο</a:t>
                      </a:r>
                      <a:r>
                        <a:rPr lang="el-GR" sz="2000" dirty="0" smtClean="0">
                          <a:solidFill>
                            <a:srgbClr val="FF0000"/>
                          </a:solidFill>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εις</a:t>
                      </a:r>
                      <a:endParaRPr lang="en-US" sz="2000" dirty="0">
                        <a:solidFill>
                          <a:srgbClr val="FF0000"/>
                        </a:solidFill>
                      </a:endParaRPr>
                    </a:p>
                  </a:txBody>
                  <a:tcPr/>
                </a:tc>
                <a:tc>
                  <a:txBody>
                    <a:bodyPr/>
                    <a:lstStyle/>
                    <a:p>
                      <a:r>
                        <a:rPr lang="el-GR" sz="2000" dirty="0" smtClean="0"/>
                        <a:t>λύε</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tc>
                <a:tc>
                  <a:txBody>
                    <a:bodyPr/>
                    <a:lstStyle/>
                    <a:p>
                      <a:r>
                        <a:rPr lang="el-GR" sz="2000" dirty="0" smtClean="0"/>
                        <a:t>λύου</a:t>
                      </a:r>
                      <a:r>
                        <a:rPr lang="el-GR" sz="2000" dirty="0" smtClean="0">
                          <a:solidFill>
                            <a:srgbClr val="FF0000"/>
                          </a:solidFill>
                        </a:rPr>
                        <a:t>σι</a:t>
                      </a:r>
                      <a:r>
                        <a:rPr lang="en-US" sz="2000" dirty="0" smtClean="0"/>
                        <a:t>(</a:t>
                      </a:r>
                      <a:r>
                        <a:rPr lang="el-GR" sz="2000" dirty="0" smtClean="0"/>
                        <a:t>ν</a:t>
                      </a:r>
                      <a:r>
                        <a:rPr lang="en-US" sz="2000" dirty="0" smtClean="0"/>
                        <a:t>)</a:t>
                      </a:r>
                      <a:endParaRPr lang="en-US" sz="2000" dirty="0"/>
                    </a:p>
                  </a:txBody>
                  <a:tcPr/>
                </a:tc>
                <a:extLst>
                  <a:ext uri="{0D108BD9-81ED-4DB2-BD59-A6C34878D82A}">
                    <a16:rowId xmlns:a16="http://schemas.microsoft.com/office/drawing/2014/main" val="1636739979"/>
                  </a:ext>
                </a:extLst>
              </a:tr>
            </a:tbl>
          </a:graphicData>
        </a:graphic>
      </p:graphicFrame>
      <p:graphicFrame>
        <p:nvGraphicFramePr>
          <p:cNvPr id="5" name="Content Placeholder 3"/>
          <p:cNvGraphicFramePr>
            <a:graphicFrameLocks/>
          </p:cNvGraphicFramePr>
          <p:nvPr>
            <p:extLst/>
          </p:nvPr>
        </p:nvGraphicFramePr>
        <p:xfrm>
          <a:off x="947122" y="3145323"/>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dirty="0" smtClean="0"/>
                        <a:t>PRESENT</a:t>
                      </a:r>
                      <a:r>
                        <a:rPr lang="en-US" sz="2000" baseline="0" dirty="0" smtClean="0"/>
                        <a:t> SUBJUNCTIVE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tc>
                <a:tc>
                  <a:txBody>
                    <a:bodyPr/>
                    <a:lstStyle/>
                    <a:p>
                      <a:r>
                        <a:rPr lang="el-GR" sz="2000" dirty="0" smtClean="0"/>
                        <a:t>λύ</a:t>
                      </a:r>
                      <a:r>
                        <a:rPr lang="el-GR" sz="2000" dirty="0" smtClean="0">
                          <a:solidFill>
                            <a:srgbClr val="FF0000"/>
                          </a:solidFill>
                        </a:rPr>
                        <a:t>ω</a:t>
                      </a:r>
                      <a:r>
                        <a:rPr lang="el-GR" sz="2000" dirty="0" smtClean="0"/>
                        <a:t>μεν</a:t>
                      </a:r>
                      <a:endParaRPr lang="en-US" sz="2000" dirty="0"/>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ῃ</a:t>
                      </a:r>
                      <a:r>
                        <a:rPr lang="el-GR" sz="2000" dirty="0" smtClean="0"/>
                        <a:t>ς</a:t>
                      </a:r>
                      <a:endParaRPr lang="en-US" sz="2000" dirty="0"/>
                    </a:p>
                  </a:txBody>
                  <a:tcPr/>
                </a:tc>
                <a:tc>
                  <a:txBody>
                    <a:bodyPr/>
                    <a:lstStyle/>
                    <a:p>
                      <a:r>
                        <a:rPr lang="el-GR" sz="2000" dirty="0" smtClean="0"/>
                        <a:t>λύ</a:t>
                      </a:r>
                      <a:r>
                        <a:rPr lang="el-GR" sz="2000" dirty="0" smtClean="0">
                          <a:solidFill>
                            <a:srgbClr val="FF0000"/>
                          </a:solidFill>
                        </a:rPr>
                        <a:t>η</a:t>
                      </a:r>
                      <a:r>
                        <a:rPr lang="el-GR" sz="2000" dirty="0" smtClean="0"/>
                        <a:t>τε</a:t>
                      </a:r>
                      <a:endParaRPr lang="en-US" sz="2000" dirty="0"/>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ῃ</a:t>
                      </a:r>
                      <a:endParaRPr lang="en-US" sz="2000" dirty="0">
                        <a:solidFill>
                          <a:srgbClr val="FF0000"/>
                        </a:solidFill>
                      </a:endParaRPr>
                    </a:p>
                  </a:txBody>
                  <a:tcPr/>
                </a:tc>
                <a:tc>
                  <a:txBody>
                    <a:bodyPr/>
                    <a:lstStyle/>
                    <a:p>
                      <a:r>
                        <a:rPr lang="el-GR" sz="2000" dirty="0" smtClean="0"/>
                        <a:t>λύσ</a:t>
                      </a:r>
                      <a:r>
                        <a:rPr lang="el-GR" sz="2000" dirty="0" smtClean="0">
                          <a:solidFill>
                            <a:srgbClr val="FF0000"/>
                          </a:solidFill>
                        </a:rPr>
                        <a:t>ω</a:t>
                      </a:r>
                      <a:r>
                        <a:rPr lang="el-GR" sz="2000" dirty="0" smtClean="0"/>
                        <a:t>σι</a:t>
                      </a:r>
                      <a:r>
                        <a:rPr lang="en-US" sz="2000" dirty="0" smtClean="0"/>
                        <a:t>(</a:t>
                      </a:r>
                      <a:r>
                        <a:rPr lang="el-GR" sz="2000" dirty="0" smtClean="0"/>
                        <a:t>ν</a:t>
                      </a:r>
                      <a:r>
                        <a:rPr lang="en-US" sz="2000" dirty="0" smtClean="0"/>
                        <a:t>)</a:t>
                      </a:r>
                      <a:endParaRPr lang="en-US" sz="2000" dirty="0"/>
                    </a:p>
                  </a:txBody>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1401757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and Second Person Pronouns</a:t>
            </a:r>
            <a:endParaRPr lang="en-US" dirty="0"/>
          </a:p>
        </p:txBody>
      </p:sp>
      <p:sp>
        <p:nvSpPr>
          <p:cNvPr id="3" name="Content Placeholder 2"/>
          <p:cNvSpPr>
            <a:spLocks noGrp="1"/>
          </p:cNvSpPr>
          <p:nvPr>
            <p:ph idx="1"/>
          </p:nvPr>
        </p:nvSpPr>
        <p:spPr/>
        <p:txBody>
          <a:bodyPr>
            <a:normAutofit lnSpcReduction="10000"/>
          </a:bodyPr>
          <a:lstStyle/>
          <a:p>
            <a:r>
              <a:rPr lang="en-US" b="1" dirty="0"/>
              <a:t>Euthyphro</a:t>
            </a:r>
            <a:r>
              <a:rPr lang="en-US" dirty="0"/>
              <a:t/>
            </a:r>
            <a:br>
              <a:rPr lang="en-US" dirty="0"/>
            </a:br>
            <a:r>
              <a:rPr lang="en-US" dirty="0"/>
              <a:t>What strange thing has happened, Socrates, that </a:t>
            </a:r>
            <a:r>
              <a:rPr lang="en-US" dirty="0">
                <a:solidFill>
                  <a:srgbClr val="FF0000"/>
                </a:solidFill>
              </a:rPr>
              <a:t>you</a:t>
            </a:r>
            <a:r>
              <a:rPr lang="en-US" dirty="0"/>
              <a:t> have left </a:t>
            </a:r>
            <a:r>
              <a:rPr lang="en-US" dirty="0">
                <a:solidFill>
                  <a:srgbClr val="FF0000"/>
                </a:solidFill>
              </a:rPr>
              <a:t>your</a:t>
            </a:r>
            <a:r>
              <a:rPr lang="en-US" dirty="0"/>
              <a:t> accustomed haunts in the Lyceum and are now haunting the portico where the king archon sits? For it cannot be that </a:t>
            </a:r>
            <a:r>
              <a:rPr lang="en-US" dirty="0">
                <a:solidFill>
                  <a:srgbClr val="FF0000"/>
                </a:solidFill>
              </a:rPr>
              <a:t>you</a:t>
            </a:r>
            <a:r>
              <a:rPr lang="en-US" dirty="0"/>
              <a:t> have an action before the king, as </a:t>
            </a:r>
            <a:r>
              <a:rPr lang="en-US" dirty="0">
                <a:solidFill>
                  <a:srgbClr val="FF0000"/>
                </a:solidFill>
              </a:rPr>
              <a:t>I</a:t>
            </a:r>
            <a:r>
              <a:rPr lang="en-US" dirty="0"/>
              <a:t> have.</a:t>
            </a:r>
          </a:p>
          <a:p>
            <a:r>
              <a:rPr lang="en-US" b="1" dirty="0"/>
              <a:t>Socrates</a:t>
            </a:r>
            <a:r>
              <a:rPr lang="en-US" dirty="0"/>
              <a:t/>
            </a:r>
            <a:br>
              <a:rPr lang="en-US" dirty="0"/>
            </a:br>
            <a:r>
              <a:rPr lang="en-US" dirty="0"/>
              <a:t>Our Athenians, Euthyphro, do not call it an action, but an indictment.</a:t>
            </a:r>
          </a:p>
          <a:p>
            <a:r>
              <a:rPr lang="en-US" b="1" dirty="0"/>
              <a:t>Euthyphro</a:t>
            </a:r>
            <a:r>
              <a:rPr lang="en-US" dirty="0"/>
              <a:t/>
            </a:r>
            <a:br>
              <a:rPr lang="en-US" dirty="0"/>
            </a:br>
            <a:r>
              <a:rPr lang="en-US" dirty="0"/>
              <a:t>[2b] </a:t>
            </a:r>
            <a:r>
              <a:rPr lang="en-US" dirty="0" smtClean="0"/>
              <a:t>What</a:t>
            </a:r>
            <a:r>
              <a:rPr lang="en-US" dirty="0"/>
              <a:t>? Somebody has, it seems, brought an indictment against </a:t>
            </a:r>
            <a:r>
              <a:rPr lang="en-US" dirty="0">
                <a:solidFill>
                  <a:srgbClr val="FF0000"/>
                </a:solidFill>
              </a:rPr>
              <a:t>you</a:t>
            </a:r>
            <a:r>
              <a:rPr lang="en-US" dirty="0"/>
              <a:t>; </a:t>
            </a:r>
            <a:r>
              <a:rPr lang="en-US" dirty="0" smtClean="0"/>
              <a:t>for </a:t>
            </a:r>
            <a:r>
              <a:rPr lang="en-US" dirty="0">
                <a:solidFill>
                  <a:srgbClr val="FF0000"/>
                </a:solidFill>
              </a:rPr>
              <a:t>I</a:t>
            </a:r>
            <a:r>
              <a:rPr lang="en-US" dirty="0"/>
              <a:t> don't accuse you of having brought one against anyone else.</a:t>
            </a:r>
          </a:p>
          <a:p>
            <a:endParaRPr lang="en-US" dirty="0"/>
          </a:p>
        </p:txBody>
      </p:sp>
    </p:spTree>
    <p:extLst>
      <p:ext uri="{BB962C8B-B14F-4D97-AF65-F5344CB8AC3E}">
        <p14:creationId xmlns:p14="http://schemas.microsoft.com/office/powerpoint/2010/main" val="3683768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Primary Active endings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60956267"/>
              </p:ext>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tc>
                <a:tc>
                  <a:txBody>
                    <a:bodyPr/>
                    <a:lstStyle/>
                    <a:p>
                      <a:r>
                        <a:rPr lang="el-GR" sz="2000" dirty="0" smtClean="0"/>
                        <a:t>λύο</a:t>
                      </a:r>
                      <a:r>
                        <a:rPr lang="el-GR" sz="2000" dirty="0" smtClean="0">
                          <a:solidFill>
                            <a:srgbClr val="FF0000"/>
                          </a:solidFill>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εις</a:t>
                      </a:r>
                      <a:endParaRPr lang="en-US" sz="2000" dirty="0">
                        <a:solidFill>
                          <a:srgbClr val="FF0000"/>
                        </a:solidFill>
                      </a:endParaRPr>
                    </a:p>
                  </a:txBody>
                  <a:tcPr/>
                </a:tc>
                <a:tc>
                  <a:txBody>
                    <a:bodyPr/>
                    <a:lstStyle/>
                    <a:p>
                      <a:r>
                        <a:rPr lang="el-GR" sz="2000" dirty="0" smtClean="0"/>
                        <a:t>λύε</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tc>
                <a:tc>
                  <a:txBody>
                    <a:bodyPr/>
                    <a:lstStyle/>
                    <a:p>
                      <a:r>
                        <a:rPr lang="el-GR" sz="2000" dirty="0" smtClean="0"/>
                        <a:t>λύου</a:t>
                      </a:r>
                      <a:r>
                        <a:rPr lang="el-GR" sz="2000" dirty="0" smtClean="0">
                          <a:solidFill>
                            <a:srgbClr val="FF0000"/>
                          </a:solidFill>
                        </a:rPr>
                        <a:t>σι</a:t>
                      </a:r>
                      <a:r>
                        <a:rPr lang="en-US" sz="2000" dirty="0" smtClean="0"/>
                        <a:t>(</a:t>
                      </a:r>
                      <a:r>
                        <a:rPr lang="el-GR" sz="2000" dirty="0" smtClean="0"/>
                        <a:t>ν</a:t>
                      </a:r>
                      <a:r>
                        <a:rPr lang="en-US" sz="2000" dirty="0" smtClean="0"/>
                        <a:t>)</a:t>
                      </a:r>
                      <a:endParaRPr lang="en-US" sz="2000" dirty="0"/>
                    </a:p>
                  </a:txBody>
                  <a:tcPr/>
                </a:tc>
                <a:extLst>
                  <a:ext uri="{0D108BD9-81ED-4DB2-BD59-A6C34878D82A}">
                    <a16:rowId xmlns:a16="http://schemas.microsoft.com/office/drawing/2014/main" val="1636739979"/>
                  </a:ext>
                </a:extLst>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3839784601"/>
              </p:ext>
            </p:extLst>
          </p:nvPr>
        </p:nvGraphicFramePr>
        <p:xfrm>
          <a:off x="947122" y="3145323"/>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dirty="0" smtClean="0"/>
                        <a:t>PRESENT</a:t>
                      </a:r>
                      <a:r>
                        <a:rPr lang="en-US" sz="2000" baseline="0" dirty="0" smtClean="0"/>
                        <a:t> SUBJUNCTIVE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tc>
                <a:tc>
                  <a:txBody>
                    <a:bodyPr/>
                    <a:lstStyle/>
                    <a:p>
                      <a:r>
                        <a:rPr lang="el-GR" sz="2000" dirty="0" smtClean="0"/>
                        <a:t>λύ</a:t>
                      </a:r>
                      <a:r>
                        <a:rPr lang="el-GR" sz="2000" dirty="0" smtClean="0">
                          <a:solidFill>
                            <a:srgbClr val="FF0000"/>
                          </a:solidFill>
                        </a:rPr>
                        <a:t>ω</a:t>
                      </a:r>
                      <a:r>
                        <a:rPr lang="el-GR" sz="2000" dirty="0" smtClean="0"/>
                        <a:t>μεν</a:t>
                      </a:r>
                      <a:endParaRPr lang="en-US" sz="2000" dirty="0"/>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ῃ</a:t>
                      </a:r>
                      <a:r>
                        <a:rPr lang="el-GR" sz="2000" dirty="0" smtClean="0"/>
                        <a:t>ς</a:t>
                      </a:r>
                      <a:endParaRPr lang="en-US" sz="2000" dirty="0"/>
                    </a:p>
                  </a:txBody>
                  <a:tcPr/>
                </a:tc>
                <a:tc>
                  <a:txBody>
                    <a:bodyPr/>
                    <a:lstStyle/>
                    <a:p>
                      <a:r>
                        <a:rPr lang="el-GR" sz="2000" dirty="0" smtClean="0"/>
                        <a:t>λύ</a:t>
                      </a:r>
                      <a:r>
                        <a:rPr lang="el-GR" sz="2000" dirty="0" smtClean="0">
                          <a:solidFill>
                            <a:srgbClr val="FF0000"/>
                          </a:solidFill>
                        </a:rPr>
                        <a:t>η</a:t>
                      </a:r>
                      <a:r>
                        <a:rPr lang="el-GR" sz="2000" dirty="0" smtClean="0"/>
                        <a:t>τε</a:t>
                      </a:r>
                      <a:endParaRPr lang="en-US" sz="2000" dirty="0"/>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ῃ</a:t>
                      </a:r>
                      <a:endParaRPr lang="en-US" sz="2000" dirty="0">
                        <a:solidFill>
                          <a:srgbClr val="FF0000"/>
                        </a:solidFill>
                      </a:endParaRPr>
                    </a:p>
                  </a:txBody>
                  <a:tcPr/>
                </a:tc>
                <a:tc>
                  <a:txBody>
                    <a:bodyPr/>
                    <a:lstStyle/>
                    <a:p>
                      <a:r>
                        <a:rPr lang="el-GR" sz="2000" dirty="0" smtClean="0"/>
                        <a:t>λύσ</a:t>
                      </a:r>
                      <a:r>
                        <a:rPr lang="el-GR" sz="2000" dirty="0" smtClean="0">
                          <a:solidFill>
                            <a:srgbClr val="FF0000"/>
                          </a:solidFill>
                        </a:rPr>
                        <a:t>ω</a:t>
                      </a:r>
                      <a:r>
                        <a:rPr lang="el-GR" sz="2000" dirty="0" smtClean="0"/>
                        <a:t>σι</a:t>
                      </a:r>
                      <a:r>
                        <a:rPr lang="en-US" sz="2000" dirty="0" smtClean="0"/>
                        <a:t>(</a:t>
                      </a:r>
                      <a:r>
                        <a:rPr lang="el-GR" sz="2000" dirty="0" smtClean="0"/>
                        <a:t>ν</a:t>
                      </a:r>
                      <a:r>
                        <a:rPr lang="en-US" sz="2000" dirty="0" smtClean="0"/>
                        <a:t>)</a:t>
                      </a:r>
                      <a:endParaRPr lang="en-US" sz="2000" dirty="0"/>
                    </a:p>
                  </a:txBody>
                  <a:tcPr/>
                </a:tc>
                <a:extLst>
                  <a:ext uri="{0D108BD9-81ED-4DB2-BD59-A6C34878D82A}">
                    <a16:rowId xmlns:a16="http://schemas.microsoft.com/office/drawing/2014/main" val="1636739979"/>
                  </a:ext>
                </a:extLst>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1593640825"/>
              </p:ext>
            </p:extLst>
          </p:nvPr>
        </p:nvGraphicFramePr>
        <p:xfrm>
          <a:off x="947122" y="5020644"/>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dirty="0" smtClean="0"/>
                        <a:t>PRESENT OPTATIVE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οι</a:t>
                      </a:r>
                      <a:r>
                        <a:rPr lang="el-GR" sz="2000" dirty="0" smtClean="0"/>
                        <a:t>μι</a:t>
                      </a:r>
                      <a:endParaRPr lang="en-US" sz="2000" dirty="0"/>
                    </a:p>
                  </a:txBody>
                  <a:tcPr/>
                </a:tc>
                <a:tc>
                  <a:txBody>
                    <a:bodyPr/>
                    <a:lstStyle/>
                    <a:p>
                      <a:r>
                        <a:rPr lang="el-GR" sz="2000" dirty="0" smtClean="0"/>
                        <a:t>λύ</a:t>
                      </a:r>
                      <a:r>
                        <a:rPr lang="el-GR" sz="2000" dirty="0" smtClean="0">
                          <a:solidFill>
                            <a:srgbClr val="FF0000"/>
                          </a:solidFill>
                        </a:rPr>
                        <a:t>οι</a:t>
                      </a:r>
                      <a:r>
                        <a:rPr lang="el-GR" sz="2000" dirty="0" smtClean="0"/>
                        <a:t>μεν</a:t>
                      </a:r>
                      <a:endParaRPr lang="en-US" sz="2000" dirty="0"/>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οι</a:t>
                      </a:r>
                      <a:r>
                        <a:rPr lang="el-GR" sz="2000" dirty="0" smtClean="0"/>
                        <a:t>ς</a:t>
                      </a:r>
                      <a:endParaRPr lang="en-US" sz="2000" dirty="0"/>
                    </a:p>
                  </a:txBody>
                  <a:tcPr/>
                </a:tc>
                <a:tc>
                  <a:txBody>
                    <a:bodyPr/>
                    <a:lstStyle/>
                    <a:p>
                      <a:r>
                        <a:rPr lang="el-GR" sz="2000" dirty="0" smtClean="0"/>
                        <a:t>λύ</a:t>
                      </a:r>
                      <a:r>
                        <a:rPr lang="el-GR" sz="2000" dirty="0" smtClean="0">
                          <a:solidFill>
                            <a:srgbClr val="FF0000"/>
                          </a:solidFill>
                        </a:rPr>
                        <a:t>οι</a:t>
                      </a:r>
                      <a:r>
                        <a:rPr lang="el-GR" sz="2000" dirty="0" smtClean="0"/>
                        <a:t>τε</a:t>
                      </a:r>
                      <a:endParaRPr lang="en-US" sz="2000" dirty="0"/>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οι</a:t>
                      </a:r>
                      <a:endParaRPr lang="en-US" sz="2000" dirty="0">
                        <a:solidFill>
                          <a:srgbClr val="FF0000"/>
                        </a:solidFill>
                      </a:endParaRPr>
                    </a:p>
                  </a:txBody>
                  <a:tcPr/>
                </a:tc>
                <a:tc>
                  <a:txBody>
                    <a:bodyPr/>
                    <a:lstStyle/>
                    <a:p>
                      <a:r>
                        <a:rPr lang="el-GR" sz="2000" dirty="0" smtClean="0"/>
                        <a:t>λύ</a:t>
                      </a:r>
                      <a:r>
                        <a:rPr lang="el-GR" sz="2000" dirty="0" smtClean="0">
                          <a:solidFill>
                            <a:srgbClr val="FF0000"/>
                          </a:solidFill>
                        </a:rPr>
                        <a:t>οιεν</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718220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Secondary Active endings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7105895"/>
              </p:ext>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solidFill>
                      <a:schemeClr val="accent4">
                        <a:lumMod val="20000"/>
                        <a:lumOff val="80000"/>
                      </a:schemeClr>
                    </a:solidFill>
                  </a:tcPr>
                </a:tc>
                <a:tc>
                  <a:txBody>
                    <a:bodyPr/>
                    <a:lstStyle/>
                    <a:p>
                      <a:r>
                        <a:rPr lang="en-US" sz="2000" dirty="0" smtClean="0"/>
                        <a:t>SINGULAR</a:t>
                      </a:r>
                      <a:endParaRPr lang="en-US" sz="2000" dirty="0"/>
                    </a:p>
                  </a:txBody>
                  <a:tcPr>
                    <a:solidFill>
                      <a:schemeClr val="accent4">
                        <a:lumMod val="20000"/>
                        <a:lumOff val="80000"/>
                      </a:schemeClr>
                    </a:solidFill>
                  </a:tcPr>
                </a:tc>
                <a:tc>
                  <a:txBody>
                    <a:bodyPr/>
                    <a:lstStyle/>
                    <a:p>
                      <a:r>
                        <a:rPr lang="en-US" sz="2000" dirty="0" smtClean="0"/>
                        <a:t>PLURAL</a:t>
                      </a:r>
                      <a:endParaRPr lang="en-US" sz="2000" dirty="0"/>
                    </a:p>
                  </a:txBody>
                  <a:tcPr>
                    <a:solidFill>
                      <a:schemeClr val="accent4">
                        <a:lumMod val="20000"/>
                        <a:lumOff val="80000"/>
                      </a:schemeClr>
                    </a:solidFill>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a:t>
                      </a:r>
                      <a:r>
                        <a:rPr lang="el-GR" sz="2000" dirty="0" smtClean="0">
                          <a:solidFill>
                            <a:srgbClr val="FF0000"/>
                          </a:solidFill>
                        </a:rPr>
                        <a:t>μεν</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εις</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λύε</a:t>
                      </a:r>
                      <a:r>
                        <a:rPr lang="el-GR" sz="2000" dirty="0" smtClean="0">
                          <a:solidFill>
                            <a:srgbClr val="FF0000"/>
                          </a:solidFill>
                        </a:rPr>
                        <a:t>τε</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λύου</a:t>
                      </a:r>
                      <a:r>
                        <a:rPr lang="el-GR" sz="2000" dirty="0" smtClean="0">
                          <a:solidFill>
                            <a:srgbClr val="FF0000"/>
                          </a:solidFill>
                        </a:rPr>
                        <a:t>σι</a:t>
                      </a:r>
                      <a:r>
                        <a:rPr lang="en-US" sz="2000" dirty="0" smtClean="0"/>
                        <a:t>(</a:t>
                      </a:r>
                      <a:r>
                        <a:rPr lang="el-GR" sz="2000" dirty="0" smtClean="0"/>
                        <a:t>ν</a:t>
                      </a:r>
                      <a:r>
                        <a:rPr lang="en-US" sz="2000" dirty="0" smtClean="0"/>
                        <a:t>)</a:t>
                      </a:r>
                      <a:endParaRPr lang="en-US" sz="2000" dirty="0"/>
                    </a:p>
                  </a:txBody>
                  <a:tcPr>
                    <a:solidFill>
                      <a:schemeClr val="accent4">
                        <a:lumMod val="20000"/>
                        <a:lumOff val="80000"/>
                      </a:schemeClr>
                    </a:solidFill>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4129773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Secondary Active endings</a:t>
            </a:r>
            <a:endParaRPr lang="en-US" dirty="0"/>
          </a:p>
        </p:txBody>
      </p:sp>
      <p:graphicFrame>
        <p:nvGraphicFramePr>
          <p:cNvPr id="4" name="Content Placeholder 3"/>
          <p:cNvGraphicFramePr>
            <a:graphicFrameLocks noGrp="1"/>
          </p:cNvGraphicFramePr>
          <p:nvPr>
            <p:ph idx="1"/>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solidFill>
                      <a:schemeClr val="accent4">
                        <a:lumMod val="20000"/>
                        <a:lumOff val="80000"/>
                      </a:schemeClr>
                    </a:solidFill>
                  </a:tcPr>
                </a:tc>
                <a:tc>
                  <a:txBody>
                    <a:bodyPr/>
                    <a:lstStyle/>
                    <a:p>
                      <a:r>
                        <a:rPr lang="en-US" sz="2000" dirty="0" smtClean="0"/>
                        <a:t>SINGULAR</a:t>
                      </a:r>
                      <a:endParaRPr lang="en-US" sz="2000" dirty="0"/>
                    </a:p>
                  </a:txBody>
                  <a:tcPr>
                    <a:solidFill>
                      <a:schemeClr val="accent4">
                        <a:lumMod val="20000"/>
                        <a:lumOff val="80000"/>
                      </a:schemeClr>
                    </a:solidFill>
                  </a:tcPr>
                </a:tc>
                <a:tc>
                  <a:txBody>
                    <a:bodyPr/>
                    <a:lstStyle/>
                    <a:p>
                      <a:r>
                        <a:rPr lang="en-US" sz="2000" dirty="0" smtClean="0"/>
                        <a:t>PLURAL</a:t>
                      </a:r>
                      <a:endParaRPr lang="en-US" sz="2000" dirty="0"/>
                    </a:p>
                  </a:txBody>
                  <a:tcPr>
                    <a:solidFill>
                      <a:schemeClr val="accent4">
                        <a:lumMod val="20000"/>
                        <a:lumOff val="80000"/>
                      </a:schemeClr>
                    </a:solidFill>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a:t>
                      </a:r>
                      <a:r>
                        <a:rPr lang="el-GR" sz="2000" dirty="0" smtClean="0">
                          <a:solidFill>
                            <a:srgbClr val="FF0000"/>
                          </a:solidFill>
                        </a:rPr>
                        <a:t>μεν</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εις</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λύε</a:t>
                      </a:r>
                      <a:r>
                        <a:rPr lang="el-GR" sz="2000" dirty="0" smtClean="0">
                          <a:solidFill>
                            <a:srgbClr val="FF0000"/>
                          </a:solidFill>
                        </a:rPr>
                        <a:t>τε</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λύου</a:t>
                      </a:r>
                      <a:r>
                        <a:rPr lang="el-GR" sz="2000" dirty="0" smtClean="0">
                          <a:solidFill>
                            <a:srgbClr val="FF0000"/>
                          </a:solidFill>
                        </a:rPr>
                        <a:t>σι</a:t>
                      </a:r>
                      <a:r>
                        <a:rPr lang="en-US" sz="2000" dirty="0" smtClean="0"/>
                        <a:t>(</a:t>
                      </a:r>
                      <a:r>
                        <a:rPr lang="el-GR" sz="2000" dirty="0" smtClean="0"/>
                        <a:t>ν</a:t>
                      </a:r>
                      <a:r>
                        <a:rPr lang="en-US" sz="2000" dirty="0" smtClean="0"/>
                        <a:t>)</a:t>
                      </a:r>
                      <a:endParaRPr lang="en-US" sz="2000" dirty="0"/>
                    </a:p>
                  </a:txBody>
                  <a:tcPr>
                    <a:solidFill>
                      <a:schemeClr val="accent4">
                        <a:lumMod val="20000"/>
                        <a:lumOff val="80000"/>
                      </a:schemeClr>
                    </a:solidFill>
                  </a:tcPr>
                </a:tc>
                <a:extLst>
                  <a:ext uri="{0D108BD9-81ED-4DB2-BD59-A6C34878D82A}">
                    <a16:rowId xmlns:a16="http://schemas.microsoft.com/office/drawing/2014/main" val="1636739979"/>
                  </a:ext>
                </a:extLst>
              </a:tr>
            </a:tbl>
          </a:graphicData>
        </a:graphic>
      </p:graphicFrame>
      <p:graphicFrame>
        <p:nvGraphicFramePr>
          <p:cNvPr id="5" name="Content Placeholder 3"/>
          <p:cNvGraphicFramePr>
            <a:graphicFrameLocks/>
          </p:cNvGraphicFramePr>
          <p:nvPr>
            <p:extLst/>
          </p:nvPr>
        </p:nvGraphicFramePr>
        <p:xfrm>
          <a:off x="947122" y="3145323"/>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dirty="0" smtClean="0"/>
                        <a:t>IMPERFECT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solidFill>
                            <a:schemeClr val="dk1"/>
                          </a:solidFill>
                        </a:rPr>
                        <a:t>ἔλυ</a:t>
                      </a:r>
                      <a:r>
                        <a:rPr lang="el-GR" sz="2000" dirty="0" smtClean="0">
                          <a:solidFill>
                            <a:srgbClr val="FF0000"/>
                          </a:solidFill>
                        </a:rPr>
                        <a:t>ον</a:t>
                      </a:r>
                      <a:endParaRPr lang="en-US" sz="2000" dirty="0">
                        <a:solidFill>
                          <a:srgbClr val="FF0000"/>
                        </a:solidFill>
                      </a:endParaRPr>
                    </a:p>
                  </a:txBody>
                  <a:tcPr/>
                </a:tc>
                <a:tc>
                  <a:txBody>
                    <a:bodyPr/>
                    <a:lstStyle/>
                    <a:p>
                      <a:r>
                        <a:rPr lang="el-GR" sz="2000" dirty="0" smtClean="0"/>
                        <a:t>ἐλύο</a:t>
                      </a:r>
                      <a:r>
                        <a:rPr lang="el-GR" sz="2000" dirty="0" smtClean="0">
                          <a:solidFill>
                            <a:srgbClr val="FF0000"/>
                          </a:solidFill>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ἔλυ</a:t>
                      </a:r>
                      <a:r>
                        <a:rPr lang="el-GR" sz="2000" dirty="0" smtClean="0">
                          <a:solidFill>
                            <a:srgbClr val="FF0000"/>
                          </a:solidFill>
                        </a:rPr>
                        <a:t>ες</a:t>
                      </a:r>
                      <a:endParaRPr lang="en-US" sz="2000" dirty="0">
                        <a:solidFill>
                          <a:srgbClr val="FF0000"/>
                        </a:solidFill>
                      </a:endParaRPr>
                    </a:p>
                  </a:txBody>
                  <a:tcPr/>
                </a:tc>
                <a:tc>
                  <a:txBody>
                    <a:bodyPr/>
                    <a:lstStyle/>
                    <a:p>
                      <a:r>
                        <a:rPr lang="el-GR" sz="2000" dirty="0" smtClean="0"/>
                        <a:t>ἐλύε</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ἔλυ</a:t>
                      </a:r>
                      <a:r>
                        <a:rPr lang="el-GR" sz="2000" dirty="0" smtClean="0">
                          <a:solidFill>
                            <a:srgbClr val="FF0000"/>
                          </a:solidFill>
                        </a:rPr>
                        <a:t>ε</a:t>
                      </a:r>
                      <a:r>
                        <a:rPr lang="en-US" sz="2000" dirty="0" smtClean="0"/>
                        <a:t>(</a:t>
                      </a:r>
                      <a:r>
                        <a:rPr lang="el-GR" sz="2000" dirty="0" smtClean="0"/>
                        <a:t>ν</a:t>
                      </a:r>
                      <a:r>
                        <a:rPr lang="en-US" sz="2000" dirty="0" smtClean="0"/>
                        <a:t>)</a:t>
                      </a:r>
                      <a:endParaRPr lang="en-US" sz="2000" dirty="0">
                        <a:solidFill>
                          <a:srgbClr val="FF0000"/>
                        </a:solidFill>
                      </a:endParaRPr>
                    </a:p>
                  </a:txBody>
                  <a:tcPr/>
                </a:tc>
                <a:tc>
                  <a:txBody>
                    <a:bodyPr/>
                    <a:lstStyle/>
                    <a:p>
                      <a:r>
                        <a:rPr lang="el-GR" sz="2000" dirty="0" smtClean="0"/>
                        <a:t>ἔλυ</a:t>
                      </a:r>
                      <a:r>
                        <a:rPr lang="el-GR" sz="2000" dirty="0" smtClean="0">
                          <a:solidFill>
                            <a:srgbClr val="FF0000"/>
                          </a:solidFill>
                        </a:rPr>
                        <a:t>ον</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cxnSp>
        <p:nvCxnSpPr>
          <p:cNvPr id="7" name="Elbow Connector 6"/>
          <p:cNvCxnSpPr/>
          <p:nvPr/>
        </p:nvCxnSpPr>
        <p:spPr>
          <a:xfrm>
            <a:off x="5293895" y="3792354"/>
            <a:ext cx="2512193" cy="721894"/>
          </a:xfrm>
          <a:prstGeom prst="bentConnector3">
            <a:avLst/>
          </a:prstGeom>
          <a:ln w="762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2198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Secondary Active endings</a:t>
            </a:r>
            <a:endParaRPr lang="en-US" dirty="0"/>
          </a:p>
        </p:txBody>
      </p:sp>
      <p:graphicFrame>
        <p:nvGraphicFramePr>
          <p:cNvPr id="4" name="Content Placeholder 3"/>
          <p:cNvGraphicFramePr>
            <a:graphicFrameLocks noGrp="1"/>
          </p:cNvGraphicFramePr>
          <p:nvPr>
            <p:ph idx="1"/>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solidFill>
                      <a:schemeClr val="accent4">
                        <a:lumMod val="20000"/>
                        <a:lumOff val="80000"/>
                      </a:schemeClr>
                    </a:solidFill>
                  </a:tcPr>
                </a:tc>
                <a:tc>
                  <a:txBody>
                    <a:bodyPr/>
                    <a:lstStyle/>
                    <a:p>
                      <a:r>
                        <a:rPr lang="en-US" sz="2000" dirty="0" smtClean="0"/>
                        <a:t>SINGULAR</a:t>
                      </a:r>
                      <a:endParaRPr lang="en-US" sz="2000" dirty="0"/>
                    </a:p>
                  </a:txBody>
                  <a:tcPr>
                    <a:solidFill>
                      <a:schemeClr val="accent4">
                        <a:lumMod val="20000"/>
                        <a:lumOff val="80000"/>
                      </a:schemeClr>
                    </a:solidFill>
                  </a:tcPr>
                </a:tc>
                <a:tc>
                  <a:txBody>
                    <a:bodyPr/>
                    <a:lstStyle/>
                    <a:p>
                      <a:r>
                        <a:rPr lang="en-US" sz="2000" dirty="0" smtClean="0"/>
                        <a:t>PLURAL</a:t>
                      </a:r>
                      <a:endParaRPr lang="en-US" sz="2000" dirty="0"/>
                    </a:p>
                  </a:txBody>
                  <a:tcPr>
                    <a:solidFill>
                      <a:schemeClr val="accent4">
                        <a:lumMod val="20000"/>
                        <a:lumOff val="80000"/>
                      </a:schemeClr>
                    </a:solidFill>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a:t>
                      </a:r>
                      <a:r>
                        <a:rPr lang="el-GR" sz="2000" dirty="0" smtClean="0">
                          <a:solidFill>
                            <a:srgbClr val="FF0000"/>
                          </a:solidFill>
                        </a:rPr>
                        <a:t>μεν</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εις</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λύε</a:t>
                      </a:r>
                      <a:r>
                        <a:rPr lang="el-GR" sz="2000" dirty="0" smtClean="0">
                          <a:solidFill>
                            <a:srgbClr val="FF0000"/>
                          </a:solidFill>
                        </a:rPr>
                        <a:t>τε</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λύου</a:t>
                      </a:r>
                      <a:r>
                        <a:rPr lang="el-GR" sz="2000" dirty="0" smtClean="0">
                          <a:solidFill>
                            <a:srgbClr val="FF0000"/>
                          </a:solidFill>
                        </a:rPr>
                        <a:t>σι</a:t>
                      </a:r>
                      <a:r>
                        <a:rPr lang="en-US" sz="2000" dirty="0" smtClean="0"/>
                        <a:t>(</a:t>
                      </a:r>
                      <a:r>
                        <a:rPr lang="el-GR" sz="2000" dirty="0" smtClean="0"/>
                        <a:t>ν</a:t>
                      </a:r>
                      <a:r>
                        <a:rPr lang="en-US" sz="2000" dirty="0" smtClean="0"/>
                        <a:t>)</a:t>
                      </a:r>
                      <a:endParaRPr lang="en-US" sz="2000" dirty="0"/>
                    </a:p>
                  </a:txBody>
                  <a:tcPr>
                    <a:solidFill>
                      <a:schemeClr val="accent4">
                        <a:lumMod val="20000"/>
                        <a:lumOff val="80000"/>
                      </a:schemeClr>
                    </a:solidFill>
                  </a:tcPr>
                </a:tc>
                <a:extLst>
                  <a:ext uri="{0D108BD9-81ED-4DB2-BD59-A6C34878D82A}">
                    <a16:rowId xmlns:a16="http://schemas.microsoft.com/office/drawing/2014/main" val="1636739979"/>
                  </a:ext>
                </a:extLst>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947636959"/>
              </p:ext>
            </p:extLst>
          </p:nvPr>
        </p:nvGraphicFramePr>
        <p:xfrm>
          <a:off x="947122" y="3145323"/>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dirty="0" smtClean="0"/>
                        <a:t>IMPERFECT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solidFill>
                            <a:schemeClr val="dk1"/>
                          </a:solidFill>
                        </a:rPr>
                        <a:t>ἔλυ</a:t>
                      </a:r>
                      <a:r>
                        <a:rPr lang="el-GR" sz="2000" dirty="0" smtClean="0">
                          <a:solidFill>
                            <a:srgbClr val="FF0000"/>
                          </a:solidFill>
                        </a:rPr>
                        <a:t>ον</a:t>
                      </a:r>
                      <a:endParaRPr lang="en-US" sz="2000" dirty="0">
                        <a:solidFill>
                          <a:srgbClr val="FF0000"/>
                        </a:solidFill>
                      </a:endParaRPr>
                    </a:p>
                  </a:txBody>
                  <a:tcPr/>
                </a:tc>
                <a:tc>
                  <a:txBody>
                    <a:bodyPr/>
                    <a:lstStyle/>
                    <a:p>
                      <a:r>
                        <a:rPr lang="el-GR" sz="2000" dirty="0" smtClean="0"/>
                        <a:t>ἐλύο</a:t>
                      </a:r>
                      <a:r>
                        <a:rPr lang="el-GR" sz="2000" dirty="0" smtClean="0">
                          <a:solidFill>
                            <a:srgbClr val="FF0000"/>
                          </a:solidFill>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ἔλυ</a:t>
                      </a:r>
                      <a:r>
                        <a:rPr lang="el-GR" sz="2000" dirty="0" smtClean="0">
                          <a:solidFill>
                            <a:srgbClr val="FF0000"/>
                          </a:solidFill>
                        </a:rPr>
                        <a:t>ες</a:t>
                      </a:r>
                      <a:endParaRPr lang="en-US" sz="2000" dirty="0">
                        <a:solidFill>
                          <a:srgbClr val="FF0000"/>
                        </a:solidFill>
                      </a:endParaRPr>
                    </a:p>
                  </a:txBody>
                  <a:tcPr/>
                </a:tc>
                <a:tc>
                  <a:txBody>
                    <a:bodyPr/>
                    <a:lstStyle/>
                    <a:p>
                      <a:r>
                        <a:rPr lang="el-GR" sz="2000" dirty="0" smtClean="0"/>
                        <a:t>ἐλύε</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ἔλυ</a:t>
                      </a:r>
                      <a:r>
                        <a:rPr lang="el-GR" sz="2000" dirty="0" smtClean="0">
                          <a:solidFill>
                            <a:srgbClr val="FF0000"/>
                          </a:solidFill>
                        </a:rPr>
                        <a:t>ε</a:t>
                      </a:r>
                      <a:r>
                        <a:rPr lang="en-US" sz="2000" dirty="0" smtClean="0"/>
                        <a:t>(</a:t>
                      </a:r>
                      <a:r>
                        <a:rPr lang="el-GR" sz="2000" dirty="0" smtClean="0"/>
                        <a:t>ν</a:t>
                      </a:r>
                      <a:r>
                        <a:rPr lang="en-US" sz="2000" dirty="0" smtClean="0"/>
                        <a:t>)</a:t>
                      </a:r>
                      <a:endParaRPr lang="en-US" sz="2000" dirty="0">
                        <a:solidFill>
                          <a:srgbClr val="FF0000"/>
                        </a:solidFill>
                      </a:endParaRPr>
                    </a:p>
                  </a:txBody>
                  <a:tcPr/>
                </a:tc>
                <a:tc>
                  <a:txBody>
                    <a:bodyPr/>
                    <a:lstStyle/>
                    <a:p>
                      <a:r>
                        <a:rPr lang="el-GR" sz="2000" dirty="0" smtClean="0"/>
                        <a:t>ἔλυ</a:t>
                      </a:r>
                      <a:r>
                        <a:rPr lang="el-GR" sz="2000" dirty="0" smtClean="0">
                          <a:solidFill>
                            <a:srgbClr val="FF0000"/>
                          </a:solidFill>
                        </a:rPr>
                        <a:t>ον</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cxnSp>
        <p:nvCxnSpPr>
          <p:cNvPr id="7" name="Elbow Connector 6"/>
          <p:cNvCxnSpPr/>
          <p:nvPr/>
        </p:nvCxnSpPr>
        <p:spPr>
          <a:xfrm>
            <a:off x="5293895" y="3792354"/>
            <a:ext cx="2512193" cy="721894"/>
          </a:xfrm>
          <a:prstGeom prst="bentConnector3">
            <a:avLst/>
          </a:prstGeom>
          <a:ln w="762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6" name="Content Placeholder 3"/>
          <p:cNvGraphicFramePr>
            <a:graphicFrameLocks/>
          </p:cNvGraphicFramePr>
          <p:nvPr>
            <p:extLst>
              <p:ext uri="{D42A27DB-BD31-4B8C-83A1-F6EECF244321}">
                <p14:modId xmlns:p14="http://schemas.microsoft.com/office/powerpoint/2010/main" val="3184628112"/>
              </p:ext>
            </p:extLst>
          </p:nvPr>
        </p:nvGraphicFramePr>
        <p:xfrm>
          <a:off x="947122" y="4895517"/>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dirty="0" smtClean="0"/>
                        <a:t>2nd AORIST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b="0" i="0" kern="1200" dirty="0" smtClean="0">
                          <a:solidFill>
                            <a:schemeClr val="dk1"/>
                          </a:solidFill>
                          <a:effectLst/>
                          <a:latin typeface="+mn-lt"/>
                          <a:ea typeface="+mn-ea"/>
                          <a:cs typeface="+mn-cs"/>
                        </a:rPr>
                        <a:t>ἦλθ</a:t>
                      </a:r>
                      <a:r>
                        <a:rPr lang="el-GR" sz="2000" b="0" i="0" kern="1200" dirty="0" smtClean="0">
                          <a:solidFill>
                            <a:srgbClr val="FF0000"/>
                          </a:solidFill>
                          <a:effectLst/>
                          <a:latin typeface="+mn-lt"/>
                          <a:ea typeface="+mn-ea"/>
                          <a:cs typeface="+mn-cs"/>
                        </a:rPr>
                        <a:t>ον</a:t>
                      </a:r>
                      <a:endParaRPr lang="en-US" sz="2000" dirty="0">
                        <a:solidFill>
                          <a:srgbClr val="FF0000"/>
                        </a:solidFill>
                      </a:endParaRPr>
                    </a:p>
                  </a:txBody>
                  <a:tcPr/>
                </a:tc>
                <a:tc>
                  <a:txBody>
                    <a:bodyPr/>
                    <a:lstStyle/>
                    <a:p>
                      <a:r>
                        <a:rPr lang="el-GR" sz="2000" b="0" i="0" kern="1200" dirty="0" smtClean="0">
                          <a:solidFill>
                            <a:schemeClr val="dk1"/>
                          </a:solidFill>
                          <a:effectLst/>
                          <a:latin typeface="+mn-lt"/>
                          <a:ea typeface="+mn-ea"/>
                          <a:cs typeface="+mn-cs"/>
                        </a:rPr>
                        <a:t>ἠλύθο</a:t>
                      </a:r>
                      <a:r>
                        <a:rPr lang="el-GR" sz="2000" b="0" i="0" kern="1200" dirty="0" smtClean="0">
                          <a:solidFill>
                            <a:srgbClr val="FF0000"/>
                          </a:solidFill>
                          <a:effectLst/>
                          <a:latin typeface="+mn-lt"/>
                          <a:ea typeface="+mn-ea"/>
                          <a:cs typeface="+mn-cs"/>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b="0" i="0" kern="1200" dirty="0" smtClean="0">
                          <a:solidFill>
                            <a:schemeClr val="dk1"/>
                          </a:solidFill>
                          <a:effectLst/>
                          <a:latin typeface="+mn-lt"/>
                          <a:ea typeface="+mn-ea"/>
                          <a:cs typeface="+mn-cs"/>
                        </a:rPr>
                        <a:t>ἦλθ</a:t>
                      </a:r>
                      <a:r>
                        <a:rPr lang="el-GR" sz="2000" b="0" i="0" kern="1200" dirty="0" smtClean="0">
                          <a:solidFill>
                            <a:srgbClr val="FF0000"/>
                          </a:solidFill>
                          <a:effectLst/>
                          <a:latin typeface="+mn-lt"/>
                          <a:ea typeface="+mn-ea"/>
                          <a:cs typeface="+mn-cs"/>
                        </a:rPr>
                        <a:t>ες</a:t>
                      </a:r>
                      <a:endParaRPr lang="en-US" sz="2000" dirty="0">
                        <a:solidFill>
                          <a:srgbClr val="FF0000"/>
                        </a:solidFill>
                      </a:endParaRPr>
                    </a:p>
                  </a:txBody>
                  <a:tcPr/>
                </a:tc>
                <a:tc>
                  <a:txBody>
                    <a:bodyPr/>
                    <a:lstStyle/>
                    <a:p>
                      <a:r>
                        <a:rPr lang="el-GR" sz="2000" b="0" i="0" kern="1200" dirty="0" smtClean="0">
                          <a:solidFill>
                            <a:schemeClr val="dk1"/>
                          </a:solidFill>
                          <a:effectLst/>
                          <a:latin typeface="+mn-lt"/>
                          <a:ea typeface="+mn-ea"/>
                          <a:cs typeface="+mn-cs"/>
                        </a:rPr>
                        <a:t>ἤλθε</a:t>
                      </a:r>
                      <a:r>
                        <a:rPr lang="el-GR" sz="2000" b="0" i="0" kern="1200" dirty="0" smtClean="0">
                          <a:solidFill>
                            <a:srgbClr val="FF0000"/>
                          </a:solidFill>
                          <a:effectLst/>
                          <a:latin typeface="+mn-lt"/>
                          <a:ea typeface="+mn-ea"/>
                          <a:cs typeface="+mn-cs"/>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b="0" i="0" kern="1200" dirty="0" smtClean="0">
                          <a:solidFill>
                            <a:schemeClr val="dk1"/>
                          </a:solidFill>
                          <a:effectLst/>
                          <a:latin typeface="+mn-lt"/>
                          <a:ea typeface="+mn-ea"/>
                          <a:cs typeface="+mn-cs"/>
                        </a:rPr>
                        <a:t>ἦλθ</a:t>
                      </a:r>
                      <a:r>
                        <a:rPr lang="el-GR" sz="2000" dirty="0" smtClean="0">
                          <a:solidFill>
                            <a:srgbClr val="FF0000"/>
                          </a:solidFill>
                        </a:rPr>
                        <a:t>ε</a:t>
                      </a:r>
                      <a:r>
                        <a:rPr lang="en-US" sz="2000" dirty="0" smtClean="0"/>
                        <a:t>(</a:t>
                      </a:r>
                      <a:r>
                        <a:rPr lang="el-GR" sz="2000" dirty="0" smtClean="0"/>
                        <a:t>ν</a:t>
                      </a:r>
                      <a:r>
                        <a:rPr lang="en-US" sz="2000" dirty="0" smtClean="0"/>
                        <a:t>)</a:t>
                      </a:r>
                      <a:endParaRPr lang="en-US" sz="2000" dirty="0">
                        <a:solidFill>
                          <a:srgbClr val="FF0000"/>
                        </a:solidFill>
                      </a:endParaRPr>
                    </a:p>
                  </a:txBody>
                  <a:tcPr/>
                </a:tc>
                <a:tc>
                  <a:txBody>
                    <a:bodyPr/>
                    <a:lstStyle/>
                    <a:p>
                      <a:r>
                        <a:rPr lang="el-GR" sz="2000" b="0" i="0" kern="1200" dirty="0" smtClean="0">
                          <a:solidFill>
                            <a:schemeClr val="dk1"/>
                          </a:solidFill>
                          <a:effectLst/>
                          <a:latin typeface="+mn-lt"/>
                          <a:ea typeface="+mn-ea"/>
                          <a:cs typeface="+mn-cs"/>
                        </a:rPr>
                        <a:t>ἦλθ</a:t>
                      </a:r>
                      <a:r>
                        <a:rPr lang="el-GR" sz="2000" b="0" i="0" kern="1200" dirty="0" smtClean="0">
                          <a:solidFill>
                            <a:srgbClr val="FF0000"/>
                          </a:solidFill>
                          <a:effectLst/>
                          <a:latin typeface="+mn-lt"/>
                          <a:ea typeface="+mn-ea"/>
                          <a:cs typeface="+mn-cs"/>
                        </a:rPr>
                        <a:t>ον</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cxnSp>
        <p:nvCxnSpPr>
          <p:cNvPr id="8" name="Elbow Connector 7"/>
          <p:cNvCxnSpPr/>
          <p:nvPr/>
        </p:nvCxnSpPr>
        <p:spPr>
          <a:xfrm>
            <a:off x="5293894" y="5552173"/>
            <a:ext cx="2512193" cy="721894"/>
          </a:xfrm>
          <a:prstGeom prst="bentConnector3">
            <a:avLst/>
          </a:prstGeom>
          <a:ln w="762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0576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Primary Middle/Passive </a:t>
            </a:r>
            <a:r>
              <a:rPr lang="en-US" dirty="0"/>
              <a:t>E</a:t>
            </a:r>
            <a:r>
              <a:rPr lang="en-US" dirty="0" smtClean="0"/>
              <a:t>ndings</a:t>
            </a:r>
            <a:endParaRPr lang="en-US" dirty="0"/>
          </a:p>
        </p:txBody>
      </p:sp>
      <p:graphicFrame>
        <p:nvGraphicFramePr>
          <p:cNvPr id="7" name="Content Placeholder 3"/>
          <p:cNvGraphicFramePr>
            <a:graphicFrameLocks/>
          </p:cNvGraphicFramePr>
          <p:nvPr>
            <p:extLst>
              <p:ext uri="{D42A27DB-BD31-4B8C-83A1-F6EECF244321}">
                <p14:modId xmlns:p14="http://schemas.microsoft.com/office/powerpoint/2010/main" val="1612190008"/>
              </p:ext>
            </p:extLst>
          </p:nvPr>
        </p:nvGraphicFramePr>
        <p:xfrm>
          <a:off x="947122" y="3124471"/>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ομαι</a:t>
                      </a:r>
                      <a:endParaRPr lang="en-US" sz="2000" dirty="0">
                        <a:solidFill>
                          <a:srgbClr val="FF0000"/>
                        </a:solidFill>
                      </a:endParaRPr>
                    </a:p>
                  </a:txBody>
                  <a:tcPr/>
                </a:tc>
                <a:tc>
                  <a:txBody>
                    <a:bodyPr/>
                    <a:lstStyle/>
                    <a:p>
                      <a:r>
                        <a:rPr lang="el-GR" sz="2000" dirty="0" smtClean="0"/>
                        <a:t>λύο</a:t>
                      </a:r>
                      <a:r>
                        <a:rPr lang="el-GR" sz="2000" dirty="0" smtClean="0">
                          <a:solidFill>
                            <a:srgbClr val="FF0000"/>
                          </a:solidFill>
                        </a:rPr>
                        <a:t>μεθα</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tc>
                <a:tc>
                  <a:txBody>
                    <a:bodyPr/>
                    <a:lstStyle/>
                    <a:p>
                      <a:r>
                        <a:rPr lang="el-GR" sz="2000" dirty="0" smtClean="0"/>
                        <a:t>λύε</a:t>
                      </a:r>
                      <a:r>
                        <a:rPr lang="el-GR" sz="2000" dirty="0" smtClean="0">
                          <a:solidFill>
                            <a:srgbClr val="FF0000"/>
                          </a:solidFill>
                        </a:rPr>
                        <a:t>σθε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εται</a:t>
                      </a:r>
                      <a:endParaRPr lang="en-US" sz="2000" dirty="0">
                        <a:solidFill>
                          <a:srgbClr val="FF0000"/>
                        </a:solidFill>
                      </a:endParaRPr>
                    </a:p>
                  </a:txBody>
                  <a:tcPr/>
                </a:tc>
                <a:tc>
                  <a:txBody>
                    <a:bodyPr/>
                    <a:lstStyle/>
                    <a:p>
                      <a:r>
                        <a:rPr lang="el-GR" sz="2000" dirty="0" smtClean="0"/>
                        <a:t>λύο</a:t>
                      </a:r>
                      <a:r>
                        <a:rPr lang="el-GR" sz="2000" dirty="0" smtClean="0">
                          <a:solidFill>
                            <a:srgbClr val="FF0000"/>
                          </a:solidFill>
                        </a:rPr>
                        <a:t>νται</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10" name="Content Placeholder 3"/>
          <p:cNvGraphicFramePr>
            <a:graphicFrameLocks noGrp="1"/>
          </p:cNvGraphicFramePr>
          <p:nvPr>
            <p:ph idx="1"/>
            <p:extLst>
              <p:ext uri="{D42A27DB-BD31-4B8C-83A1-F6EECF244321}">
                <p14:modId xmlns:p14="http://schemas.microsoft.com/office/powerpoint/2010/main" val="2717459691"/>
              </p:ext>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solidFill>
                      <a:schemeClr val="accent4">
                        <a:lumMod val="20000"/>
                        <a:lumOff val="80000"/>
                      </a:schemeClr>
                    </a:solidFill>
                  </a:tcPr>
                </a:tc>
                <a:tc>
                  <a:txBody>
                    <a:bodyPr/>
                    <a:lstStyle/>
                    <a:p>
                      <a:r>
                        <a:rPr lang="en-US" sz="2000" dirty="0" smtClean="0"/>
                        <a:t>SINGULAR</a:t>
                      </a:r>
                      <a:endParaRPr lang="en-US" sz="2000" dirty="0"/>
                    </a:p>
                  </a:txBody>
                  <a:tcPr>
                    <a:solidFill>
                      <a:schemeClr val="accent4">
                        <a:lumMod val="20000"/>
                        <a:lumOff val="80000"/>
                      </a:schemeClr>
                    </a:solidFill>
                  </a:tcPr>
                </a:tc>
                <a:tc>
                  <a:txBody>
                    <a:bodyPr/>
                    <a:lstStyle/>
                    <a:p>
                      <a:r>
                        <a:rPr lang="en-US" sz="2000" dirty="0" smtClean="0"/>
                        <a:t>PLURAL</a:t>
                      </a:r>
                      <a:endParaRPr lang="en-US" sz="2000" dirty="0"/>
                    </a:p>
                  </a:txBody>
                  <a:tcPr>
                    <a:solidFill>
                      <a:schemeClr val="accent4">
                        <a:lumMod val="20000"/>
                        <a:lumOff val="80000"/>
                      </a:schemeClr>
                    </a:solidFill>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a:t>
                      </a:r>
                      <a:r>
                        <a:rPr lang="el-GR" sz="2000" dirty="0" smtClean="0">
                          <a:solidFill>
                            <a:srgbClr val="FF0000"/>
                          </a:solidFill>
                        </a:rPr>
                        <a:t>μεν</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εις</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λύε</a:t>
                      </a:r>
                      <a:r>
                        <a:rPr lang="el-GR" sz="2000" dirty="0" smtClean="0">
                          <a:solidFill>
                            <a:srgbClr val="FF0000"/>
                          </a:solidFill>
                        </a:rPr>
                        <a:t>τε</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λύου</a:t>
                      </a:r>
                      <a:r>
                        <a:rPr lang="el-GR" sz="2000" dirty="0" smtClean="0">
                          <a:solidFill>
                            <a:srgbClr val="FF0000"/>
                          </a:solidFill>
                        </a:rPr>
                        <a:t>σι</a:t>
                      </a:r>
                      <a:r>
                        <a:rPr lang="en-US" sz="2000" dirty="0" smtClean="0"/>
                        <a:t>(</a:t>
                      </a:r>
                      <a:r>
                        <a:rPr lang="el-GR" sz="2000" dirty="0" smtClean="0"/>
                        <a:t>ν</a:t>
                      </a:r>
                      <a:r>
                        <a:rPr lang="en-US" sz="2000" dirty="0" smtClean="0"/>
                        <a:t>)</a:t>
                      </a:r>
                      <a:endParaRPr lang="en-US" sz="2000" dirty="0"/>
                    </a:p>
                  </a:txBody>
                  <a:tcPr>
                    <a:solidFill>
                      <a:schemeClr val="accent4">
                        <a:lumMod val="20000"/>
                        <a:lumOff val="80000"/>
                      </a:schemeClr>
                    </a:solidFill>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2440911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Primary Middle/Passive </a:t>
            </a:r>
            <a:r>
              <a:rPr lang="en-US" dirty="0"/>
              <a:t>E</a:t>
            </a:r>
            <a:r>
              <a:rPr lang="en-US" dirty="0" smtClean="0"/>
              <a:t>ndings</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2516599808"/>
              </p:ext>
            </p:extLst>
          </p:nvPr>
        </p:nvGraphicFramePr>
        <p:xfrm>
          <a:off x="947122" y="5020644"/>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dirty="0" smtClean="0"/>
                        <a:t>PRESENT SUBJUNCTIVE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ωμαι</a:t>
                      </a:r>
                      <a:endParaRPr lang="en-US" sz="2000" dirty="0">
                        <a:solidFill>
                          <a:srgbClr val="FF0000"/>
                        </a:solidFill>
                      </a:endParaRPr>
                    </a:p>
                  </a:txBody>
                  <a:tcPr/>
                </a:tc>
                <a:tc>
                  <a:txBody>
                    <a:bodyPr/>
                    <a:lstStyle/>
                    <a:p>
                      <a:r>
                        <a:rPr lang="el-GR" sz="2000" dirty="0" smtClean="0"/>
                        <a:t>λυώ</a:t>
                      </a:r>
                      <a:r>
                        <a:rPr lang="el-GR" sz="2000" dirty="0" smtClean="0">
                          <a:solidFill>
                            <a:srgbClr val="FF0000"/>
                          </a:solidFill>
                        </a:rPr>
                        <a:t>μεθα</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ῃ</a:t>
                      </a:r>
                      <a:endParaRPr lang="en-US" sz="2000" dirty="0">
                        <a:solidFill>
                          <a:srgbClr val="FF0000"/>
                        </a:solidFill>
                      </a:endParaRPr>
                    </a:p>
                  </a:txBody>
                  <a:tcPr/>
                </a:tc>
                <a:tc>
                  <a:txBody>
                    <a:bodyPr/>
                    <a:lstStyle/>
                    <a:p>
                      <a:r>
                        <a:rPr lang="el-GR" sz="2000" dirty="0" smtClean="0"/>
                        <a:t>λύη</a:t>
                      </a:r>
                      <a:r>
                        <a:rPr lang="el-GR" sz="2000" dirty="0" smtClean="0">
                          <a:solidFill>
                            <a:srgbClr val="FF0000"/>
                          </a:solidFill>
                        </a:rPr>
                        <a:t>σθε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ηται</a:t>
                      </a:r>
                      <a:endParaRPr lang="en-US" sz="2000" dirty="0">
                        <a:solidFill>
                          <a:srgbClr val="FF0000"/>
                        </a:solidFill>
                      </a:endParaRPr>
                    </a:p>
                  </a:txBody>
                  <a:tcPr/>
                </a:tc>
                <a:tc>
                  <a:txBody>
                    <a:bodyPr/>
                    <a:lstStyle/>
                    <a:p>
                      <a:r>
                        <a:rPr lang="el-GR" sz="2000" dirty="0" smtClean="0"/>
                        <a:t>λύω</a:t>
                      </a:r>
                      <a:r>
                        <a:rPr lang="el-GR" sz="2000" dirty="0" smtClean="0">
                          <a:solidFill>
                            <a:srgbClr val="FF0000"/>
                          </a:solidFill>
                        </a:rPr>
                        <a:t>νται</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7" name="Content Placeholder 3"/>
          <p:cNvGraphicFramePr>
            <a:graphicFrameLocks/>
          </p:cNvGraphicFramePr>
          <p:nvPr>
            <p:extLst/>
          </p:nvPr>
        </p:nvGraphicFramePr>
        <p:xfrm>
          <a:off x="947122" y="3124471"/>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ομαι</a:t>
                      </a:r>
                      <a:endParaRPr lang="en-US" sz="2000" dirty="0">
                        <a:solidFill>
                          <a:srgbClr val="FF0000"/>
                        </a:solidFill>
                      </a:endParaRPr>
                    </a:p>
                  </a:txBody>
                  <a:tcPr/>
                </a:tc>
                <a:tc>
                  <a:txBody>
                    <a:bodyPr/>
                    <a:lstStyle/>
                    <a:p>
                      <a:r>
                        <a:rPr lang="el-GR" sz="2000" dirty="0" smtClean="0"/>
                        <a:t>λύο</a:t>
                      </a:r>
                      <a:r>
                        <a:rPr lang="el-GR" sz="2000" dirty="0" smtClean="0">
                          <a:solidFill>
                            <a:srgbClr val="FF0000"/>
                          </a:solidFill>
                        </a:rPr>
                        <a:t>μεθα</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tc>
                <a:tc>
                  <a:txBody>
                    <a:bodyPr/>
                    <a:lstStyle/>
                    <a:p>
                      <a:r>
                        <a:rPr lang="el-GR" sz="2000" dirty="0" smtClean="0"/>
                        <a:t>λύε</a:t>
                      </a:r>
                      <a:r>
                        <a:rPr lang="el-GR" sz="2000" dirty="0" smtClean="0">
                          <a:solidFill>
                            <a:srgbClr val="FF0000"/>
                          </a:solidFill>
                        </a:rPr>
                        <a:t>σθε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λύ</a:t>
                      </a:r>
                      <a:r>
                        <a:rPr lang="el-GR" sz="2000" dirty="0" smtClean="0">
                          <a:solidFill>
                            <a:srgbClr val="FF0000"/>
                          </a:solidFill>
                        </a:rPr>
                        <a:t>εται</a:t>
                      </a:r>
                      <a:endParaRPr lang="en-US" sz="2000" dirty="0">
                        <a:solidFill>
                          <a:srgbClr val="FF0000"/>
                        </a:solidFill>
                      </a:endParaRPr>
                    </a:p>
                  </a:txBody>
                  <a:tcPr/>
                </a:tc>
                <a:tc>
                  <a:txBody>
                    <a:bodyPr/>
                    <a:lstStyle/>
                    <a:p>
                      <a:r>
                        <a:rPr lang="el-GR" sz="2000" dirty="0" smtClean="0"/>
                        <a:t>λύο</a:t>
                      </a:r>
                      <a:r>
                        <a:rPr lang="el-GR" sz="2000" dirty="0" smtClean="0">
                          <a:solidFill>
                            <a:srgbClr val="FF0000"/>
                          </a:solidFill>
                        </a:rPr>
                        <a:t>νται</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10" name="Content Placeholder 3"/>
          <p:cNvGraphicFramePr>
            <a:graphicFrameLocks noGrp="1"/>
          </p:cNvGraphicFramePr>
          <p:nvPr>
            <p:ph idx="1"/>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solidFill>
                      <a:schemeClr val="accent4">
                        <a:lumMod val="20000"/>
                        <a:lumOff val="80000"/>
                      </a:schemeClr>
                    </a:solidFill>
                  </a:tcPr>
                </a:tc>
                <a:tc>
                  <a:txBody>
                    <a:bodyPr/>
                    <a:lstStyle/>
                    <a:p>
                      <a:r>
                        <a:rPr lang="en-US" sz="2000" dirty="0" smtClean="0"/>
                        <a:t>SINGULAR</a:t>
                      </a:r>
                      <a:endParaRPr lang="en-US" sz="2000" dirty="0"/>
                    </a:p>
                  </a:txBody>
                  <a:tcPr>
                    <a:solidFill>
                      <a:schemeClr val="accent4">
                        <a:lumMod val="20000"/>
                        <a:lumOff val="80000"/>
                      </a:schemeClr>
                    </a:solidFill>
                  </a:tcPr>
                </a:tc>
                <a:tc>
                  <a:txBody>
                    <a:bodyPr/>
                    <a:lstStyle/>
                    <a:p>
                      <a:r>
                        <a:rPr lang="en-US" sz="2000" dirty="0" smtClean="0"/>
                        <a:t>PLURAL</a:t>
                      </a:r>
                      <a:endParaRPr lang="en-US" sz="2000" dirty="0"/>
                    </a:p>
                  </a:txBody>
                  <a:tcPr>
                    <a:solidFill>
                      <a:schemeClr val="accent4">
                        <a:lumMod val="20000"/>
                        <a:lumOff val="80000"/>
                      </a:schemeClr>
                    </a:solidFill>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ω</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a:t>
                      </a:r>
                      <a:r>
                        <a:rPr lang="el-GR" sz="2000" dirty="0" smtClean="0">
                          <a:solidFill>
                            <a:srgbClr val="FF0000"/>
                          </a:solidFill>
                        </a:rPr>
                        <a:t>μεν</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εις</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λύε</a:t>
                      </a:r>
                      <a:r>
                        <a:rPr lang="el-GR" sz="2000" dirty="0" smtClean="0">
                          <a:solidFill>
                            <a:srgbClr val="FF0000"/>
                          </a:solidFill>
                        </a:rPr>
                        <a:t>τε</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λύου</a:t>
                      </a:r>
                      <a:r>
                        <a:rPr lang="el-GR" sz="2000" dirty="0" smtClean="0">
                          <a:solidFill>
                            <a:srgbClr val="FF0000"/>
                          </a:solidFill>
                        </a:rPr>
                        <a:t>σι</a:t>
                      </a:r>
                      <a:r>
                        <a:rPr lang="en-US" sz="2000" dirty="0" smtClean="0"/>
                        <a:t>(</a:t>
                      </a:r>
                      <a:r>
                        <a:rPr lang="el-GR" sz="2000" dirty="0" smtClean="0"/>
                        <a:t>ν</a:t>
                      </a:r>
                      <a:r>
                        <a:rPr lang="en-US" sz="2000" dirty="0" smtClean="0"/>
                        <a:t>)</a:t>
                      </a:r>
                      <a:endParaRPr lang="en-US" sz="2000" dirty="0"/>
                    </a:p>
                  </a:txBody>
                  <a:tcPr>
                    <a:solidFill>
                      <a:schemeClr val="accent4">
                        <a:lumMod val="20000"/>
                        <a:lumOff val="80000"/>
                      </a:schemeClr>
                    </a:solidFill>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2090281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Secondary Middle/Passive </a:t>
            </a:r>
            <a:r>
              <a:rPr lang="en-US" dirty="0"/>
              <a:t>E</a:t>
            </a:r>
            <a:r>
              <a:rPr lang="en-US" dirty="0" smtClean="0"/>
              <a:t>ndings</a:t>
            </a:r>
            <a:endParaRPr lang="en-US" dirty="0"/>
          </a:p>
        </p:txBody>
      </p:sp>
      <p:graphicFrame>
        <p:nvGraphicFramePr>
          <p:cNvPr id="7" name="Content Placeholder 3"/>
          <p:cNvGraphicFramePr>
            <a:graphicFrameLocks/>
          </p:cNvGraphicFramePr>
          <p:nvPr>
            <p:extLst>
              <p:ext uri="{D42A27DB-BD31-4B8C-83A1-F6EECF244321}">
                <p14:modId xmlns:p14="http://schemas.microsoft.com/office/powerpoint/2010/main" val="2291569760"/>
              </p:ext>
            </p:extLst>
          </p:nvPr>
        </p:nvGraphicFramePr>
        <p:xfrm>
          <a:off x="947122" y="3124471"/>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IMPERFECT</a:t>
                      </a:r>
                      <a:r>
                        <a:rPr lang="en-US" sz="2000" baseline="0" dirty="0" smtClean="0"/>
                        <a:t> </a:t>
                      </a:r>
                      <a:r>
                        <a:rPr lang="en-US" sz="2000" dirty="0" smtClean="0"/>
                        <a:t>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ἐ</a:t>
                      </a:r>
                      <a:r>
                        <a:rPr lang="el-GR" sz="2000" dirty="0" smtClean="0">
                          <a:solidFill>
                            <a:schemeClr val="dk1"/>
                          </a:solidFill>
                        </a:rPr>
                        <a:t>λυ</a:t>
                      </a:r>
                      <a:r>
                        <a:rPr lang="el-GR" sz="2000" dirty="0" smtClean="0">
                          <a:solidFill>
                            <a:srgbClr val="FF0000"/>
                          </a:solidFill>
                        </a:rPr>
                        <a:t>όμην</a:t>
                      </a:r>
                      <a:endParaRPr lang="en-US" sz="2000" dirty="0">
                        <a:solidFill>
                          <a:srgbClr val="FF0000"/>
                        </a:solidFill>
                      </a:endParaRPr>
                    </a:p>
                  </a:txBody>
                  <a:tcPr/>
                </a:tc>
                <a:tc>
                  <a:txBody>
                    <a:bodyPr/>
                    <a:lstStyle/>
                    <a:p>
                      <a:r>
                        <a:rPr lang="el-GR" sz="2000" dirty="0" smtClean="0"/>
                        <a:t>ἐλυό</a:t>
                      </a:r>
                      <a:r>
                        <a:rPr lang="el-GR" sz="2000" dirty="0" smtClean="0">
                          <a:solidFill>
                            <a:srgbClr val="FF0000"/>
                          </a:solidFill>
                        </a:rPr>
                        <a:t>μεθα</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ἐλύ</a:t>
                      </a:r>
                      <a:r>
                        <a:rPr lang="el-GR" sz="2000" dirty="0" smtClean="0">
                          <a:solidFill>
                            <a:srgbClr val="FF0000"/>
                          </a:solidFill>
                        </a:rPr>
                        <a:t>ου</a:t>
                      </a:r>
                      <a:endParaRPr lang="en-US" sz="2000" dirty="0">
                        <a:solidFill>
                          <a:srgbClr val="FF0000"/>
                        </a:solidFill>
                      </a:endParaRPr>
                    </a:p>
                  </a:txBody>
                  <a:tcPr/>
                </a:tc>
                <a:tc>
                  <a:txBody>
                    <a:bodyPr/>
                    <a:lstStyle/>
                    <a:p>
                      <a:r>
                        <a:rPr lang="el-GR" sz="2000" dirty="0" smtClean="0"/>
                        <a:t>ἐλύε</a:t>
                      </a:r>
                      <a:r>
                        <a:rPr lang="el-GR" sz="2000" dirty="0" smtClean="0">
                          <a:solidFill>
                            <a:srgbClr val="FF0000"/>
                          </a:solidFill>
                        </a:rPr>
                        <a:t>σθε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ἐλύε</a:t>
                      </a:r>
                      <a:r>
                        <a:rPr lang="el-GR" sz="2000" dirty="0" smtClean="0">
                          <a:solidFill>
                            <a:srgbClr val="FF0000"/>
                          </a:solidFill>
                        </a:rPr>
                        <a:t>το</a:t>
                      </a:r>
                      <a:endParaRPr lang="en-US" sz="2000" dirty="0">
                        <a:solidFill>
                          <a:srgbClr val="FF0000"/>
                        </a:solidFill>
                      </a:endParaRPr>
                    </a:p>
                  </a:txBody>
                  <a:tcPr/>
                </a:tc>
                <a:tc>
                  <a:txBody>
                    <a:bodyPr/>
                    <a:lstStyle/>
                    <a:p>
                      <a:r>
                        <a:rPr lang="el-GR" sz="2000" dirty="0" smtClean="0"/>
                        <a:t>ἐλύο</a:t>
                      </a:r>
                      <a:r>
                        <a:rPr lang="el-GR" sz="2000" dirty="0" smtClean="0">
                          <a:solidFill>
                            <a:srgbClr val="FF0000"/>
                          </a:solidFill>
                        </a:rPr>
                        <a:t>ντο</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10" name="Content Placeholder 3"/>
          <p:cNvGraphicFramePr>
            <a:graphicFrameLocks noGrp="1"/>
          </p:cNvGraphicFramePr>
          <p:nvPr>
            <p:ph idx="1"/>
            <p:extLst>
              <p:ext uri="{D42A27DB-BD31-4B8C-83A1-F6EECF244321}">
                <p14:modId xmlns:p14="http://schemas.microsoft.com/office/powerpoint/2010/main" val="2995512262"/>
              </p:ext>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solidFill>
                      <a:schemeClr val="accent4">
                        <a:lumMod val="20000"/>
                        <a:lumOff val="80000"/>
                      </a:schemeClr>
                    </a:solidFill>
                  </a:tcPr>
                </a:tc>
                <a:tc>
                  <a:txBody>
                    <a:bodyPr/>
                    <a:lstStyle/>
                    <a:p>
                      <a:r>
                        <a:rPr lang="en-US" sz="2000" dirty="0" smtClean="0"/>
                        <a:t>SINGULAR</a:t>
                      </a:r>
                      <a:endParaRPr lang="en-US" sz="2000" dirty="0"/>
                    </a:p>
                  </a:txBody>
                  <a:tcPr>
                    <a:solidFill>
                      <a:schemeClr val="accent4">
                        <a:lumMod val="20000"/>
                        <a:lumOff val="80000"/>
                      </a:schemeClr>
                    </a:solidFill>
                  </a:tcPr>
                </a:tc>
                <a:tc>
                  <a:txBody>
                    <a:bodyPr/>
                    <a:lstStyle/>
                    <a:p>
                      <a:r>
                        <a:rPr lang="en-US" sz="2000" dirty="0" smtClean="0"/>
                        <a:t>PLURAL</a:t>
                      </a:r>
                      <a:endParaRPr lang="en-US" sz="2000" dirty="0"/>
                    </a:p>
                  </a:txBody>
                  <a:tcPr>
                    <a:solidFill>
                      <a:schemeClr val="accent4">
                        <a:lumMod val="20000"/>
                        <a:lumOff val="80000"/>
                      </a:schemeClr>
                    </a:solidFill>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ομαι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a:t>
                      </a:r>
                      <a:r>
                        <a:rPr lang="el-GR" sz="2000" dirty="0" smtClean="0">
                          <a:solidFill>
                            <a:srgbClr val="FF0000"/>
                          </a:solidFill>
                        </a:rPr>
                        <a:t>μεθα</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λύε</a:t>
                      </a:r>
                      <a:r>
                        <a:rPr lang="el-GR" sz="2000" dirty="0" smtClean="0">
                          <a:solidFill>
                            <a:srgbClr val="FF0000"/>
                          </a:solidFill>
                        </a:rPr>
                        <a:t>σθε</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εται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a:t>
                      </a:r>
                      <a:r>
                        <a:rPr lang="el-GR" sz="2000" dirty="0" smtClean="0">
                          <a:solidFill>
                            <a:srgbClr val="FF0000"/>
                          </a:solidFill>
                        </a:rPr>
                        <a:t>νται</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3503266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Secondary Middle/Passive </a:t>
            </a:r>
            <a:r>
              <a:rPr lang="en-US" dirty="0"/>
              <a:t>E</a:t>
            </a:r>
            <a:r>
              <a:rPr lang="en-US" dirty="0" smtClean="0"/>
              <a:t>ndings</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588563561"/>
              </p:ext>
            </p:extLst>
          </p:nvPr>
        </p:nvGraphicFramePr>
        <p:xfrm>
          <a:off x="947122" y="5020644"/>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baseline="0" dirty="0" smtClean="0"/>
                        <a:t>1</a:t>
                      </a:r>
                      <a:r>
                        <a:rPr lang="en-US" sz="2000" baseline="30000" dirty="0" smtClean="0"/>
                        <a:t>st</a:t>
                      </a:r>
                      <a:r>
                        <a:rPr lang="en-US" sz="2000" baseline="0" dirty="0" smtClean="0"/>
                        <a:t> AORIST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ἐ</a:t>
                      </a:r>
                      <a:r>
                        <a:rPr lang="el-GR" sz="2000" dirty="0" smtClean="0">
                          <a:solidFill>
                            <a:schemeClr val="dk1"/>
                          </a:solidFill>
                        </a:rPr>
                        <a:t>λυ</a:t>
                      </a:r>
                      <a:r>
                        <a:rPr lang="el-GR" sz="2000" dirty="0" smtClean="0">
                          <a:solidFill>
                            <a:schemeClr val="tx1"/>
                          </a:solidFill>
                        </a:rPr>
                        <a:t>σ</a:t>
                      </a:r>
                      <a:r>
                        <a:rPr lang="el-GR" sz="2000" dirty="0" smtClean="0">
                          <a:solidFill>
                            <a:srgbClr val="FF0000"/>
                          </a:solidFill>
                        </a:rPr>
                        <a:t>άμην</a:t>
                      </a:r>
                      <a:endParaRPr lang="en-US" sz="2000" dirty="0">
                        <a:solidFill>
                          <a:srgbClr val="FF0000"/>
                        </a:solidFill>
                      </a:endParaRPr>
                    </a:p>
                  </a:txBody>
                  <a:tcPr/>
                </a:tc>
                <a:tc>
                  <a:txBody>
                    <a:bodyPr/>
                    <a:lstStyle/>
                    <a:p>
                      <a:r>
                        <a:rPr lang="el-GR" sz="2000" dirty="0" smtClean="0"/>
                        <a:t>ἐλυσά</a:t>
                      </a:r>
                      <a:r>
                        <a:rPr lang="el-GR" sz="2000" dirty="0" smtClean="0">
                          <a:solidFill>
                            <a:srgbClr val="FF0000"/>
                          </a:solidFill>
                        </a:rPr>
                        <a:t>μεθα</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ἐλύσ</a:t>
                      </a:r>
                      <a:r>
                        <a:rPr lang="el-GR" sz="2000" dirty="0" smtClean="0">
                          <a:solidFill>
                            <a:srgbClr val="FF0000"/>
                          </a:solidFill>
                        </a:rPr>
                        <a:t>ω</a:t>
                      </a:r>
                      <a:endParaRPr lang="en-US" sz="2000" dirty="0">
                        <a:solidFill>
                          <a:srgbClr val="FF0000"/>
                        </a:solidFill>
                      </a:endParaRPr>
                    </a:p>
                  </a:txBody>
                  <a:tcPr/>
                </a:tc>
                <a:tc>
                  <a:txBody>
                    <a:bodyPr/>
                    <a:lstStyle/>
                    <a:p>
                      <a:r>
                        <a:rPr lang="el-GR" sz="2000" dirty="0" smtClean="0"/>
                        <a:t>ἐλυσά</a:t>
                      </a:r>
                      <a:r>
                        <a:rPr lang="el-GR" sz="2000" dirty="0" smtClean="0">
                          <a:solidFill>
                            <a:srgbClr val="FF0000"/>
                          </a:solidFill>
                        </a:rPr>
                        <a:t>σθε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ἐλύσα</a:t>
                      </a:r>
                      <a:r>
                        <a:rPr lang="el-GR" sz="2000" dirty="0" smtClean="0">
                          <a:solidFill>
                            <a:srgbClr val="FF0000"/>
                          </a:solidFill>
                        </a:rPr>
                        <a:t>το</a:t>
                      </a:r>
                      <a:endParaRPr lang="en-US" sz="2000" dirty="0">
                        <a:solidFill>
                          <a:srgbClr val="FF0000"/>
                        </a:solidFill>
                      </a:endParaRPr>
                    </a:p>
                  </a:txBody>
                  <a:tcPr/>
                </a:tc>
                <a:tc>
                  <a:txBody>
                    <a:bodyPr/>
                    <a:lstStyle/>
                    <a:p>
                      <a:r>
                        <a:rPr lang="el-GR" sz="2000" dirty="0" smtClean="0"/>
                        <a:t>ἐλύσα</a:t>
                      </a:r>
                      <a:r>
                        <a:rPr lang="el-GR" sz="2000" dirty="0" smtClean="0">
                          <a:solidFill>
                            <a:srgbClr val="FF0000"/>
                          </a:solidFill>
                        </a:rPr>
                        <a:t>ντο</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7" name="Content Placeholder 3"/>
          <p:cNvGraphicFramePr>
            <a:graphicFrameLocks/>
          </p:cNvGraphicFramePr>
          <p:nvPr>
            <p:extLst/>
          </p:nvPr>
        </p:nvGraphicFramePr>
        <p:xfrm>
          <a:off x="947122" y="3124471"/>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IMPERFECT</a:t>
                      </a:r>
                      <a:r>
                        <a:rPr lang="en-US" sz="2000" baseline="0" dirty="0" smtClean="0"/>
                        <a:t> </a:t>
                      </a:r>
                      <a:r>
                        <a:rPr lang="en-US" sz="2000" dirty="0" smtClean="0"/>
                        <a:t>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ἐ</a:t>
                      </a:r>
                      <a:r>
                        <a:rPr lang="el-GR" sz="2000" dirty="0" smtClean="0">
                          <a:solidFill>
                            <a:schemeClr val="dk1"/>
                          </a:solidFill>
                        </a:rPr>
                        <a:t>λυ</a:t>
                      </a:r>
                      <a:r>
                        <a:rPr lang="el-GR" sz="2000" dirty="0" smtClean="0">
                          <a:solidFill>
                            <a:srgbClr val="FF0000"/>
                          </a:solidFill>
                        </a:rPr>
                        <a:t>όμην</a:t>
                      </a:r>
                      <a:endParaRPr lang="en-US" sz="2000" dirty="0">
                        <a:solidFill>
                          <a:srgbClr val="FF0000"/>
                        </a:solidFill>
                      </a:endParaRPr>
                    </a:p>
                  </a:txBody>
                  <a:tcPr/>
                </a:tc>
                <a:tc>
                  <a:txBody>
                    <a:bodyPr/>
                    <a:lstStyle/>
                    <a:p>
                      <a:r>
                        <a:rPr lang="el-GR" sz="2000" dirty="0" smtClean="0"/>
                        <a:t>ἐλυό</a:t>
                      </a:r>
                      <a:r>
                        <a:rPr lang="el-GR" sz="2000" dirty="0" smtClean="0">
                          <a:solidFill>
                            <a:srgbClr val="FF0000"/>
                          </a:solidFill>
                        </a:rPr>
                        <a:t>μεθα</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ἐλύ</a:t>
                      </a:r>
                      <a:r>
                        <a:rPr lang="el-GR" sz="2000" dirty="0" smtClean="0">
                          <a:solidFill>
                            <a:srgbClr val="FF0000"/>
                          </a:solidFill>
                        </a:rPr>
                        <a:t>ου</a:t>
                      </a:r>
                      <a:endParaRPr lang="en-US" sz="2000" dirty="0">
                        <a:solidFill>
                          <a:srgbClr val="FF0000"/>
                        </a:solidFill>
                      </a:endParaRPr>
                    </a:p>
                  </a:txBody>
                  <a:tcPr/>
                </a:tc>
                <a:tc>
                  <a:txBody>
                    <a:bodyPr/>
                    <a:lstStyle/>
                    <a:p>
                      <a:r>
                        <a:rPr lang="el-GR" sz="2000" dirty="0" smtClean="0"/>
                        <a:t>ἐλύε</a:t>
                      </a:r>
                      <a:r>
                        <a:rPr lang="el-GR" sz="2000" dirty="0" smtClean="0">
                          <a:solidFill>
                            <a:srgbClr val="FF0000"/>
                          </a:solidFill>
                        </a:rPr>
                        <a:t>σθε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ἐλύε</a:t>
                      </a:r>
                      <a:r>
                        <a:rPr lang="el-GR" sz="2000" dirty="0" smtClean="0">
                          <a:solidFill>
                            <a:srgbClr val="FF0000"/>
                          </a:solidFill>
                        </a:rPr>
                        <a:t>το</a:t>
                      </a:r>
                      <a:endParaRPr lang="en-US" sz="2000" dirty="0">
                        <a:solidFill>
                          <a:srgbClr val="FF0000"/>
                        </a:solidFill>
                      </a:endParaRPr>
                    </a:p>
                  </a:txBody>
                  <a:tcPr/>
                </a:tc>
                <a:tc>
                  <a:txBody>
                    <a:bodyPr/>
                    <a:lstStyle/>
                    <a:p>
                      <a:r>
                        <a:rPr lang="el-GR" sz="2000" dirty="0" smtClean="0"/>
                        <a:t>ἐλύο</a:t>
                      </a:r>
                      <a:r>
                        <a:rPr lang="el-GR" sz="2000" dirty="0" smtClean="0">
                          <a:solidFill>
                            <a:srgbClr val="FF0000"/>
                          </a:solidFill>
                        </a:rPr>
                        <a:t>ντο</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10" name="Content Placeholder 3"/>
          <p:cNvGraphicFramePr>
            <a:graphicFrameLocks noGrp="1"/>
          </p:cNvGraphicFramePr>
          <p:nvPr>
            <p:ph idx="1"/>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INDICATIVE</a:t>
                      </a:r>
                      <a:endParaRPr lang="en-US" sz="2000" dirty="0"/>
                    </a:p>
                  </a:txBody>
                  <a:tcPr>
                    <a:solidFill>
                      <a:schemeClr val="accent4">
                        <a:lumMod val="20000"/>
                        <a:lumOff val="80000"/>
                      </a:schemeClr>
                    </a:solidFill>
                  </a:tcPr>
                </a:tc>
                <a:tc>
                  <a:txBody>
                    <a:bodyPr/>
                    <a:lstStyle/>
                    <a:p>
                      <a:r>
                        <a:rPr lang="en-US" sz="2000" dirty="0" smtClean="0"/>
                        <a:t>SINGULAR</a:t>
                      </a:r>
                      <a:endParaRPr lang="en-US" sz="2000" dirty="0"/>
                    </a:p>
                  </a:txBody>
                  <a:tcPr>
                    <a:solidFill>
                      <a:schemeClr val="accent4">
                        <a:lumMod val="20000"/>
                        <a:lumOff val="80000"/>
                      </a:schemeClr>
                    </a:solidFill>
                  </a:tcPr>
                </a:tc>
                <a:tc>
                  <a:txBody>
                    <a:bodyPr/>
                    <a:lstStyle/>
                    <a:p>
                      <a:r>
                        <a:rPr lang="en-US" sz="2000" dirty="0" smtClean="0"/>
                        <a:t>PLURAL</a:t>
                      </a:r>
                      <a:endParaRPr lang="en-US" sz="2000" dirty="0"/>
                    </a:p>
                  </a:txBody>
                  <a:tcPr>
                    <a:solidFill>
                      <a:schemeClr val="accent4">
                        <a:lumMod val="20000"/>
                        <a:lumOff val="80000"/>
                      </a:schemeClr>
                    </a:solidFill>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ομαι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a:t>
                      </a:r>
                      <a:r>
                        <a:rPr lang="el-GR" sz="2000" dirty="0" smtClean="0">
                          <a:solidFill>
                            <a:srgbClr val="FF0000"/>
                          </a:solidFill>
                        </a:rPr>
                        <a:t>μεθα</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λύε</a:t>
                      </a:r>
                      <a:r>
                        <a:rPr lang="el-GR" sz="2000" dirty="0" smtClean="0">
                          <a:solidFill>
                            <a:srgbClr val="FF0000"/>
                          </a:solidFill>
                        </a:rPr>
                        <a:t>σθε</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solidFill>
                      <a:schemeClr val="accent4">
                        <a:lumMod val="20000"/>
                        <a:lumOff val="80000"/>
                      </a:schemeClr>
                    </a:solidFill>
                  </a:tcPr>
                </a:tc>
                <a:tc>
                  <a:txBody>
                    <a:bodyPr/>
                    <a:lstStyle/>
                    <a:p>
                      <a:r>
                        <a:rPr lang="el-GR" sz="2000" dirty="0" smtClean="0"/>
                        <a:t>λύ</a:t>
                      </a:r>
                      <a:r>
                        <a:rPr lang="el-GR" sz="2000" dirty="0" smtClean="0">
                          <a:solidFill>
                            <a:srgbClr val="FF0000"/>
                          </a:solidFill>
                        </a:rPr>
                        <a:t>εται</a:t>
                      </a:r>
                      <a:endParaRPr lang="en-US" sz="2000" dirty="0">
                        <a:solidFill>
                          <a:srgbClr val="FF0000"/>
                        </a:solidFill>
                      </a:endParaRPr>
                    </a:p>
                  </a:txBody>
                  <a:tcPr>
                    <a:solidFill>
                      <a:schemeClr val="accent4">
                        <a:lumMod val="20000"/>
                        <a:lumOff val="80000"/>
                      </a:schemeClr>
                    </a:solidFill>
                  </a:tcPr>
                </a:tc>
                <a:tc>
                  <a:txBody>
                    <a:bodyPr/>
                    <a:lstStyle/>
                    <a:p>
                      <a:r>
                        <a:rPr lang="el-GR" sz="2000" dirty="0" smtClean="0"/>
                        <a:t>λύο</a:t>
                      </a:r>
                      <a:r>
                        <a:rPr lang="el-GR" sz="2000" dirty="0" smtClean="0">
                          <a:solidFill>
                            <a:srgbClr val="FF0000"/>
                          </a:solidFill>
                        </a:rPr>
                        <a:t>νται</a:t>
                      </a:r>
                      <a:endParaRPr lang="en-US" sz="2000" dirty="0">
                        <a:solidFill>
                          <a:srgbClr val="FF0000"/>
                        </a:solidFill>
                      </a:endParaRPr>
                    </a:p>
                  </a:txBody>
                  <a:tcPr>
                    <a:solidFill>
                      <a:schemeClr val="accent4">
                        <a:lumMod val="20000"/>
                        <a:lumOff val="80000"/>
                      </a:schemeClr>
                    </a:solidFill>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1433152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endings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0958291"/>
              </p:ext>
            </p:extLst>
          </p:nvPr>
        </p:nvGraphicFramePr>
        <p:xfrm>
          <a:off x="1511166" y="1996524"/>
          <a:ext cx="9163251" cy="3931920"/>
        </p:xfrm>
        <a:graphic>
          <a:graphicData uri="http://schemas.openxmlformats.org/drawingml/2006/table">
            <a:tbl>
              <a:tblPr firstRow="1" bandRow="1">
                <a:tableStyleId>{5C22544A-7EE6-4342-B048-85BDC9FD1C3A}</a:tableStyleId>
              </a:tblPr>
              <a:tblGrid>
                <a:gridCol w="1053398">
                  <a:extLst>
                    <a:ext uri="{9D8B030D-6E8A-4147-A177-3AD203B41FA5}">
                      <a16:colId xmlns:a16="http://schemas.microsoft.com/office/drawing/2014/main" val="1716713757"/>
                    </a:ext>
                  </a:extLst>
                </a:gridCol>
                <a:gridCol w="1956701">
                  <a:extLst>
                    <a:ext uri="{9D8B030D-6E8A-4147-A177-3AD203B41FA5}">
                      <a16:colId xmlns:a16="http://schemas.microsoft.com/office/drawing/2014/main" val="216120076"/>
                    </a:ext>
                  </a:extLst>
                </a:gridCol>
                <a:gridCol w="2421723">
                  <a:extLst>
                    <a:ext uri="{9D8B030D-6E8A-4147-A177-3AD203B41FA5}">
                      <a16:colId xmlns:a16="http://schemas.microsoft.com/office/drawing/2014/main" val="2295855802"/>
                    </a:ext>
                  </a:extLst>
                </a:gridCol>
                <a:gridCol w="1680379">
                  <a:extLst>
                    <a:ext uri="{9D8B030D-6E8A-4147-A177-3AD203B41FA5}">
                      <a16:colId xmlns:a16="http://schemas.microsoft.com/office/drawing/2014/main" val="2783897307"/>
                    </a:ext>
                  </a:extLst>
                </a:gridCol>
                <a:gridCol w="2051050">
                  <a:extLst>
                    <a:ext uri="{9D8B030D-6E8A-4147-A177-3AD203B41FA5}">
                      <a16:colId xmlns:a16="http://schemas.microsoft.com/office/drawing/2014/main" val="855794518"/>
                    </a:ext>
                  </a:extLst>
                </a:gridCol>
              </a:tblGrid>
              <a:tr h="789278">
                <a:tc>
                  <a:txBody>
                    <a:bodyPr/>
                    <a:lstStyle/>
                    <a:p>
                      <a:endParaRPr lang="en-US" sz="2400" dirty="0"/>
                    </a:p>
                  </a:txBody>
                  <a:tcPr/>
                </a:tc>
                <a:tc>
                  <a:txBody>
                    <a:bodyPr/>
                    <a:lstStyle/>
                    <a:p>
                      <a:r>
                        <a:rPr lang="en-US" sz="2400" dirty="0" smtClean="0"/>
                        <a:t>Primary </a:t>
                      </a:r>
                      <a:r>
                        <a:rPr lang="el-GR" sz="2400" dirty="0" smtClean="0"/>
                        <a:t>Α</a:t>
                      </a:r>
                      <a:r>
                        <a:rPr lang="en-US" sz="2400" dirty="0" err="1" smtClean="0"/>
                        <a:t>ctive</a:t>
                      </a:r>
                      <a:r>
                        <a:rPr lang="en-US" sz="2400" dirty="0" smtClean="0"/>
                        <a:t> [Pres]</a:t>
                      </a:r>
                      <a:endParaRPr lang="en-US" sz="2400" dirty="0"/>
                    </a:p>
                  </a:txBody>
                  <a:tcPr/>
                </a:tc>
                <a:tc>
                  <a:txBody>
                    <a:bodyPr/>
                    <a:lstStyle/>
                    <a:p>
                      <a:r>
                        <a:rPr lang="en-US" sz="2400" dirty="0" smtClean="0"/>
                        <a:t>Secondary Active</a:t>
                      </a:r>
                    </a:p>
                    <a:p>
                      <a:r>
                        <a:rPr lang="en-US" sz="2400" dirty="0" smtClean="0"/>
                        <a:t>[Impf]</a:t>
                      </a:r>
                      <a:endParaRPr lang="en-US" sz="2400" dirty="0"/>
                    </a:p>
                  </a:txBody>
                  <a:tcPr/>
                </a:tc>
                <a:tc>
                  <a:txBody>
                    <a:bodyPr/>
                    <a:lstStyle/>
                    <a:p>
                      <a:r>
                        <a:rPr lang="en-US" sz="2400" dirty="0" smtClean="0"/>
                        <a:t>Primary</a:t>
                      </a:r>
                      <a:r>
                        <a:rPr lang="en-US" sz="2400" baseline="0" dirty="0" smtClean="0"/>
                        <a:t> M/P [Pres]</a:t>
                      </a:r>
                      <a:endParaRPr lang="en-US" sz="2400" dirty="0"/>
                    </a:p>
                  </a:txBody>
                  <a:tcPr/>
                </a:tc>
                <a:tc>
                  <a:txBody>
                    <a:bodyPr/>
                    <a:lstStyle/>
                    <a:p>
                      <a:r>
                        <a:rPr lang="en-US" sz="2400" dirty="0" smtClean="0"/>
                        <a:t>Secondary M/P [Impf]</a:t>
                      </a:r>
                      <a:endParaRPr lang="en-US" sz="2400" dirty="0"/>
                    </a:p>
                  </a:txBody>
                  <a:tcPr/>
                </a:tc>
                <a:extLst>
                  <a:ext uri="{0D108BD9-81ED-4DB2-BD59-A6C34878D82A}">
                    <a16:rowId xmlns:a16="http://schemas.microsoft.com/office/drawing/2014/main" val="95288042"/>
                  </a:ext>
                </a:extLst>
              </a:tr>
              <a:tr h="488601">
                <a:tc>
                  <a:txBody>
                    <a:bodyPr/>
                    <a:lstStyle/>
                    <a:p>
                      <a:r>
                        <a:rPr lang="en-US" sz="2400" dirty="0" smtClean="0"/>
                        <a:t>1</a:t>
                      </a:r>
                      <a:r>
                        <a:rPr lang="en-US" sz="2400" baseline="30000" dirty="0" smtClean="0"/>
                        <a:t>st</a:t>
                      </a:r>
                      <a:r>
                        <a:rPr lang="en-US" sz="2400" dirty="0" smtClean="0"/>
                        <a:t> sing</a:t>
                      </a:r>
                      <a:endParaRPr lang="en-US" sz="2400" dirty="0"/>
                    </a:p>
                  </a:txBody>
                  <a:tcPr/>
                </a:tc>
                <a:tc>
                  <a:txBody>
                    <a:bodyPr/>
                    <a:lstStyle/>
                    <a:p>
                      <a:r>
                        <a:rPr lang="el-GR" sz="2800" dirty="0" smtClean="0"/>
                        <a:t>λύ</a:t>
                      </a:r>
                      <a:r>
                        <a:rPr lang="el-GR" sz="2800" dirty="0" smtClean="0">
                          <a:solidFill>
                            <a:srgbClr val="FF0000"/>
                          </a:solidFill>
                        </a:rPr>
                        <a:t>ω</a:t>
                      </a:r>
                      <a:endParaRPr lang="en-US" sz="2800" dirty="0">
                        <a:solidFill>
                          <a:srgbClr val="FF0000"/>
                        </a:solidFill>
                      </a:endParaRPr>
                    </a:p>
                  </a:txBody>
                  <a:tcPr/>
                </a:tc>
                <a:tc>
                  <a:txBody>
                    <a:bodyPr/>
                    <a:lstStyle/>
                    <a:p>
                      <a:r>
                        <a:rPr lang="el-GR" sz="2800" dirty="0" smtClean="0">
                          <a:solidFill>
                            <a:schemeClr val="dk1"/>
                          </a:solidFill>
                        </a:rPr>
                        <a:t>ἔλυ</a:t>
                      </a:r>
                      <a:r>
                        <a:rPr lang="el-GR" sz="2800" dirty="0" smtClean="0">
                          <a:solidFill>
                            <a:srgbClr val="FF0000"/>
                          </a:solidFill>
                        </a:rPr>
                        <a:t>ον</a:t>
                      </a:r>
                      <a:endParaRPr lang="en-US" sz="2800" dirty="0">
                        <a:solidFill>
                          <a:srgbClr val="FF0000"/>
                        </a:solidFill>
                      </a:endParaRPr>
                    </a:p>
                  </a:txBody>
                  <a:tcPr/>
                </a:tc>
                <a:tc>
                  <a:txBody>
                    <a:bodyPr/>
                    <a:lstStyle/>
                    <a:p>
                      <a:r>
                        <a:rPr lang="el-GR" sz="2800" dirty="0" smtClean="0"/>
                        <a:t>λύ</a:t>
                      </a:r>
                      <a:r>
                        <a:rPr lang="el-GR" sz="2800" dirty="0" smtClean="0">
                          <a:solidFill>
                            <a:srgbClr val="FF0000"/>
                          </a:solidFill>
                        </a:rPr>
                        <a:t>ομαι</a:t>
                      </a:r>
                      <a:endParaRPr lang="en-US" sz="2800" dirty="0">
                        <a:solidFill>
                          <a:srgbClr val="FF0000"/>
                        </a:solidFill>
                      </a:endParaRPr>
                    </a:p>
                  </a:txBody>
                  <a:tcPr/>
                </a:tc>
                <a:tc>
                  <a:txBody>
                    <a:bodyPr/>
                    <a:lstStyle/>
                    <a:p>
                      <a:r>
                        <a:rPr lang="el-GR" sz="2800" dirty="0" smtClean="0"/>
                        <a:t>ἐ</a:t>
                      </a:r>
                      <a:r>
                        <a:rPr lang="el-GR" sz="2800" dirty="0" smtClean="0">
                          <a:solidFill>
                            <a:schemeClr val="dk1"/>
                          </a:solidFill>
                        </a:rPr>
                        <a:t>λυ</a:t>
                      </a:r>
                      <a:r>
                        <a:rPr lang="el-GR" sz="2800" dirty="0" smtClean="0">
                          <a:solidFill>
                            <a:srgbClr val="FF0000"/>
                          </a:solidFill>
                        </a:rPr>
                        <a:t>όμην</a:t>
                      </a:r>
                      <a:endParaRPr lang="en-US" sz="2800" dirty="0">
                        <a:solidFill>
                          <a:srgbClr val="FF0000"/>
                        </a:solidFill>
                      </a:endParaRPr>
                    </a:p>
                  </a:txBody>
                  <a:tcPr/>
                </a:tc>
                <a:extLst>
                  <a:ext uri="{0D108BD9-81ED-4DB2-BD59-A6C34878D82A}">
                    <a16:rowId xmlns:a16="http://schemas.microsoft.com/office/drawing/2014/main" val="1896572229"/>
                  </a:ext>
                </a:extLst>
              </a:tr>
              <a:tr h="488601">
                <a:tc>
                  <a:txBody>
                    <a:bodyPr/>
                    <a:lstStyle/>
                    <a:p>
                      <a:r>
                        <a:rPr lang="en-US" sz="2400" dirty="0" smtClean="0"/>
                        <a:t>2</a:t>
                      </a:r>
                      <a:r>
                        <a:rPr lang="en-US" sz="2400" baseline="30000" dirty="0" smtClean="0"/>
                        <a:t>nd</a:t>
                      </a:r>
                      <a:r>
                        <a:rPr lang="en-US" sz="2400" dirty="0" smtClean="0"/>
                        <a:t> sg</a:t>
                      </a:r>
                      <a:endParaRPr lang="en-US" sz="2400" dirty="0"/>
                    </a:p>
                  </a:txBody>
                  <a:tcPr/>
                </a:tc>
                <a:tc>
                  <a:txBody>
                    <a:bodyPr/>
                    <a:lstStyle/>
                    <a:p>
                      <a:r>
                        <a:rPr lang="el-GR" sz="2800" dirty="0" smtClean="0"/>
                        <a:t>λύ</a:t>
                      </a:r>
                      <a:r>
                        <a:rPr lang="el-GR" sz="2800" dirty="0" smtClean="0">
                          <a:solidFill>
                            <a:srgbClr val="FF0000"/>
                          </a:solidFill>
                        </a:rPr>
                        <a:t>εις</a:t>
                      </a:r>
                      <a:endParaRPr lang="en-US" sz="2800" dirty="0">
                        <a:solidFill>
                          <a:srgbClr val="FF0000"/>
                        </a:solidFill>
                      </a:endParaRPr>
                    </a:p>
                  </a:txBody>
                  <a:tcPr/>
                </a:tc>
                <a:tc>
                  <a:txBody>
                    <a:bodyPr/>
                    <a:lstStyle/>
                    <a:p>
                      <a:r>
                        <a:rPr lang="el-GR" sz="2800" dirty="0" smtClean="0"/>
                        <a:t>ἔλυ</a:t>
                      </a:r>
                      <a:r>
                        <a:rPr lang="el-GR" sz="2800" dirty="0" smtClean="0">
                          <a:solidFill>
                            <a:srgbClr val="FF0000"/>
                          </a:solidFill>
                        </a:rPr>
                        <a:t>ες</a:t>
                      </a:r>
                      <a:endParaRPr lang="en-US" sz="2800" dirty="0">
                        <a:solidFill>
                          <a:srgbClr val="FF0000"/>
                        </a:solidFill>
                      </a:endParaRPr>
                    </a:p>
                  </a:txBody>
                  <a:tcPr/>
                </a:tc>
                <a:tc>
                  <a:txBody>
                    <a:bodyPr/>
                    <a:lstStyle/>
                    <a:p>
                      <a:r>
                        <a:rPr lang="el-GR" sz="2800" dirty="0" smtClean="0"/>
                        <a:t>λύ</a:t>
                      </a:r>
                      <a:r>
                        <a:rPr lang="el-GR" sz="2800" dirty="0" smtClean="0">
                          <a:solidFill>
                            <a:srgbClr val="FF0000"/>
                          </a:solidFill>
                        </a:rPr>
                        <a:t>ει</a:t>
                      </a:r>
                      <a:endParaRPr lang="en-US" sz="2800" dirty="0">
                        <a:solidFill>
                          <a:srgbClr val="FF0000"/>
                        </a:solidFill>
                      </a:endParaRPr>
                    </a:p>
                  </a:txBody>
                  <a:tcPr/>
                </a:tc>
                <a:tc>
                  <a:txBody>
                    <a:bodyPr/>
                    <a:lstStyle/>
                    <a:p>
                      <a:r>
                        <a:rPr lang="el-GR" sz="2800" dirty="0" smtClean="0"/>
                        <a:t>ἐλύ</a:t>
                      </a:r>
                      <a:r>
                        <a:rPr lang="el-GR" sz="2800" dirty="0" smtClean="0">
                          <a:solidFill>
                            <a:srgbClr val="FF0000"/>
                          </a:solidFill>
                        </a:rPr>
                        <a:t>ου</a:t>
                      </a:r>
                      <a:endParaRPr lang="en-US" sz="2800" dirty="0">
                        <a:solidFill>
                          <a:srgbClr val="FF0000"/>
                        </a:solidFill>
                      </a:endParaRPr>
                    </a:p>
                  </a:txBody>
                  <a:tcPr/>
                </a:tc>
                <a:extLst>
                  <a:ext uri="{0D108BD9-81ED-4DB2-BD59-A6C34878D82A}">
                    <a16:rowId xmlns:a16="http://schemas.microsoft.com/office/drawing/2014/main" val="1913716017"/>
                  </a:ext>
                </a:extLst>
              </a:tr>
              <a:tr h="488601">
                <a:tc>
                  <a:txBody>
                    <a:bodyPr/>
                    <a:lstStyle/>
                    <a:p>
                      <a:r>
                        <a:rPr lang="en-US" sz="2400" dirty="0" smtClean="0"/>
                        <a:t>3</a:t>
                      </a:r>
                      <a:r>
                        <a:rPr lang="en-US" sz="2400" baseline="30000" dirty="0" smtClean="0"/>
                        <a:t>rd</a:t>
                      </a:r>
                      <a:r>
                        <a:rPr lang="en-US" sz="2400" baseline="0" dirty="0" smtClean="0"/>
                        <a:t> sg</a:t>
                      </a:r>
                      <a:endParaRPr lang="en-US" sz="2400" dirty="0"/>
                    </a:p>
                  </a:txBody>
                  <a:tcPr/>
                </a:tc>
                <a:tc>
                  <a:txBody>
                    <a:bodyPr/>
                    <a:lstStyle/>
                    <a:p>
                      <a:r>
                        <a:rPr lang="el-GR" sz="2800" dirty="0" smtClean="0"/>
                        <a:t>λύ</a:t>
                      </a:r>
                      <a:r>
                        <a:rPr lang="el-GR" sz="2800" dirty="0" smtClean="0">
                          <a:solidFill>
                            <a:srgbClr val="FF0000"/>
                          </a:solidFill>
                        </a:rPr>
                        <a:t>ει</a:t>
                      </a:r>
                      <a:endParaRPr lang="en-US" sz="2800" dirty="0">
                        <a:solidFill>
                          <a:srgbClr val="FF0000"/>
                        </a:solidFill>
                      </a:endParaRPr>
                    </a:p>
                  </a:txBody>
                  <a:tcPr/>
                </a:tc>
                <a:tc>
                  <a:txBody>
                    <a:bodyPr/>
                    <a:lstStyle/>
                    <a:p>
                      <a:r>
                        <a:rPr lang="el-GR" sz="2800" dirty="0" smtClean="0"/>
                        <a:t>ἔλυ</a:t>
                      </a:r>
                      <a:r>
                        <a:rPr lang="el-GR" sz="2800" dirty="0" smtClean="0">
                          <a:solidFill>
                            <a:srgbClr val="FF0000"/>
                          </a:solidFill>
                        </a:rPr>
                        <a:t>ε</a:t>
                      </a:r>
                      <a:r>
                        <a:rPr lang="en-US" sz="2800" dirty="0" smtClean="0"/>
                        <a:t>(</a:t>
                      </a:r>
                      <a:r>
                        <a:rPr lang="el-GR" sz="2800" dirty="0" smtClean="0"/>
                        <a:t>ν</a:t>
                      </a:r>
                      <a:r>
                        <a:rPr lang="en-US" sz="2800" dirty="0" smtClean="0"/>
                        <a:t>)</a:t>
                      </a:r>
                      <a:endParaRPr lang="en-US" sz="2800" dirty="0">
                        <a:solidFill>
                          <a:srgbClr val="FF0000"/>
                        </a:solidFill>
                      </a:endParaRPr>
                    </a:p>
                  </a:txBody>
                  <a:tcPr/>
                </a:tc>
                <a:tc>
                  <a:txBody>
                    <a:bodyPr/>
                    <a:lstStyle/>
                    <a:p>
                      <a:r>
                        <a:rPr lang="el-GR" sz="2800" dirty="0" smtClean="0"/>
                        <a:t>λύ</a:t>
                      </a:r>
                      <a:r>
                        <a:rPr lang="el-GR" sz="2800" dirty="0" smtClean="0">
                          <a:solidFill>
                            <a:srgbClr val="FF0000"/>
                          </a:solidFill>
                        </a:rPr>
                        <a:t>εται</a:t>
                      </a:r>
                      <a:endParaRPr lang="en-US" sz="2800" dirty="0">
                        <a:solidFill>
                          <a:srgbClr val="FF0000"/>
                        </a:solidFill>
                      </a:endParaRPr>
                    </a:p>
                  </a:txBody>
                  <a:tcPr/>
                </a:tc>
                <a:tc>
                  <a:txBody>
                    <a:bodyPr/>
                    <a:lstStyle/>
                    <a:p>
                      <a:r>
                        <a:rPr lang="el-GR" sz="2800" dirty="0" smtClean="0"/>
                        <a:t>ἐλύε</a:t>
                      </a:r>
                      <a:r>
                        <a:rPr lang="el-GR" sz="2800" dirty="0" smtClean="0">
                          <a:solidFill>
                            <a:srgbClr val="FF0000"/>
                          </a:solidFill>
                        </a:rPr>
                        <a:t>το</a:t>
                      </a:r>
                      <a:endParaRPr lang="en-US" sz="2800" dirty="0">
                        <a:solidFill>
                          <a:srgbClr val="FF0000"/>
                        </a:solidFill>
                      </a:endParaRPr>
                    </a:p>
                  </a:txBody>
                  <a:tcPr/>
                </a:tc>
                <a:extLst>
                  <a:ext uri="{0D108BD9-81ED-4DB2-BD59-A6C34878D82A}">
                    <a16:rowId xmlns:a16="http://schemas.microsoft.com/office/drawing/2014/main" val="218639508"/>
                  </a:ext>
                </a:extLst>
              </a:tr>
              <a:tr h="488601">
                <a:tc>
                  <a:txBody>
                    <a:bodyPr/>
                    <a:lstStyle/>
                    <a:p>
                      <a:r>
                        <a:rPr lang="en-US" sz="2400" dirty="0" smtClean="0"/>
                        <a:t>1</a:t>
                      </a:r>
                      <a:r>
                        <a:rPr lang="en-US" sz="2400" baseline="30000" dirty="0" smtClean="0"/>
                        <a:t>st</a:t>
                      </a:r>
                      <a:r>
                        <a:rPr lang="en-US" sz="2400" dirty="0" smtClean="0"/>
                        <a:t> </a:t>
                      </a:r>
                      <a:r>
                        <a:rPr lang="en-US" sz="2400" dirty="0" err="1" smtClean="0"/>
                        <a:t>pl</a:t>
                      </a:r>
                      <a:endParaRPr lang="en-US" sz="2400" dirty="0"/>
                    </a:p>
                  </a:txBody>
                  <a:tcPr/>
                </a:tc>
                <a:tc>
                  <a:txBody>
                    <a:bodyPr/>
                    <a:lstStyle/>
                    <a:p>
                      <a:r>
                        <a:rPr lang="el-GR" sz="2800" dirty="0" smtClean="0"/>
                        <a:t>λύο</a:t>
                      </a:r>
                      <a:r>
                        <a:rPr lang="el-GR" sz="2800" dirty="0" smtClean="0">
                          <a:solidFill>
                            <a:srgbClr val="FF0000"/>
                          </a:solidFill>
                        </a:rPr>
                        <a:t>μεν</a:t>
                      </a:r>
                      <a:endParaRPr lang="en-US" sz="2800" dirty="0">
                        <a:solidFill>
                          <a:srgbClr val="FF0000"/>
                        </a:solidFill>
                      </a:endParaRPr>
                    </a:p>
                  </a:txBody>
                  <a:tcPr/>
                </a:tc>
                <a:tc>
                  <a:txBody>
                    <a:bodyPr/>
                    <a:lstStyle/>
                    <a:p>
                      <a:r>
                        <a:rPr lang="el-GR" sz="2800" dirty="0" smtClean="0"/>
                        <a:t>ἐλύο</a:t>
                      </a:r>
                      <a:r>
                        <a:rPr lang="el-GR" sz="2800" dirty="0" smtClean="0">
                          <a:solidFill>
                            <a:srgbClr val="FF0000"/>
                          </a:solidFill>
                        </a:rPr>
                        <a:t>μεν</a:t>
                      </a:r>
                      <a:endParaRPr lang="en-US" sz="2800" dirty="0">
                        <a:solidFill>
                          <a:srgbClr val="FF0000"/>
                        </a:solidFill>
                      </a:endParaRPr>
                    </a:p>
                  </a:txBody>
                  <a:tcPr/>
                </a:tc>
                <a:tc>
                  <a:txBody>
                    <a:bodyPr/>
                    <a:lstStyle/>
                    <a:p>
                      <a:r>
                        <a:rPr lang="el-GR" sz="2800" dirty="0" smtClean="0"/>
                        <a:t>λύο</a:t>
                      </a:r>
                      <a:r>
                        <a:rPr lang="el-GR" sz="2800" dirty="0" smtClean="0">
                          <a:solidFill>
                            <a:srgbClr val="FF0000"/>
                          </a:solidFill>
                        </a:rPr>
                        <a:t>μεθα</a:t>
                      </a:r>
                      <a:endParaRPr lang="en-US" sz="2800" dirty="0">
                        <a:solidFill>
                          <a:srgbClr val="FF0000"/>
                        </a:solidFill>
                      </a:endParaRPr>
                    </a:p>
                  </a:txBody>
                  <a:tcPr/>
                </a:tc>
                <a:tc>
                  <a:txBody>
                    <a:bodyPr/>
                    <a:lstStyle/>
                    <a:p>
                      <a:r>
                        <a:rPr lang="el-GR" sz="2800" dirty="0" smtClean="0"/>
                        <a:t>ἐλυό</a:t>
                      </a:r>
                      <a:r>
                        <a:rPr lang="el-GR" sz="2800" dirty="0" smtClean="0">
                          <a:solidFill>
                            <a:srgbClr val="FF0000"/>
                          </a:solidFill>
                        </a:rPr>
                        <a:t>μεθα</a:t>
                      </a:r>
                      <a:endParaRPr lang="en-US" sz="2800" dirty="0">
                        <a:solidFill>
                          <a:srgbClr val="FF0000"/>
                        </a:solidFill>
                      </a:endParaRPr>
                    </a:p>
                  </a:txBody>
                  <a:tcPr/>
                </a:tc>
                <a:extLst>
                  <a:ext uri="{0D108BD9-81ED-4DB2-BD59-A6C34878D82A}">
                    <a16:rowId xmlns:a16="http://schemas.microsoft.com/office/drawing/2014/main" val="4170000895"/>
                  </a:ext>
                </a:extLst>
              </a:tr>
              <a:tr h="488601">
                <a:tc>
                  <a:txBody>
                    <a:bodyPr/>
                    <a:lstStyle/>
                    <a:p>
                      <a:r>
                        <a:rPr lang="en-US" sz="2400" dirty="0" smtClean="0"/>
                        <a:t>2</a:t>
                      </a:r>
                      <a:r>
                        <a:rPr lang="en-US" sz="2400" baseline="30000" dirty="0" smtClean="0"/>
                        <a:t>nd</a:t>
                      </a:r>
                      <a:r>
                        <a:rPr lang="en-US" sz="2400" dirty="0" smtClean="0"/>
                        <a:t> </a:t>
                      </a:r>
                      <a:r>
                        <a:rPr lang="en-US" sz="2400" dirty="0" err="1" smtClean="0"/>
                        <a:t>pl</a:t>
                      </a:r>
                      <a:endParaRPr lang="en-US" sz="2400" dirty="0"/>
                    </a:p>
                  </a:txBody>
                  <a:tcPr/>
                </a:tc>
                <a:tc>
                  <a:txBody>
                    <a:bodyPr/>
                    <a:lstStyle/>
                    <a:p>
                      <a:r>
                        <a:rPr lang="el-GR" sz="2800" dirty="0" smtClean="0"/>
                        <a:t>λύε</a:t>
                      </a:r>
                      <a:r>
                        <a:rPr lang="el-GR" sz="2800" dirty="0" smtClean="0">
                          <a:solidFill>
                            <a:srgbClr val="FF0000"/>
                          </a:solidFill>
                        </a:rPr>
                        <a:t>τε</a:t>
                      </a:r>
                      <a:endParaRPr lang="en-US" sz="2800" dirty="0">
                        <a:solidFill>
                          <a:srgbClr val="FF0000"/>
                        </a:solidFill>
                      </a:endParaRPr>
                    </a:p>
                  </a:txBody>
                  <a:tcPr/>
                </a:tc>
                <a:tc>
                  <a:txBody>
                    <a:bodyPr/>
                    <a:lstStyle/>
                    <a:p>
                      <a:r>
                        <a:rPr lang="el-GR" sz="2800" dirty="0" smtClean="0"/>
                        <a:t>ἐλύε</a:t>
                      </a:r>
                      <a:r>
                        <a:rPr lang="el-GR" sz="2800" dirty="0" smtClean="0">
                          <a:solidFill>
                            <a:srgbClr val="FF0000"/>
                          </a:solidFill>
                        </a:rPr>
                        <a:t>τε</a:t>
                      </a:r>
                      <a:endParaRPr lang="en-US" sz="2800" dirty="0">
                        <a:solidFill>
                          <a:srgbClr val="FF0000"/>
                        </a:solidFill>
                      </a:endParaRPr>
                    </a:p>
                  </a:txBody>
                  <a:tcPr/>
                </a:tc>
                <a:tc>
                  <a:txBody>
                    <a:bodyPr/>
                    <a:lstStyle/>
                    <a:p>
                      <a:r>
                        <a:rPr lang="el-GR" sz="2800" dirty="0" smtClean="0"/>
                        <a:t>λύε</a:t>
                      </a:r>
                      <a:r>
                        <a:rPr lang="el-GR" sz="2800" dirty="0" smtClean="0">
                          <a:solidFill>
                            <a:srgbClr val="FF0000"/>
                          </a:solidFill>
                        </a:rPr>
                        <a:t>σθε</a:t>
                      </a:r>
                      <a:endParaRPr lang="en-US" sz="2800" dirty="0">
                        <a:solidFill>
                          <a:srgbClr val="FF0000"/>
                        </a:solidFill>
                      </a:endParaRPr>
                    </a:p>
                  </a:txBody>
                  <a:tcPr/>
                </a:tc>
                <a:tc>
                  <a:txBody>
                    <a:bodyPr/>
                    <a:lstStyle/>
                    <a:p>
                      <a:r>
                        <a:rPr lang="el-GR" sz="2800" dirty="0" smtClean="0"/>
                        <a:t>ἐλύε</a:t>
                      </a:r>
                      <a:r>
                        <a:rPr lang="el-GR" sz="2800" dirty="0" smtClean="0">
                          <a:solidFill>
                            <a:srgbClr val="FF0000"/>
                          </a:solidFill>
                        </a:rPr>
                        <a:t>σθε</a:t>
                      </a:r>
                      <a:endParaRPr lang="en-US" sz="2800" dirty="0">
                        <a:solidFill>
                          <a:srgbClr val="FF0000"/>
                        </a:solidFill>
                      </a:endParaRPr>
                    </a:p>
                  </a:txBody>
                  <a:tcPr/>
                </a:tc>
                <a:extLst>
                  <a:ext uri="{0D108BD9-81ED-4DB2-BD59-A6C34878D82A}">
                    <a16:rowId xmlns:a16="http://schemas.microsoft.com/office/drawing/2014/main" val="1114309566"/>
                  </a:ext>
                </a:extLst>
              </a:tr>
              <a:tr h="488601">
                <a:tc>
                  <a:txBody>
                    <a:bodyPr/>
                    <a:lstStyle/>
                    <a:p>
                      <a:r>
                        <a:rPr lang="en-US" sz="2400" dirty="0" smtClean="0"/>
                        <a:t>3</a:t>
                      </a:r>
                      <a:r>
                        <a:rPr lang="en-US" sz="2400" baseline="30000" dirty="0" smtClean="0"/>
                        <a:t>rd</a:t>
                      </a:r>
                      <a:r>
                        <a:rPr lang="en-US" sz="2400" dirty="0" smtClean="0"/>
                        <a:t> </a:t>
                      </a:r>
                      <a:r>
                        <a:rPr lang="en-US" sz="2400" dirty="0" err="1" smtClean="0"/>
                        <a:t>pl</a:t>
                      </a:r>
                      <a:endParaRPr lang="en-US" sz="2400" dirty="0"/>
                    </a:p>
                  </a:txBody>
                  <a:tcPr/>
                </a:tc>
                <a:tc>
                  <a:txBody>
                    <a:bodyPr/>
                    <a:lstStyle/>
                    <a:p>
                      <a:r>
                        <a:rPr lang="el-GR" sz="2800" dirty="0" smtClean="0"/>
                        <a:t>λύου</a:t>
                      </a:r>
                      <a:r>
                        <a:rPr lang="el-GR" sz="2800" dirty="0" smtClean="0">
                          <a:solidFill>
                            <a:srgbClr val="FF0000"/>
                          </a:solidFill>
                        </a:rPr>
                        <a:t>σι</a:t>
                      </a:r>
                      <a:r>
                        <a:rPr lang="en-US" sz="2800" dirty="0" smtClean="0"/>
                        <a:t>(</a:t>
                      </a:r>
                      <a:r>
                        <a:rPr lang="el-GR" sz="2800" dirty="0" smtClean="0"/>
                        <a:t>ν</a:t>
                      </a:r>
                      <a:r>
                        <a:rPr lang="en-US" sz="2800" dirty="0" smtClean="0"/>
                        <a:t>)</a:t>
                      </a:r>
                      <a:endParaRPr lang="en-US" sz="2800" dirty="0"/>
                    </a:p>
                  </a:txBody>
                  <a:tcPr/>
                </a:tc>
                <a:tc>
                  <a:txBody>
                    <a:bodyPr/>
                    <a:lstStyle/>
                    <a:p>
                      <a:r>
                        <a:rPr lang="el-GR" sz="2800" dirty="0" smtClean="0"/>
                        <a:t>ἔλυ</a:t>
                      </a:r>
                      <a:r>
                        <a:rPr lang="el-GR" sz="2800" dirty="0" smtClean="0">
                          <a:solidFill>
                            <a:srgbClr val="FF0000"/>
                          </a:solidFill>
                        </a:rPr>
                        <a:t>ον</a:t>
                      </a:r>
                      <a:endParaRPr lang="en-US" sz="2800" dirty="0">
                        <a:solidFill>
                          <a:srgbClr val="FF0000"/>
                        </a:solidFill>
                      </a:endParaRPr>
                    </a:p>
                  </a:txBody>
                  <a:tcPr/>
                </a:tc>
                <a:tc>
                  <a:txBody>
                    <a:bodyPr/>
                    <a:lstStyle/>
                    <a:p>
                      <a:r>
                        <a:rPr lang="el-GR" sz="2800" dirty="0" smtClean="0"/>
                        <a:t>λύο</a:t>
                      </a:r>
                      <a:r>
                        <a:rPr lang="el-GR" sz="2800" dirty="0" smtClean="0">
                          <a:solidFill>
                            <a:srgbClr val="FF0000"/>
                          </a:solidFill>
                        </a:rPr>
                        <a:t>νται</a:t>
                      </a:r>
                      <a:endParaRPr lang="en-US" sz="2800" dirty="0">
                        <a:solidFill>
                          <a:srgbClr val="FF0000"/>
                        </a:solidFill>
                      </a:endParaRPr>
                    </a:p>
                  </a:txBody>
                  <a:tcPr/>
                </a:tc>
                <a:tc>
                  <a:txBody>
                    <a:bodyPr/>
                    <a:lstStyle/>
                    <a:p>
                      <a:r>
                        <a:rPr lang="el-GR" sz="2800" dirty="0" smtClean="0"/>
                        <a:t>ἐλύο</a:t>
                      </a:r>
                      <a:r>
                        <a:rPr lang="el-GR" sz="2800" dirty="0" smtClean="0">
                          <a:solidFill>
                            <a:srgbClr val="FF0000"/>
                          </a:solidFill>
                        </a:rPr>
                        <a:t>ντο</a:t>
                      </a:r>
                      <a:endParaRPr lang="en-US" sz="2800" dirty="0">
                        <a:solidFill>
                          <a:srgbClr val="FF0000"/>
                        </a:solidFill>
                      </a:endParaRPr>
                    </a:p>
                  </a:txBody>
                  <a:tcPr/>
                </a:tc>
                <a:extLst>
                  <a:ext uri="{0D108BD9-81ED-4DB2-BD59-A6C34878D82A}">
                    <a16:rowId xmlns:a16="http://schemas.microsoft.com/office/drawing/2014/main" val="133768914"/>
                  </a:ext>
                </a:extLst>
              </a:tr>
            </a:tbl>
          </a:graphicData>
        </a:graphic>
      </p:graphicFrame>
    </p:spTree>
    <p:extLst>
      <p:ext uri="{BB962C8B-B14F-4D97-AF65-F5344CB8AC3E}">
        <p14:creationId xmlns:p14="http://schemas.microsoft.com/office/powerpoint/2010/main" val="2306225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p:cNvGraphicFramePr>
            <a:graphicFrameLocks/>
          </p:cNvGraphicFramePr>
          <p:nvPr>
            <p:extLst>
              <p:ext uri="{D42A27DB-BD31-4B8C-83A1-F6EECF244321}">
                <p14:modId xmlns:p14="http://schemas.microsoft.com/office/powerpoint/2010/main" val="2120374149"/>
              </p:ext>
            </p:extLst>
          </p:nvPr>
        </p:nvGraphicFramePr>
        <p:xfrm>
          <a:off x="947120" y="2794267"/>
          <a:ext cx="4722159" cy="1889760"/>
        </p:xfrm>
        <a:graphic>
          <a:graphicData uri="http://schemas.openxmlformats.org/drawingml/2006/table">
            <a:tbl>
              <a:tblPr firstRow="1" bandRow="1">
                <a:tableStyleId>{5C22544A-7EE6-4342-B048-85BDC9FD1C3A}</a:tableStyleId>
              </a:tblPr>
              <a:tblGrid>
                <a:gridCol w="1574053">
                  <a:extLst>
                    <a:ext uri="{9D8B030D-6E8A-4147-A177-3AD203B41FA5}">
                      <a16:colId xmlns:a16="http://schemas.microsoft.com/office/drawing/2014/main" val="2875412538"/>
                    </a:ext>
                  </a:extLst>
                </a:gridCol>
                <a:gridCol w="1574053">
                  <a:extLst>
                    <a:ext uri="{9D8B030D-6E8A-4147-A177-3AD203B41FA5}">
                      <a16:colId xmlns:a16="http://schemas.microsoft.com/office/drawing/2014/main" val="4186753680"/>
                    </a:ext>
                  </a:extLst>
                </a:gridCol>
                <a:gridCol w="1574053">
                  <a:extLst>
                    <a:ext uri="{9D8B030D-6E8A-4147-A177-3AD203B41FA5}">
                      <a16:colId xmlns:a16="http://schemas.microsoft.com/office/drawing/2014/main" val="1332132799"/>
                    </a:ext>
                  </a:extLst>
                </a:gridCol>
              </a:tblGrid>
              <a:tr h="370840">
                <a:tc>
                  <a:txBody>
                    <a:bodyPr/>
                    <a:lstStyle/>
                    <a:p>
                      <a:r>
                        <a:rPr lang="en-US" sz="2000" dirty="0" smtClean="0"/>
                        <a:t>1</a:t>
                      </a:r>
                      <a:r>
                        <a:rPr lang="en-US" sz="2000" baseline="30000" dirty="0" smtClean="0"/>
                        <a:t>st</a:t>
                      </a:r>
                      <a:r>
                        <a:rPr lang="en-US" sz="2000" dirty="0" smtClean="0"/>
                        <a:t> AORIST</a:t>
                      </a:r>
                      <a:r>
                        <a:rPr lang="en-US" sz="2000" baseline="0" dirty="0" smtClean="0"/>
                        <a:t> MIDDLE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ἐ</a:t>
                      </a:r>
                      <a:r>
                        <a:rPr lang="el-GR" sz="2000" dirty="0" smtClean="0">
                          <a:solidFill>
                            <a:schemeClr val="dk1"/>
                          </a:solidFill>
                        </a:rPr>
                        <a:t>λυ</a:t>
                      </a:r>
                      <a:r>
                        <a:rPr lang="el-GR" sz="2000" dirty="0" smtClean="0">
                          <a:solidFill>
                            <a:schemeClr val="tx1"/>
                          </a:solidFill>
                        </a:rPr>
                        <a:t>σ</a:t>
                      </a:r>
                      <a:r>
                        <a:rPr lang="el-GR" sz="2000" dirty="0" smtClean="0">
                          <a:solidFill>
                            <a:srgbClr val="FF0000"/>
                          </a:solidFill>
                        </a:rPr>
                        <a:t>άμην</a:t>
                      </a:r>
                      <a:endParaRPr lang="en-US" sz="2000" dirty="0">
                        <a:solidFill>
                          <a:srgbClr val="FF0000"/>
                        </a:solidFill>
                      </a:endParaRPr>
                    </a:p>
                  </a:txBody>
                  <a:tcPr/>
                </a:tc>
                <a:tc>
                  <a:txBody>
                    <a:bodyPr/>
                    <a:lstStyle/>
                    <a:p>
                      <a:r>
                        <a:rPr lang="el-GR" sz="2000" dirty="0" smtClean="0"/>
                        <a:t>ἐλυσά</a:t>
                      </a:r>
                      <a:r>
                        <a:rPr lang="el-GR" sz="2000" dirty="0" smtClean="0">
                          <a:solidFill>
                            <a:srgbClr val="FF0000"/>
                          </a:solidFill>
                        </a:rPr>
                        <a:t>μεθα</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ἐλύσ</a:t>
                      </a:r>
                      <a:r>
                        <a:rPr lang="el-GR" sz="2000" dirty="0" smtClean="0">
                          <a:solidFill>
                            <a:srgbClr val="FF0000"/>
                          </a:solidFill>
                        </a:rPr>
                        <a:t>ω</a:t>
                      </a:r>
                      <a:endParaRPr lang="en-US" sz="2000" dirty="0">
                        <a:solidFill>
                          <a:srgbClr val="FF0000"/>
                        </a:solidFill>
                      </a:endParaRPr>
                    </a:p>
                  </a:txBody>
                  <a:tcPr/>
                </a:tc>
                <a:tc>
                  <a:txBody>
                    <a:bodyPr/>
                    <a:lstStyle/>
                    <a:p>
                      <a:r>
                        <a:rPr lang="el-GR" sz="2000" dirty="0" smtClean="0"/>
                        <a:t>ἐλυσά</a:t>
                      </a:r>
                      <a:r>
                        <a:rPr lang="el-GR" sz="2000" dirty="0" smtClean="0">
                          <a:solidFill>
                            <a:srgbClr val="FF0000"/>
                          </a:solidFill>
                        </a:rPr>
                        <a:t>σθε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ἐλύσα</a:t>
                      </a:r>
                      <a:r>
                        <a:rPr lang="el-GR" sz="2000" dirty="0" smtClean="0">
                          <a:solidFill>
                            <a:srgbClr val="FF0000"/>
                          </a:solidFill>
                        </a:rPr>
                        <a:t>το</a:t>
                      </a:r>
                      <a:endParaRPr lang="en-US" sz="2000" dirty="0">
                        <a:solidFill>
                          <a:srgbClr val="FF0000"/>
                        </a:solidFill>
                      </a:endParaRPr>
                    </a:p>
                  </a:txBody>
                  <a:tcPr/>
                </a:tc>
                <a:tc>
                  <a:txBody>
                    <a:bodyPr/>
                    <a:lstStyle/>
                    <a:p>
                      <a:r>
                        <a:rPr lang="el-GR" sz="2000" dirty="0" smtClean="0"/>
                        <a:t>ἐλύσα</a:t>
                      </a:r>
                      <a:r>
                        <a:rPr lang="el-GR" sz="2000" dirty="0" smtClean="0">
                          <a:solidFill>
                            <a:srgbClr val="FF0000"/>
                          </a:solidFill>
                        </a:rPr>
                        <a:t>ντο</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3144782010"/>
              </p:ext>
            </p:extLst>
          </p:nvPr>
        </p:nvGraphicFramePr>
        <p:xfrm>
          <a:off x="947120" y="726306"/>
          <a:ext cx="4722159" cy="1889760"/>
        </p:xfrm>
        <a:graphic>
          <a:graphicData uri="http://schemas.openxmlformats.org/drawingml/2006/table">
            <a:tbl>
              <a:tblPr firstRow="1" bandRow="1">
                <a:tableStyleId>{5C22544A-7EE6-4342-B048-85BDC9FD1C3A}</a:tableStyleId>
              </a:tblPr>
              <a:tblGrid>
                <a:gridCol w="1574053">
                  <a:extLst>
                    <a:ext uri="{9D8B030D-6E8A-4147-A177-3AD203B41FA5}">
                      <a16:colId xmlns:a16="http://schemas.microsoft.com/office/drawing/2014/main" val="2875412538"/>
                    </a:ext>
                  </a:extLst>
                </a:gridCol>
                <a:gridCol w="1574053">
                  <a:extLst>
                    <a:ext uri="{9D8B030D-6E8A-4147-A177-3AD203B41FA5}">
                      <a16:colId xmlns:a16="http://schemas.microsoft.com/office/drawing/2014/main" val="4186753680"/>
                    </a:ext>
                  </a:extLst>
                </a:gridCol>
                <a:gridCol w="1574053">
                  <a:extLst>
                    <a:ext uri="{9D8B030D-6E8A-4147-A177-3AD203B41FA5}">
                      <a16:colId xmlns:a16="http://schemas.microsoft.com/office/drawing/2014/main" val="1332132799"/>
                    </a:ext>
                  </a:extLst>
                </a:gridCol>
              </a:tblGrid>
              <a:tr h="370840">
                <a:tc>
                  <a:txBody>
                    <a:bodyPr/>
                    <a:lstStyle/>
                    <a:p>
                      <a:r>
                        <a:rPr lang="en-US" sz="2000" dirty="0" smtClean="0"/>
                        <a:t>1</a:t>
                      </a:r>
                      <a:r>
                        <a:rPr lang="en-US" sz="2000" baseline="30000" dirty="0" smtClean="0"/>
                        <a:t>st</a:t>
                      </a:r>
                      <a:r>
                        <a:rPr lang="en-US" sz="2000" baseline="0" dirty="0" smtClean="0"/>
                        <a:t> AORIST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t>ἔλυσ</a:t>
                      </a:r>
                      <a:r>
                        <a:rPr lang="el-GR" sz="2000" dirty="0" smtClean="0">
                          <a:solidFill>
                            <a:srgbClr val="FF0000"/>
                          </a:solidFill>
                        </a:rPr>
                        <a:t>α</a:t>
                      </a:r>
                      <a:endParaRPr lang="en-US" sz="2000" dirty="0">
                        <a:solidFill>
                          <a:srgbClr val="FF0000"/>
                        </a:solidFill>
                      </a:endParaRPr>
                    </a:p>
                  </a:txBody>
                  <a:tcPr/>
                </a:tc>
                <a:tc>
                  <a:txBody>
                    <a:bodyPr/>
                    <a:lstStyle/>
                    <a:p>
                      <a:r>
                        <a:rPr lang="el-GR" sz="2000" dirty="0" smtClean="0"/>
                        <a:t>ἐλύσα</a:t>
                      </a:r>
                      <a:r>
                        <a:rPr lang="el-GR" sz="2000" dirty="0" smtClean="0">
                          <a:solidFill>
                            <a:srgbClr val="FF0000"/>
                          </a:solidFill>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ἔλυσ</a:t>
                      </a:r>
                      <a:r>
                        <a:rPr lang="el-GR" sz="2000" dirty="0" smtClean="0">
                          <a:solidFill>
                            <a:srgbClr val="FF0000"/>
                          </a:solidFill>
                        </a:rPr>
                        <a:t>ας</a:t>
                      </a:r>
                      <a:endParaRPr lang="en-US" sz="2000" dirty="0">
                        <a:solidFill>
                          <a:srgbClr val="FF0000"/>
                        </a:solidFill>
                      </a:endParaRPr>
                    </a:p>
                  </a:txBody>
                  <a:tcPr/>
                </a:tc>
                <a:tc>
                  <a:txBody>
                    <a:bodyPr/>
                    <a:lstStyle/>
                    <a:p>
                      <a:r>
                        <a:rPr lang="el-GR" sz="2000" dirty="0" smtClean="0"/>
                        <a:t>ἐλύσα</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ἔλυσ</a:t>
                      </a:r>
                      <a:r>
                        <a:rPr lang="el-GR" sz="2000" dirty="0" smtClean="0">
                          <a:solidFill>
                            <a:srgbClr val="FF0000"/>
                          </a:solidFill>
                        </a:rPr>
                        <a:t>ε</a:t>
                      </a:r>
                      <a:r>
                        <a:rPr lang="en-US" sz="2000" dirty="0" smtClean="0"/>
                        <a:t>(</a:t>
                      </a:r>
                      <a:r>
                        <a:rPr lang="el-GR" sz="2000" dirty="0" smtClean="0"/>
                        <a:t>ν</a:t>
                      </a:r>
                      <a:r>
                        <a:rPr lang="en-US" sz="2000" dirty="0" smtClean="0"/>
                        <a:t>)</a:t>
                      </a:r>
                      <a:endParaRPr lang="en-US" sz="2000" dirty="0">
                        <a:solidFill>
                          <a:srgbClr val="FF0000"/>
                        </a:solidFill>
                      </a:endParaRPr>
                    </a:p>
                  </a:txBody>
                  <a:tcPr/>
                </a:tc>
                <a:tc>
                  <a:txBody>
                    <a:bodyPr/>
                    <a:lstStyle/>
                    <a:p>
                      <a:r>
                        <a:rPr lang="el-GR" sz="2000" dirty="0" smtClean="0">
                          <a:solidFill>
                            <a:schemeClr val="dk1"/>
                          </a:solidFill>
                        </a:rPr>
                        <a:t>ἔλυσ</a:t>
                      </a:r>
                      <a:r>
                        <a:rPr lang="el-GR" sz="2000" dirty="0" smtClean="0">
                          <a:solidFill>
                            <a:srgbClr val="FF0000"/>
                          </a:solidFill>
                        </a:rPr>
                        <a:t>αν</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8" name="Content Placeholder 3"/>
          <p:cNvGraphicFramePr>
            <a:graphicFrameLocks/>
          </p:cNvGraphicFramePr>
          <p:nvPr>
            <p:extLst>
              <p:ext uri="{D42A27DB-BD31-4B8C-83A1-F6EECF244321}">
                <p14:modId xmlns:p14="http://schemas.microsoft.com/office/powerpoint/2010/main" val="878490506"/>
              </p:ext>
            </p:extLst>
          </p:nvPr>
        </p:nvGraphicFramePr>
        <p:xfrm>
          <a:off x="947120" y="4812364"/>
          <a:ext cx="4696278" cy="1889760"/>
        </p:xfrm>
        <a:graphic>
          <a:graphicData uri="http://schemas.openxmlformats.org/drawingml/2006/table">
            <a:tbl>
              <a:tblPr firstRow="1" bandRow="1">
                <a:tableStyleId>{5C22544A-7EE6-4342-B048-85BDC9FD1C3A}</a:tableStyleId>
              </a:tblPr>
              <a:tblGrid>
                <a:gridCol w="1565426">
                  <a:extLst>
                    <a:ext uri="{9D8B030D-6E8A-4147-A177-3AD203B41FA5}">
                      <a16:colId xmlns:a16="http://schemas.microsoft.com/office/drawing/2014/main" val="2875412538"/>
                    </a:ext>
                  </a:extLst>
                </a:gridCol>
                <a:gridCol w="1565426">
                  <a:extLst>
                    <a:ext uri="{9D8B030D-6E8A-4147-A177-3AD203B41FA5}">
                      <a16:colId xmlns:a16="http://schemas.microsoft.com/office/drawing/2014/main" val="4186753680"/>
                    </a:ext>
                  </a:extLst>
                </a:gridCol>
                <a:gridCol w="1565426">
                  <a:extLst>
                    <a:ext uri="{9D8B030D-6E8A-4147-A177-3AD203B41FA5}">
                      <a16:colId xmlns:a16="http://schemas.microsoft.com/office/drawing/2014/main" val="1332132799"/>
                    </a:ext>
                  </a:extLst>
                </a:gridCol>
              </a:tblGrid>
              <a:tr h="370840">
                <a:tc>
                  <a:txBody>
                    <a:bodyPr/>
                    <a:lstStyle/>
                    <a:p>
                      <a:r>
                        <a:rPr lang="en-US" sz="2000" dirty="0" smtClean="0"/>
                        <a:t>AORIST</a:t>
                      </a:r>
                      <a:r>
                        <a:rPr lang="en-US" sz="2000" baseline="0" dirty="0" smtClean="0"/>
                        <a:t> PASSIVE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2000" dirty="0" smtClean="0">
                          <a:solidFill>
                            <a:schemeClr val="tx1"/>
                          </a:solidFill>
                        </a:rPr>
                        <a:t>ἐλύθ</a:t>
                      </a:r>
                      <a:r>
                        <a:rPr lang="el-GR" sz="2000" dirty="0" smtClean="0">
                          <a:solidFill>
                            <a:srgbClr val="FF0000"/>
                          </a:solidFill>
                        </a:rPr>
                        <a:t>ην</a:t>
                      </a:r>
                      <a:endParaRPr lang="en-US" sz="2000" dirty="0">
                        <a:solidFill>
                          <a:srgbClr val="FF0000"/>
                        </a:solidFill>
                      </a:endParaRPr>
                    </a:p>
                  </a:txBody>
                  <a:tcPr/>
                </a:tc>
                <a:tc>
                  <a:txBody>
                    <a:bodyPr/>
                    <a:lstStyle/>
                    <a:p>
                      <a:r>
                        <a:rPr lang="el-GR" sz="2000" dirty="0" smtClean="0">
                          <a:solidFill>
                            <a:schemeClr val="tx1"/>
                          </a:solidFill>
                        </a:rPr>
                        <a:t>ἐλύθη</a:t>
                      </a:r>
                      <a:r>
                        <a:rPr lang="el-GR" sz="2000" dirty="0" smtClean="0">
                          <a:solidFill>
                            <a:srgbClr val="FF0000"/>
                          </a:solidFill>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2000" smtClean="0">
                          <a:solidFill>
                            <a:schemeClr val="tx1"/>
                          </a:solidFill>
                        </a:rPr>
                        <a:t>ἐλύθ</a:t>
                      </a:r>
                      <a:r>
                        <a:rPr lang="el-GR" sz="2000" smtClean="0">
                          <a:solidFill>
                            <a:srgbClr val="FF0000"/>
                          </a:solidFill>
                        </a:rPr>
                        <a:t>ης</a:t>
                      </a:r>
                      <a:endParaRPr lang="en-US" sz="2000" dirty="0" smtClean="0">
                        <a:solidFill>
                          <a:srgbClr val="FF0000"/>
                        </a:solidFill>
                      </a:endParaRPr>
                    </a:p>
                  </a:txBody>
                  <a:tcPr/>
                </a:tc>
                <a:tc>
                  <a:txBody>
                    <a:bodyPr/>
                    <a:lstStyle/>
                    <a:p>
                      <a:r>
                        <a:rPr lang="el-GR" sz="2000" dirty="0" smtClean="0">
                          <a:solidFill>
                            <a:schemeClr val="tx1"/>
                          </a:solidFill>
                        </a:rPr>
                        <a:t>ἐλύθη</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2000" dirty="0" smtClean="0">
                          <a:solidFill>
                            <a:schemeClr val="tx1"/>
                          </a:solidFill>
                        </a:rPr>
                        <a:t>ἐλύθ</a:t>
                      </a:r>
                      <a:r>
                        <a:rPr lang="el-GR" sz="2000" dirty="0" smtClean="0">
                          <a:solidFill>
                            <a:srgbClr val="FF0000"/>
                          </a:solidFill>
                        </a:rPr>
                        <a:t>η</a:t>
                      </a:r>
                      <a:endParaRPr lang="en-US" sz="2000" dirty="0" smtClean="0">
                        <a:solidFill>
                          <a:srgbClr val="FF0000"/>
                        </a:solidFill>
                      </a:endParaRPr>
                    </a:p>
                  </a:txBody>
                  <a:tcPr/>
                </a:tc>
                <a:tc>
                  <a:txBody>
                    <a:bodyPr/>
                    <a:lstStyle/>
                    <a:p>
                      <a:r>
                        <a:rPr lang="el-GR" sz="2000" dirty="0" smtClean="0">
                          <a:solidFill>
                            <a:schemeClr val="tx1"/>
                          </a:solidFill>
                        </a:rPr>
                        <a:t>ἐλύθη</a:t>
                      </a:r>
                      <a:r>
                        <a:rPr lang="el-GR" sz="2000" dirty="0" smtClean="0">
                          <a:solidFill>
                            <a:srgbClr val="FF0000"/>
                          </a:solidFill>
                        </a:rPr>
                        <a:t>σαν</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10" name="Content Placeholder 3"/>
          <p:cNvGraphicFramePr>
            <a:graphicFrameLocks/>
          </p:cNvGraphicFramePr>
          <p:nvPr>
            <p:extLst>
              <p:ext uri="{D42A27DB-BD31-4B8C-83A1-F6EECF244321}">
                <p14:modId xmlns:p14="http://schemas.microsoft.com/office/powerpoint/2010/main" val="101968570"/>
              </p:ext>
            </p:extLst>
          </p:nvPr>
        </p:nvGraphicFramePr>
        <p:xfrm>
          <a:off x="6403794" y="2794267"/>
          <a:ext cx="4722159" cy="1889760"/>
        </p:xfrm>
        <a:graphic>
          <a:graphicData uri="http://schemas.openxmlformats.org/drawingml/2006/table">
            <a:tbl>
              <a:tblPr firstRow="1" bandRow="1">
                <a:tableStyleId>{5C22544A-7EE6-4342-B048-85BDC9FD1C3A}</a:tableStyleId>
              </a:tblPr>
              <a:tblGrid>
                <a:gridCol w="1574053">
                  <a:extLst>
                    <a:ext uri="{9D8B030D-6E8A-4147-A177-3AD203B41FA5}">
                      <a16:colId xmlns:a16="http://schemas.microsoft.com/office/drawing/2014/main" val="2875412538"/>
                    </a:ext>
                  </a:extLst>
                </a:gridCol>
                <a:gridCol w="1574053">
                  <a:extLst>
                    <a:ext uri="{9D8B030D-6E8A-4147-A177-3AD203B41FA5}">
                      <a16:colId xmlns:a16="http://schemas.microsoft.com/office/drawing/2014/main" val="4186753680"/>
                    </a:ext>
                  </a:extLst>
                </a:gridCol>
                <a:gridCol w="1574053">
                  <a:extLst>
                    <a:ext uri="{9D8B030D-6E8A-4147-A177-3AD203B41FA5}">
                      <a16:colId xmlns:a16="http://schemas.microsoft.com/office/drawing/2014/main" val="1332132799"/>
                    </a:ext>
                  </a:extLst>
                </a:gridCol>
              </a:tblGrid>
              <a:tr h="370840">
                <a:tc>
                  <a:txBody>
                    <a:bodyPr/>
                    <a:lstStyle/>
                    <a:p>
                      <a:r>
                        <a:rPr lang="en-US" sz="2000" dirty="0" smtClean="0"/>
                        <a:t>2</a:t>
                      </a:r>
                      <a:r>
                        <a:rPr lang="en-US" sz="2000" baseline="30000" dirty="0" smtClean="0"/>
                        <a:t>nd</a:t>
                      </a:r>
                      <a:r>
                        <a:rPr lang="en-US" sz="2000" dirty="0" smtClean="0"/>
                        <a:t> AORIST</a:t>
                      </a:r>
                      <a:r>
                        <a:rPr lang="en-US" sz="2000" baseline="0" dirty="0" smtClean="0"/>
                        <a:t> MIDDLE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1800" b="0" i="0" kern="1200" dirty="0" smtClean="0">
                          <a:solidFill>
                            <a:schemeClr val="dk1"/>
                          </a:solidFill>
                          <a:effectLst/>
                          <a:latin typeface="+mn-lt"/>
                          <a:ea typeface="+mn-ea"/>
                          <a:cs typeface="+mn-cs"/>
                        </a:rPr>
                        <a:t>ἐβαλό</a:t>
                      </a:r>
                      <a:r>
                        <a:rPr lang="el-GR" sz="1800" b="0" i="0" kern="1200" dirty="0" smtClean="0">
                          <a:solidFill>
                            <a:srgbClr val="FF0000"/>
                          </a:solidFill>
                          <a:effectLst/>
                          <a:latin typeface="+mn-lt"/>
                          <a:ea typeface="+mn-ea"/>
                          <a:cs typeface="+mn-cs"/>
                        </a:rPr>
                        <a:t>μην</a:t>
                      </a:r>
                      <a:endParaRPr lang="en-US" sz="2000" dirty="0">
                        <a:solidFill>
                          <a:srgbClr val="FF0000"/>
                        </a:solidFill>
                      </a:endParaRPr>
                    </a:p>
                  </a:txBody>
                  <a:tcPr/>
                </a:tc>
                <a:tc>
                  <a:txBody>
                    <a:bodyPr/>
                    <a:lstStyle/>
                    <a:p>
                      <a:r>
                        <a:rPr lang="el-GR" sz="1800" b="0" i="0" kern="1200" dirty="0" smtClean="0">
                          <a:solidFill>
                            <a:schemeClr val="dk1"/>
                          </a:solidFill>
                          <a:effectLst/>
                          <a:latin typeface="+mn-lt"/>
                          <a:ea typeface="+mn-ea"/>
                          <a:cs typeface="+mn-cs"/>
                        </a:rPr>
                        <a:t>ἐβαλό</a:t>
                      </a:r>
                      <a:r>
                        <a:rPr lang="el-GR" sz="1800" b="0" i="0" kern="1200" dirty="0" smtClean="0">
                          <a:solidFill>
                            <a:srgbClr val="FF0000"/>
                          </a:solidFill>
                          <a:effectLst/>
                          <a:latin typeface="+mn-lt"/>
                          <a:ea typeface="+mn-ea"/>
                          <a:cs typeface="+mn-cs"/>
                        </a:rPr>
                        <a:t>μεθα</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1800" b="0" i="0" kern="1200" dirty="0" smtClean="0">
                          <a:solidFill>
                            <a:schemeClr val="dk1"/>
                          </a:solidFill>
                          <a:effectLst/>
                          <a:latin typeface="+mn-lt"/>
                          <a:ea typeface="+mn-ea"/>
                          <a:cs typeface="+mn-cs"/>
                        </a:rPr>
                        <a:t>ἐβάλ</a:t>
                      </a:r>
                      <a:r>
                        <a:rPr lang="el-GR" sz="1800" b="0" i="0" kern="1200" dirty="0" smtClean="0">
                          <a:solidFill>
                            <a:srgbClr val="FF0000"/>
                          </a:solidFill>
                          <a:effectLst/>
                          <a:latin typeface="+mn-lt"/>
                          <a:ea typeface="+mn-ea"/>
                          <a:cs typeface="+mn-cs"/>
                        </a:rPr>
                        <a:t>ου</a:t>
                      </a:r>
                      <a:endParaRPr lang="en-US" sz="2000" dirty="0">
                        <a:solidFill>
                          <a:srgbClr val="FF0000"/>
                        </a:solidFill>
                      </a:endParaRPr>
                    </a:p>
                  </a:txBody>
                  <a:tcPr/>
                </a:tc>
                <a:tc>
                  <a:txBody>
                    <a:bodyPr/>
                    <a:lstStyle/>
                    <a:p>
                      <a:r>
                        <a:rPr lang="el-GR" sz="1800" b="0" i="0" kern="1200" dirty="0" smtClean="0">
                          <a:solidFill>
                            <a:schemeClr val="dk1"/>
                          </a:solidFill>
                          <a:effectLst/>
                          <a:latin typeface="+mn-lt"/>
                          <a:ea typeface="+mn-ea"/>
                          <a:cs typeface="+mn-cs"/>
                        </a:rPr>
                        <a:t>ἐβάλε</a:t>
                      </a:r>
                      <a:r>
                        <a:rPr lang="el-GR" sz="1800" b="0" i="0" kern="1200" dirty="0" smtClean="0">
                          <a:solidFill>
                            <a:srgbClr val="FF0000"/>
                          </a:solidFill>
                          <a:effectLst/>
                          <a:latin typeface="+mn-lt"/>
                          <a:ea typeface="+mn-ea"/>
                          <a:cs typeface="+mn-cs"/>
                        </a:rPr>
                        <a:t>σθε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1800" b="0" i="0" kern="1200" dirty="0" smtClean="0">
                          <a:solidFill>
                            <a:schemeClr val="dk1"/>
                          </a:solidFill>
                          <a:effectLst/>
                          <a:latin typeface="+mn-lt"/>
                          <a:ea typeface="+mn-ea"/>
                          <a:cs typeface="+mn-cs"/>
                        </a:rPr>
                        <a:t>ἐβάλε</a:t>
                      </a:r>
                      <a:r>
                        <a:rPr lang="el-GR" sz="1800" b="0" i="0" kern="1200" dirty="0" smtClean="0">
                          <a:solidFill>
                            <a:srgbClr val="FF0000"/>
                          </a:solidFill>
                          <a:effectLst/>
                          <a:latin typeface="+mn-lt"/>
                          <a:ea typeface="+mn-ea"/>
                          <a:cs typeface="+mn-cs"/>
                        </a:rPr>
                        <a:t>το</a:t>
                      </a:r>
                      <a:endParaRPr lang="en-US" sz="2000" dirty="0">
                        <a:solidFill>
                          <a:srgbClr val="FF0000"/>
                        </a:solidFill>
                      </a:endParaRPr>
                    </a:p>
                  </a:txBody>
                  <a:tcPr/>
                </a:tc>
                <a:tc>
                  <a:txBody>
                    <a:bodyPr/>
                    <a:lstStyle/>
                    <a:p>
                      <a:r>
                        <a:rPr lang="el-GR" sz="1800" b="0" i="0" kern="1200" dirty="0" smtClean="0">
                          <a:solidFill>
                            <a:schemeClr val="dk1"/>
                          </a:solidFill>
                          <a:effectLst/>
                          <a:latin typeface="+mn-lt"/>
                          <a:ea typeface="+mn-ea"/>
                          <a:cs typeface="+mn-cs"/>
                        </a:rPr>
                        <a:t>ἐβάλο</a:t>
                      </a:r>
                      <a:r>
                        <a:rPr lang="el-GR" sz="1800" b="0" i="0" kern="1200" dirty="0" smtClean="0">
                          <a:solidFill>
                            <a:srgbClr val="FF0000"/>
                          </a:solidFill>
                          <a:effectLst/>
                          <a:latin typeface="+mn-lt"/>
                          <a:ea typeface="+mn-ea"/>
                          <a:cs typeface="+mn-cs"/>
                        </a:rPr>
                        <a:t>ντο</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graphicFrame>
        <p:nvGraphicFramePr>
          <p:cNvPr id="12" name="Content Placeholder 3"/>
          <p:cNvGraphicFramePr>
            <a:graphicFrameLocks/>
          </p:cNvGraphicFramePr>
          <p:nvPr>
            <p:extLst>
              <p:ext uri="{D42A27DB-BD31-4B8C-83A1-F6EECF244321}">
                <p14:modId xmlns:p14="http://schemas.microsoft.com/office/powerpoint/2010/main" val="2865689333"/>
              </p:ext>
            </p:extLst>
          </p:nvPr>
        </p:nvGraphicFramePr>
        <p:xfrm>
          <a:off x="6403793" y="726306"/>
          <a:ext cx="4722159" cy="1889760"/>
        </p:xfrm>
        <a:graphic>
          <a:graphicData uri="http://schemas.openxmlformats.org/drawingml/2006/table">
            <a:tbl>
              <a:tblPr firstRow="1" bandRow="1">
                <a:tableStyleId>{5C22544A-7EE6-4342-B048-85BDC9FD1C3A}</a:tableStyleId>
              </a:tblPr>
              <a:tblGrid>
                <a:gridCol w="1574053">
                  <a:extLst>
                    <a:ext uri="{9D8B030D-6E8A-4147-A177-3AD203B41FA5}">
                      <a16:colId xmlns:a16="http://schemas.microsoft.com/office/drawing/2014/main" val="2875412538"/>
                    </a:ext>
                  </a:extLst>
                </a:gridCol>
                <a:gridCol w="1574053">
                  <a:extLst>
                    <a:ext uri="{9D8B030D-6E8A-4147-A177-3AD203B41FA5}">
                      <a16:colId xmlns:a16="http://schemas.microsoft.com/office/drawing/2014/main" val="4186753680"/>
                    </a:ext>
                  </a:extLst>
                </a:gridCol>
                <a:gridCol w="1574053">
                  <a:extLst>
                    <a:ext uri="{9D8B030D-6E8A-4147-A177-3AD203B41FA5}">
                      <a16:colId xmlns:a16="http://schemas.microsoft.com/office/drawing/2014/main" val="1332132799"/>
                    </a:ext>
                  </a:extLst>
                </a:gridCol>
              </a:tblGrid>
              <a:tr h="370840">
                <a:tc>
                  <a:txBody>
                    <a:bodyPr/>
                    <a:lstStyle/>
                    <a:p>
                      <a:r>
                        <a:rPr lang="en-US" sz="2000" baseline="0" dirty="0" smtClean="0"/>
                        <a:t>2</a:t>
                      </a:r>
                      <a:r>
                        <a:rPr lang="en-US" sz="2000" baseline="30000" dirty="0" smtClean="0"/>
                        <a:t>nd</a:t>
                      </a:r>
                      <a:r>
                        <a:rPr lang="en-US" sz="2000" baseline="0" dirty="0" smtClean="0"/>
                        <a:t> AORIST INDICATIVE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1800" b="0" i="0" kern="1200" dirty="0" smtClean="0">
                          <a:solidFill>
                            <a:schemeClr val="dk1"/>
                          </a:solidFill>
                          <a:effectLst/>
                          <a:latin typeface="+mn-lt"/>
                          <a:ea typeface="+mn-ea"/>
                          <a:cs typeface="+mn-cs"/>
                        </a:rPr>
                        <a:t>ἔβαλ</a:t>
                      </a:r>
                      <a:r>
                        <a:rPr lang="el-GR" sz="1800" b="0" i="0" kern="1200" dirty="0" smtClean="0">
                          <a:solidFill>
                            <a:srgbClr val="FF0000"/>
                          </a:solidFill>
                          <a:effectLst/>
                          <a:latin typeface="+mn-lt"/>
                          <a:ea typeface="+mn-ea"/>
                          <a:cs typeface="+mn-cs"/>
                        </a:rPr>
                        <a:t>ον</a:t>
                      </a:r>
                      <a:endParaRPr lang="en-US" sz="2000" dirty="0">
                        <a:solidFill>
                          <a:srgbClr val="FF0000"/>
                        </a:solidFill>
                      </a:endParaRPr>
                    </a:p>
                  </a:txBody>
                  <a:tcPr/>
                </a:tc>
                <a:tc>
                  <a:txBody>
                    <a:bodyPr/>
                    <a:lstStyle/>
                    <a:p>
                      <a:r>
                        <a:rPr lang="el-GR" sz="1800" b="0" i="0" kern="1200" dirty="0" smtClean="0">
                          <a:solidFill>
                            <a:schemeClr val="dk1"/>
                          </a:solidFill>
                          <a:effectLst/>
                          <a:latin typeface="+mn-lt"/>
                          <a:ea typeface="+mn-ea"/>
                          <a:cs typeface="+mn-cs"/>
                        </a:rPr>
                        <a:t>ἐβάλο</a:t>
                      </a:r>
                      <a:r>
                        <a:rPr lang="el-GR" sz="1800" b="0" i="0" kern="1200" dirty="0" smtClean="0">
                          <a:solidFill>
                            <a:srgbClr val="FF0000"/>
                          </a:solidFill>
                          <a:effectLst/>
                          <a:latin typeface="+mn-lt"/>
                          <a:ea typeface="+mn-ea"/>
                          <a:cs typeface="+mn-cs"/>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1800" b="0" i="0" kern="1200" dirty="0" smtClean="0">
                          <a:solidFill>
                            <a:schemeClr val="dk1"/>
                          </a:solidFill>
                          <a:effectLst/>
                          <a:latin typeface="+mn-lt"/>
                          <a:ea typeface="+mn-ea"/>
                          <a:cs typeface="+mn-cs"/>
                        </a:rPr>
                        <a:t>ἔβαλ</a:t>
                      </a:r>
                      <a:r>
                        <a:rPr lang="el-GR" sz="1800" b="0" i="0" kern="1200" dirty="0" smtClean="0">
                          <a:solidFill>
                            <a:srgbClr val="FF0000"/>
                          </a:solidFill>
                          <a:effectLst/>
                          <a:latin typeface="+mn-lt"/>
                          <a:ea typeface="+mn-ea"/>
                          <a:cs typeface="+mn-cs"/>
                        </a:rPr>
                        <a:t>ες</a:t>
                      </a:r>
                      <a:endParaRPr lang="en-US" sz="2000" dirty="0">
                        <a:solidFill>
                          <a:srgbClr val="FF0000"/>
                        </a:solidFill>
                      </a:endParaRPr>
                    </a:p>
                  </a:txBody>
                  <a:tcPr/>
                </a:tc>
                <a:tc>
                  <a:txBody>
                    <a:bodyPr/>
                    <a:lstStyle/>
                    <a:p>
                      <a:r>
                        <a:rPr lang="el-GR" sz="1800" b="0" i="0" kern="1200" dirty="0" smtClean="0">
                          <a:solidFill>
                            <a:schemeClr val="dk1"/>
                          </a:solidFill>
                          <a:effectLst/>
                          <a:latin typeface="+mn-lt"/>
                          <a:ea typeface="+mn-ea"/>
                          <a:cs typeface="+mn-cs"/>
                        </a:rPr>
                        <a:t>ἐβάλε</a:t>
                      </a:r>
                      <a:r>
                        <a:rPr lang="el-GR" sz="1800" b="0" i="0" kern="1200" dirty="0" smtClean="0">
                          <a:solidFill>
                            <a:srgbClr val="FF0000"/>
                          </a:solidFill>
                          <a:effectLst/>
                          <a:latin typeface="+mn-lt"/>
                          <a:ea typeface="+mn-ea"/>
                          <a:cs typeface="+mn-cs"/>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0" i="0" kern="1200" dirty="0" smtClean="0">
                          <a:solidFill>
                            <a:schemeClr val="dk1"/>
                          </a:solidFill>
                          <a:effectLst/>
                          <a:latin typeface="+mn-lt"/>
                          <a:ea typeface="+mn-ea"/>
                          <a:cs typeface="+mn-cs"/>
                        </a:rPr>
                        <a:t>ἔβαλ</a:t>
                      </a:r>
                      <a:r>
                        <a:rPr lang="el-GR" sz="1800" b="0" i="0" kern="1200" dirty="0" smtClean="0">
                          <a:solidFill>
                            <a:srgbClr val="FF0000"/>
                          </a:solidFill>
                          <a:effectLst/>
                          <a:latin typeface="+mn-lt"/>
                          <a:ea typeface="+mn-ea"/>
                          <a:cs typeface="+mn-cs"/>
                        </a:rPr>
                        <a:t>ε</a:t>
                      </a:r>
                      <a:r>
                        <a:rPr lang="en-US" sz="2000" dirty="0" smtClean="0"/>
                        <a:t>(</a:t>
                      </a:r>
                      <a:r>
                        <a:rPr lang="el-GR" sz="2000" dirty="0" smtClean="0"/>
                        <a:t>ν</a:t>
                      </a:r>
                      <a:r>
                        <a:rPr lang="en-US" sz="2000" dirty="0" smtClean="0"/>
                        <a:t>)</a:t>
                      </a:r>
                      <a:endParaRPr lang="en-US" sz="2000" dirty="0" smtClean="0">
                        <a:solidFill>
                          <a:srgbClr val="FF0000"/>
                        </a:solidFill>
                      </a:endParaRPr>
                    </a:p>
                  </a:txBody>
                  <a:tcPr/>
                </a:tc>
                <a:tc>
                  <a:txBody>
                    <a:bodyPr/>
                    <a:lstStyle/>
                    <a:p>
                      <a:r>
                        <a:rPr lang="el-GR" sz="1800" b="0" i="0" kern="1200" dirty="0" smtClean="0">
                          <a:solidFill>
                            <a:schemeClr val="dk1"/>
                          </a:solidFill>
                          <a:effectLst/>
                          <a:latin typeface="+mn-lt"/>
                          <a:ea typeface="+mn-ea"/>
                          <a:cs typeface="+mn-cs"/>
                        </a:rPr>
                        <a:t>ἔβαλ</a:t>
                      </a:r>
                      <a:r>
                        <a:rPr lang="el-GR" sz="1800" b="0" i="0" kern="1200" dirty="0" smtClean="0">
                          <a:solidFill>
                            <a:srgbClr val="FF0000"/>
                          </a:solidFill>
                          <a:effectLst/>
                          <a:latin typeface="+mn-lt"/>
                          <a:ea typeface="+mn-ea"/>
                          <a:cs typeface="+mn-cs"/>
                        </a:rPr>
                        <a:t>ον</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sp>
        <p:nvSpPr>
          <p:cNvPr id="13" name="Title 1"/>
          <p:cNvSpPr>
            <a:spLocks noGrp="1"/>
          </p:cNvSpPr>
          <p:nvPr>
            <p:ph type="title"/>
          </p:nvPr>
        </p:nvSpPr>
        <p:spPr>
          <a:xfrm>
            <a:off x="1024128" y="202130"/>
            <a:ext cx="10352084" cy="524175"/>
          </a:xfrm>
        </p:spPr>
        <p:txBody>
          <a:bodyPr>
            <a:normAutofit/>
          </a:bodyPr>
          <a:lstStyle/>
          <a:p>
            <a:r>
              <a:rPr lang="el-GR" sz="2800" dirty="0" smtClean="0"/>
              <a:t>λύω </a:t>
            </a:r>
            <a:r>
              <a:rPr lang="en-US" sz="2800" dirty="0" smtClean="0"/>
              <a:t>and </a:t>
            </a:r>
            <a:r>
              <a:rPr lang="el-GR" sz="2800" dirty="0" smtClean="0"/>
              <a:t>βάλλω </a:t>
            </a:r>
            <a:r>
              <a:rPr lang="en-US" sz="2800" dirty="0" smtClean="0"/>
              <a:t>[3PP = </a:t>
            </a:r>
            <a:r>
              <a:rPr lang="el-GR" sz="2800" dirty="0" smtClean="0"/>
              <a:t>ἔβαλον</a:t>
            </a:r>
            <a:r>
              <a:rPr lang="en-US" sz="2800" dirty="0" smtClean="0"/>
              <a:t>; 6PP = </a:t>
            </a:r>
            <a:r>
              <a:rPr lang="el-GR" sz="2800" dirty="0" smtClean="0">
                <a:solidFill>
                  <a:schemeClr val="tx1"/>
                </a:solidFill>
              </a:rPr>
              <a:t>ἐβλήθην</a:t>
            </a:r>
            <a:r>
              <a:rPr lang="en-US" sz="2800" dirty="0" smtClean="0">
                <a:solidFill>
                  <a:schemeClr val="tx1"/>
                </a:solidFill>
              </a:rPr>
              <a:t>]</a:t>
            </a:r>
            <a:endParaRPr lang="en-US" sz="2800" dirty="0">
              <a:solidFill>
                <a:schemeClr val="tx1"/>
              </a:solidFill>
            </a:endParaRPr>
          </a:p>
        </p:txBody>
      </p:sp>
      <p:graphicFrame>
        <p:nvGraphicFramePr>
          <p:cNvPr id="14" name="Content Placeholder 3"/>
          <p:cNvGraphicFramePr>
            <a:graphicFrameLocks/>
          </p:cNvGraphicFramePr>
          <p:nvPr>
            <p:extLst>
              <p:ext uri="{D42A27DB-BD31-4B8C-83A1-F6EECF244321}">
                <p14:modId xmlns:p14="http://schemas.microsoft.com/office/powerpoint/2010/main" val="3654220273"/>
              </p:ext>
            </p:extLst>
          </p:nvPr>
        </p:nvGraphicFramePr>
        <p:xfrm>
          <a:off x="6403793" y="4812364"/>
          <a:ext cx="4696278" cy="1889760"/>
        </p:xfrm>
        <a:graphic>
          <a:graphicData uri="http://schemas.openxmlformats.org/drawingml/2006/table">
            <a:tbl>
              <a:tblPr firstRow="1" bandRow="1">
                <a:tableStyleId>{5C22544A-7EE6-4342-B048-85BDC9FD1C3A}</a:tableStyleId>
              </a:tblPr>
              <a:tblGrid>
                <a:gridCol w="1565426">
                  <a:extLst>
                    <a:ext uri="{9D8B030D-6E8A-4147-A177-3AD203B41FA5}">
                      <a16:colId xmlns:a16="http://schemas.microsoft.com/office/drawing/2014/main" val="2875412538"/>
                    </a:ext>
                  </a:extLst>
                </a:gridCol>
                <a:gridCol w="1565426">
                  <a:extLst>
                    <a:ext uri="{9D8B030D-6E8A-4147-A177-3AD203B41FA5}">
                      <a16:colId xmlns:a16="http://schemas.microsoft.com/office/drawing/2014/main" val="4186753680"/>
                    </a:ext>
                  </a:extLst>
                </a:gridCol>
                <a:gridCol w="1565426">
                  <a:extLst>
                    <a:ext uri="{9D8B030D-6E8A-4147-A177-3AD203B41FA5}">
                      <a16:colId xmlns:a16="http://schemas.microsoft.com/office/drawing/2014/main" val="1332132799"/>
                    </a:ext>
                  </a:extLst>
                </a:gridCol>
              </a:tblGrid>
              <a:tr h="370840">
                <a:tc>
                  <a:txBody>
                    <a:bodyPr/>
                    <a:lstStyle/>
                    <a:p>
                      <a:r>
                        <a:rPr lang="en-US" sz="2000" dirty="0" smtClean="0"/>
                        <a:t>AORIST</a:t>
                      </a:r>
                      <a:r>
                        <a:rPr lang="en-US" sz="2000" baseline="0" dirty="0" smtClean="0"/>
                        <a:t> PASSIVE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l-GR" sz="1800" b="0" i="0" kern="1200" dirty="0" smtClean="0">
                          <a:solidFill>
                            <a:schemeClr val="dk1"/>
                          </a:solidFill>
                          <a:effectLst/>
                          <a:latin typeface="+mn-lt"/>
                          <a:ea typeface="+mn-ea"/>
                          <a:cs typeface="+mn-cs"/>
                        </a:rPr>
                        <a:t>ἐβλήθ</a:t>
                      </a:r>
                      <a:r>
                        <a:rPr lang="el-GR" sz="1800" b="0" i="0" kern="1200" dirty="0" smtClean="0">
                          <a:solidFill>
                            <a:srgbClr val="FF0000"/>
                          </a:solidFill>
                          <a:effectLst/>
                          <a:latin typeface="+mn-lt"/>
                          <a:ea typeface="+mn-ea"/>
                          <a:cs typeface="+mn-cs"/>
                        </a:rPr>
                        <a:t>ην</a:t>
                      </a:r>
                      <a:endParaRPr lang="en-US" sz="2000" dirty="0">
                        <a:solidFill>
                          <a:srgbClr val="FF0000"/>
                        </a:solidFill>
                      </a:endParaRPr>
                    </a:p>
                  </a:txBody>
                  <a:tcPr/>
                </a:tc>
                <a:tc>
                  <a:txBody>
                    <a:bodyPr/>
                    <a:lstStyle/>
                    <a:p>
                      <a:r>
                        <a:rPr lang="el-GR" sz="1800" b="0" i="0" kern="1200" dirty="0" smtClean="0">
                          <a:solidFill>
                            <a:schemeClr val="dk1"/>
                          </a:solidFill>
                          <a:effectLst/>
                          <a:latin typeface="+mn-lt"/>
                          <a:ea typeface="+mn-ea"/>
                          <a:cs typeface="+mn-cs"/>
                        </a:rPr>
                        <a:t>ἐβλήθη</a:t>
                      </a:r>
                      <a:r>
                        <a:rPr lang="el-GR" sz="1800" b="0" i="0" kern="1200" dirty="0" smtClean="0">
                          <a:solidFill>
                            <a:srgbClr val="FF0000"/>
                          </a:solidFill>
                          <a:effectLst/>
                          <a:latin typeface="+mn-lt"/>
                          <a:ea typeface="+mn-ea"/>
                          <a:cs typeface="+mn-cs"/>
                        </a:rPr>
                        <a:t>μεν</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0" i="0" kern="1200" dirty="0" smtClean="0">
                          <a:solidFill>
                            <a:schemeClr val="dk1"/>
                          </a:solidFill>
                          <a:effectLst/>
                          <a:latin typeface="+mn-lt"/>
                          <a:ea typeface="+mn-ea"/>
                          <a:cs typeface="+mn-cs"/>
                        </a:rPr>
                        <a:t>ἐβλήθ</a:t>
                      </a:r>
                      <a:r>
                        <a:rPr lang="el-GR" sz="1800" b="0" i="0" kern="1200" dirty="0" smtClean="0">
                          <a:solidFill>
                            <a:srgbClr val="FF0000"/>
                          </a:solidFill>
                          <a:effectLst/>
                          <a:latin typeface="+mn-lt"/>
                          <a:ea typeface="+mn-ea"/>
                          <a:cs typeface="+mn-cs"/>
                        </a:rPr>
                        <a:t>ης</a:t>
                      </a:r>
                      <a:endParaRPr lang="en-US" sz="2000" dirty="0" smtClean="0">
                        <a:solidFill>
                          <a:srgbClr val="FF0000"/>
                        </a:solidFill>
                      </a:endParaRPr>
                    </a:p>
                  </a:txBody>
                  <a:tcPr/>
                </a:tc>
                <a:tc>
                  <a:txBody>
                    <a:bodyPr/>
                    <a:lstStyle/>
                    <a:p>
                      <a:r>
                        <a:rPr lang="el-GR" sz="2000" b="0" i="0" kern="1200" dirty="0" smtClean="0">
                          <a:solidFill>
                            <a:schemeClr val="dk1"/>
                          </a:solidFill>
                          <a:effectLst/>
                          <a:latin typeface="+mn-lt"/>
                          <a:ea typeface="+mn-ea"/>
                          <a:cs typeface="+mn-cs"/>
                        </a:rPr>
                        <a:t>ἐβλή</a:t>
                      </a:r>
                      <a:r>
                        <a:rPr lang="el-GR" sz="2000" dirty="0" smtClean="0">
                          <a:solidFill>
                            <a:schemeClr val="tx1"/>
                          </a:solidFill>
                        </a:rPr>
                        <a:t>θη</a:t>
                      </a:r>
                      <a:r>
                        <a:rPr lang="el-GR" sz="2000" dirty="0" smtClean="0">
                          <a:solidFill>
                            <a:srgbClr val="FF0000"/>
                          </a:solidFill>
                        </a:rPr>
                        <a:t>τε</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0" i="0" kern="1200" dirty="0" smtClean="0">
                          <a:solidFill>
                            <a:schemeClr val="dk1"/>
                          </a:solidFill>
                          <a:effectLst/>
                          <a:latin typeface="+mn-lt"/>
                          <a:ea typeface="+mn-ea"/>
                          <a:cs typeface="+mn-cs"/>
                        </a:rPr>
                        <a:t>ἐβλήθ</a:t>
                      </a:r>
                      <a:r>
                        <a:rPr lang="el-GR" sz="1800" b="0" i="0" kern="1200" dirty="0" smtClean="0">
                          <a:solidFill>
                            <a:srgbClr val="FF0000"/>
                          </a:solidFill>
                          <a:effectLst/>
                          <a:latin typeface="+mn-lt"/>
                          <a:ea typeface="+mn-ea"/>
                          <a:cs typeface="+mn-cs"/>
                        </a:rPr>
                        <a:t>η</a:t>
                      </a:r>
                      <a:endParaRPr lang="en-US" sz="2000" dirty="0" smtClean="0">
                        <a:solidFill>
                          <a:srgbClr val="FF0000"/>
                        </a:solidFill>
                      </a:endParaRPr>
                    </a:p>
                  </a:txBody>
                  <a:tcPr/>
                </a:tc>
                <a:tc>
                  <a:txBody>
                    <a:bodyPr/>
                    <a:lstStyle/>
                    <a:p>
                      <a:r>
                        <a:rPr lang="el-GR" sz="1800" b="0" i="0" kern="1200" dirty="0" smtClean="0">
                          <a:solidFill>
                            <a:schemeClr val="dk1"/>
                          </a:solidFill>
                          <a:effectLst/>
                          <a:latin typeface="+mn-lt"/>
                          <a:ea typeface="+mn-ea"/>
                          <a:cs typeface="+mn-cs"/>
                        </a:rPr>
                        <a:t>ἐβλήθη</a:t>
                      </a:r>
                      <a:r>
                        <a:rPr lang="el-GR" sz="1800" b="0" i="0" kern="1200" dirty="0" smtClean="0">
                          <a:solidFill>
                            <a:srgbClr val="FF0000"/>
                          </a:solidFill>
                          <a:effectLst/>
                          <a:latin typeface="+mn-lt"/>
                          <a:ea typeface="+mn-ea"/>
                          <a:cs typeface="+mn-cs"/>
                        </a:rPr>
                        <a:t>σαν</a:t>
                      </a:r>
                      <a:endParaRPr lang="en-US" sz="2000" dirty="0">
                        <a:solidFill>
                          <a:srgbClr val="FF0000"/>
                        </a:solidFill>
                      </a:endParaRPr>
                    </a:p>
                  </a:txBody>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3149288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and Second Person Verb Endings</a:t>
            </a:r>
            <a:endParaRPr lang="en-US" dirty="0"/>
          </a:p>
        </p:txBody>
      </p:sp>
      <p:sp>
        <p:nvSpPr>
          <p:cNvPr id="3" name="Content Placeholder 2"/>
          <p:cNvSpPr>
            <a:spLocks noGrp="1"/>
          </p:cNvSpPr>
          <p:nvPr>
            <p:ph idx="1"/>
          </p:nvPr>
        </p:nvSpPr>
        <p:spPr/>
        <p:txBody>
          <a:bodyPr>
            <a:normAutofit lnSpcReduction="10000"/>
          </a:bodyPr>
          <a:lstStyle/>
          <a:p>
            <a:r>
              <a:rPr lang="en-US" b="1" dirty="0"/>
              <a:t>Euthyphro</a:t>
            </a:r>
            <a:r>
              <a:rPr lang="en-US" dirty="0"/>
              <a:t/>
            </a:r>
            <a:br>
              <a:rPr lang="en-US" dirty="0"/>
            </a:br>
            <a:r>
              <a:rPr lang="en-US" dirty="0"/>
              <a:t>What strange thing has happened, Socrates, that </a:t>
            </a:r>
            <a:r>
              <a:rPr lang="en-US" dirty="0">
                <a:solidFill>
                  <a:srgbClr val="FF0000"/>
                </a:solidFill>
              </a:rPr>
              <a:t>you have left </a:t>
            </a:r>
            <a:r>
              <a:rPr lang="en-US" dirty="0"/>
              <a:t>your accustomed haunts in the Lyceum and </a:t>
            </a:r>
            <a:r>
              <a:rPr lang="en-US" dirty="0">
                <a:solidFill>
                  <a:srgbClr val="FF0000"/>
                </a:solidFill>
              </a:rPr>
              <a:t>are</a:t>
            </a:r>
            <a:r>
              <a:rPr lang="en-US" dirty="0"/>
              <a:t> now haunting the portico where the king archon sits? For it cannot be that </a:t>
            </a:r>
            <a:r>
              <a:rPr lang="en-US" dirty="0">
                <a:solidFill>
                  <a:srgbClr val="FF0000"/>
                </a:solidFill>
              </a:rPr>
              <a:t>you have </a:t>
            </a:r>
            <a:r>
              <a:rPr lang="en-US" dirty="0"/>
              <a:t>an action before the king, as </a:t>
            </a:r>
            <a:r>
              <a:rPr lang="en-US" dirty="0">
                <a:solidFill>
                  <a:srgbClr val="FF0000"/>
                </a:solidFill>
              </a:rPr>
              <a:t>I have</a:t>
            </a:r>
            <a:r>
              <a:rPr lang="en-US" dirty="0"/>
              <a:t>.</a:t>
            </a:r>
          </a:p>
          <a:p>
            <a:r>
              <a:rPr lang="en-US" b="1" dirty="0"/>
              <a:t>Socrates</a:t>
            </a:r>
            <a:r>
              <a:rPr lang="en-US" dirty="0"/>
              <a:t/>
            </a:r>
            <a:br>
              <a:rPr lang="en-US" dirty="0"/>
            </a:br>
            <a:r>
              <a:rPr lang="en-US" dirty="0"/>
              <a:t>Our Athenians, Euthyphro, do not call it an action, but an indictment.</a:t>
            </a:r>
          </a:p>
          <a:p>
            <a:r>
              <a:rPr lang="en-US" b="1" dirty="0"/>
              <a:t>Euthyphro</a:t>
            </a:r>
            <a:r>
              <a:rPr lang="en-US" dirty="0"/>
              <a:t/>
            </a:r>
            <a:br>
              <a:rPr lang="en-US" dirty="0"/>
            </a:br>
            <a:r>
              <a:rPr lang="en-US" dirty="0"/>
              <a:t>[2b] </a:t>
            </a:r>
            <a:r>
              <a:rPr lang="en-US" dirty="0" smtClean="0"/>
              <a:t>What</a:t>
            </a:r>
            <a:r>
              <a:rPr lang="en-US" dirty="0"/>
              <a:t>? Somebody has, it seems, brought an indictment against you; </a:t>
            </a:r>
            <a:r>
              <a:rPr lang="en-US" dirty="0" smtClean="0"/>
              <a:t>for </a:t>
            </a:r>
            <a:r>
              <a:rPr lang="en-US" dirty="0">
                <a:solidFill>
                  <a:srgbClr val="FF0000"/>
                </a:solidFill>
              </a:rPr>
              <a:t>I don't accuse </a:t>
            </a:r>
            <a:r>
              <a:rPr lang="en-US" dirty="0"/>
              <a:t>you of having brought one against anyone else.</a:t>
            </a:r>
          </a:p>
          <a:p>
            <a:endParaRPr lang="en-US" dirty="0"/>
          </a:p>
        </p:txBody>
      </p:sp>
    </p:spTree>
    <p:extLst>
      <p:ext uri="{BB962C8B-B14F-4D97-AF65-F5344CB8AC3E}">
        <p14:creationId xmlns:p14="http://schemas.microsoft.com/office/powerpoint/2010/main" val="2532984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404261"/>
            <a:ext cx="10352084" cy="606392"/>
          </a:xfrm>
        </p:spPr>
        <p:txBody>
          <a:bodyPr>
            <a:normAutofit/>
          </a:bodyPr>
          <a:lstStyle/>
          <a:p>
            <a:r>
              <a:rPr lang="en-US" dirty="0" smtClean="0"/>
              <a:t>Imperatives [2</a:t>
            </a:r>
            <a:r>
              <a:rPr lang="en-US" baseline="30000" dirty="0" smtClean="0"/>
              <a:t>nd</a:t>
            </a:r>
            <a:r>
              <a:rPr lang="en-US" dirty="0" smtClean="0"/>
              <a:t> and 3</a:t>
            </a:r>
            <a:r>
              <a:rPr lang="en-US" baseline="30000" dirty="0" smtClean="0"/>
              <a:t>rd</a:t>
            </a:r>
            <a:r>
              <a:rPr lang="en-US" dirty="0" smtClean="0"/>
              <a:t> only]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94257888"/>
              </p:ext>
            </p:extLst>
          </p:nvPr>
        </p:nvGraphicFramePr>
        <p:xfrm>
          <a:off x="947122" y="1275082"/>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0">
                <a:tc>
                  <a:txBody>
                    <a:bodyPr/>
                    <a:lstStyle/>
                    <a:p>
                      <a:r>
                        <a:rPr lang="en-US" sz="2000" dirty="0" smtClean="0"/>
                        <a:t>PRESENT ACTIVE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r>
                        <a:rPr lang="en-US" sz="2000" i="1" dirty="0" smtClean="0"/>
                        <a:t>hortatory subjunctive</a:t>
                      </a:r>
                      <a:r>
                        <a:rPr lang="en-US" sz="2000" i="1" baseline="0" dirty="0" smtClean="0"/>
                        <a:t> </a:t>
                      </a:r>
                      <a:endParaRPr lang="en-US" sz="2000" dirty="0">
                        <a:solidFill>
                          <a:srgbClr val="FF0000"/>
                        </a:solidFill>
                      </a:endParaRPr>
                    </a:p>
                  </a:txBody>
                  <a:tcPr/>
                </a:tc>
                <a:tc>
                  <a:txBody>
                    <a:bodyPr/>
                    <a:lstStyle/>
                    <a:p>
                      <a:r>
                        <a:rPr lang="en-US" sz="2000" dirty="0" smtClean="0"/>
                        <a:t> </a:t>
                      </a:r>
                      <a:r>
                        <a:rPr lang="en-US" sz="2000" i="1" dirty="0" smtClean="0"/>
                        <a:t>hortatory subjunctive</a:t>
                      </a:r>
                      <a:r>
                        <a:rPr lang="en-US" sz="2000" i="1" baseline="0" dirty="0" smtClean="0"/>
                        <a:t> </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t>λῦε</a:t>
                      </a:r>
                      <a:endParaRPr lang="en-US" sz="2000" dirty="0">
                        <a:solidFill>
                          <a:srgbClr val="FF0000"/>
                        </a:solidFill>
                      </a:endParaRPr>
                    </a:p>
                  </a:txBody>
                  <a:tcPr/>
                </a:tc>
                <a:tc>
                  <a:txBody>
                    <a:bodyPr/>
                    <a:lstStyle/>
                    <a:p>
                      <a:r>
                        <a:rPr lang="el-GR" sz="2000" dirty="0" smtClean="0"/>
                        <a:t>λύε</a:t>
                      </a:r>
                      <a:r>
                        <a:rPr lang="el-GR" sz="2000" dirty="0" smtClean="0">
                          <a:solidFill>
                            <a:srgbClr val="FF0000"/>
                          </a:solidFill>
                        </a:rPr>
                        <a:t>τε </a:t>
                      </a:r>
                      <a:r>
                        <a:rPr lang="en-US" sz="2000" i="1" dirty="0" smtClean="0">
                          <a:solidFill>
                            <a:srgbClr val="FF0000"/>
                          </a:solidFill>
                        </a:rPr>
                        <a:t>[same</a:t>
                      </a:r>
                      <a:r>
                        <a:rPr lang="en-US" sz="2000" i="1" baseline="0" dirty="0" smtClean="0">
                          <a:solidFill>
                            <a:srgbClr val="FF0000"/>
                          </a:solidFill>
                        </a:rPr>
                        <a:t> as </a:t>
                      </a:r>
                      <a:r>
                        <a:rPr lang="en-US" sz="2000" i="1" baseline="0" dirty="0" err="1" smtClean="0">
                          <a:solidFill>
                            <a:srgbClr val="FF0000"/>
                          </a:solidFill>
                        </a:rPr>
                        <a:t>indic</a:t>
                      </a:r>
                      <a:r>
                        <a:rPr lang="en-US" sz="2000" i="1" baseline="0" dirty="0" smtClean="0">
                          <a:solidFill>
                            <a:srgbClr val="FF0000"/>
                          </a:solidFill>
                        </a:rPr>
                        <a:t>]</a:t>
                      </a:r>
                      <a:endParaRPr lang="en-US" sz="2000" dirty="0">
                        <a:solidFill>
                          <a:srgbClr val="FF0000"/>
                        </a:solidFill>
                      </a:endParaRPr>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λυέτω</a:t>
                      </a:r>
                      <a:endParaRPr lang="en-US" sz="2000" dirty="0">
                        <a:solidFill>
                          <a:srgbClr val="FF0000"/>
                        </a:solidFill>
                      </a:endParaRPr>
                    </a:p>
                  </a:txBody>
                  <a:tcPr/>
                </a:tc>
                <a:tc>
                  <a:txBody>
                    <a:bodyPr/>
                    <a:lstStyle/>
                    <a:p>
                      <a:r>
                        <a:rPr lang="el-GR" sz="2000" dirty="0" smtClean="0"/>
                        <a:t>λυόντων</a:t>
                      </a:r>
                      <a:endParaRPr lang="en-US" sz="2000" dirty="0"/>
                    </a:p>
                  </a:txBody>
                  <a:tcPr/>
                </a:tc>
                <a:extLst>
                  <a:ext uri="{0D108BD9-81ED-4DB2-BD59-A6C34878D82A}">
                    <a16:rowId xmlns:a16="http://schemas.microsoft.com/office/drawing/2014/main" val="1636739979"/>
                  </a:ext>
                </a:extLst>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778055056"/>
              </p:ext>
            </p:extLst>
          </p:nvPr>
        </p:nvGraphicFramePr>
        <p:xfrm>
          <a:off x="947122" y="3145323"/>
          <a:ext cx="10352088" cy="1584960"/>
        </p:xfrm>
        <a:graphic>
          <a:graphicData uri="http://schemas.openxmlformats.org/drawingml/2006/table">
            <a:tbl>
              <a:tblPr firstRow="1" bandRow="1">
                <a:tableStyleId>{5C22544A-7EE6-4342-B048-85BDC9FD1C3A}</a:tableStyleId>
              </a:tblPr>
              <a:tblGrid>
                <a:gridCol w="3450696">
                  <a:extLst>
                    <a:ext uri="{9D8B030D-6E8A-4147-A177-3AD203B41FA5}">
                      <a16:colId xmlns:a16="http://schemas.microsoft.com/office/drawing/2014/main" val="2875412538"/>
                    </a:ext>
                  </a:extLst>
                </a:gridCol>
                <a:gridCol w="3450696">
                  <a:extLst>
                    <a:ext uri="{9D8B030D-6E8A-4147-A177-3AD203B41FA5}">
                      <a16:colId xmlns:a16="http://schemas.microsoft.com/office/drawing/2014/main" val="4186753680"/>
                    </a:ext>
                  </a:extLst>
                </a:gridCol>
                <a:gridCol w="3450696">
                  <a:extLst>
                    <a:ext uri="{9D8B030D-6E8A-4147-A177-3AD203B41FA5}">
                      <a16:colId xmlns:a16="http://schemas.microsoft.com/office/drawing/2014/main" val="1332132799"/>
                    </a:ext>
                  </a:extLst>
                </a:gridCol>
              </a:tblGrid>
              <a:tr h="370840">
                <a:tc>
                  <a:txBody>
                    <a:bodyPr/>
                    <a:lstStyle/>
                    <a:p>
                      <a:r>
                        <a:rPr lang="en-US" sz="2000" dirty="0" smtClean="0"/>
                        <a:t>PRESENT</a:t>
                      </a:r>
                      <a:r>
                        <a:rPr lang="en-US" sz="2000" baseline="0" dirty="0" smtClean="0"/>
                        <a:t> MIDDLE/PASSIVE</a:t>
                      </a:r>
                      <a:endParaRPr lang="en-US" sz="2000" dirty="0"/>
                    </a:p>
                  </a:txBody>
                  <a:tcPr/>
                </a:tc>
                <a:tc>
                  <a:txBody>
                    <a:bodyPr/>
                    <a:lstStyle/>
                    <a:p>
                      <a:r>
                        <a:rPr lang="en-US" sz="2000" dirty="0" smtClean="0"/>
                        <a:t>SINGULAR</a:t>
                      </a:r>
                      <a:endParaRPr lang="en-US" sz="2000" dirty="0"/>
                    </a:p>
                  </a:txBody>
                  <a:tcPr/>
                </a:tc>
                <a:tc>
                  <a:txBody>
                    <a:bodyPr/>
                    <a:lstStyle/>
                    <a:p>
                      <a:r>
                        <a:rPr lang="en-US" sz="2000" dirty="0" smtClean="0"/>
                        <a:t>PLURAL</a:t>
                      </a:r>
                      <a:endParaRPr lang="en-US" sz="2000" dirty="0"/>
                    </a:p>
                  </a:txBody>
                  <a:tcPr/>
                </a:tc>
                <a:extLst>
                  <a:ext uri="{0D108BD9-81ED-4DB2-BD59-A6C34878D82A}">
                    <a16:rowId xmlns:a16="http://schemas.microsoft.com/office/drawing/2014/main" val="2146085440"/>
                  </a:ext>
                </a:extLst>
              </a:tr>
              <a:tr h="370840">
                <a:tc>
                  <a:txBody>
                    <a:bodyPr/>
                    <a:lstStyle/>
                    <a:p>
                      <a:r>
                        <a:rPr lang="en-US" sz="2000" dirty="0" smtClean="0"/>
                        <a:t>1</a:t>
                      </a:r>
                      <a:r>
                        <a:rPr lang="en-US" sz="2000" baseline="30000" dirty="0" smtClean="0"/>
                        <a:t>st</a:t>
                      </a:r>
                      <a:r>
                        <a:rPr lang="en-US" sz="2000" dirty="0" smtClean="0"/>
                        <a:t> person</a:t>
                      </a: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i="1" dirty="0" smtClean="0"/>
                        <a:t>hortatory subjunctive</a:t>
                      </a:r>
                      <a:r>
                        <a:rPr lang="en-US" sz="2000" i="1" baseline="0" dirty="0" smtClean="0"/>
                        <a:t> </a:t>
                      </a:r>
                      <a:endParaRPr lang="en-US" sz="2000" dirty="0" smtClean="0">
                        <a:solidFill>
                          <a:srgbClr val="FF0000"/>
                        </a:solidFill>
                      </a:endParaRPr>
                    </a:p>
                  </a:txBody>
                  <a:tcPr/>
                </a:tc>
                <a:tc>
                  <a:txBody>
                    <a:bodyPr/>
                    <a:lstStyle/>
                    <a:p>
                      <a:r>
                        <a:rPr lang="en-US" sz="2000" i="1" dirty="0" smtClean="0"/>
                        <a:t>hortatory subjunctive</a:t>
                      </a:r>
                      <a:r>
                        <a:rPr lang="en-US" sz="2000" i="1" baseline="0" dirty="0" smtClean="0"/>
                        <a:t> </a:t>
                      </a:r>
                      <a:endParaRPr lang="en-US" sz="2000" dirty="0">
                        <a:solidFill>
                          <a:srgbClr val="FF0000"/>
                        </a:solidFill>
                      </a:endParaRPr>
                    </a:p>
                  </a:txBody>
                  <a:tcPr/>
                </a:tc>
                <a:extLst>
                  <a:ext uri="{0D108BD9-81ED-4DB2-BD59-A6C34878D82A}">
                    <a16:rowId xmlns:a16="http://schemas.microsoft.com/office/drawing/2014/main" val="401838393"/>
                  </a:ext>
                </a:extLst>
              </a:tr>
              <a:tr h="370840">
                <a:tc>
                  <a:txBody>
                    <a:bodyPr/>
                    <a:lstStyle/>
                    <a:p>
                      <a:r>
                        <a:rPr lang="en-US" sz="2000" dirty="0" smtClean="0"/>
                        <a:t>2</a:t>
                      </a:r>
                      <a:r>
                        <a:rPr lang="en-US" sz="2000" baseline="30000" dirty="0" smtClean="0"/>
                        <a:t>nd</a:t>
                      </a:r>
                      <a:r>
                        <a:rPr lang="en-US" sz="2000" dirty="0" smtClean="0"/>
                        <a:t> person</a:t>
                      </a:r>
                      <a:endParaRPr lang="en-US" sz="2000" dirty="0"/>
                    </a:p>
                  </a:txBody>
                  <a:tcPr/>
                </a:tc>
                <a:tc>
                  <a:txBody>
                    <a:bodyPr/>
                    <a:lstStyle/>
                    <a:p>
                      <a:r>
                        <a:rPr lang="el-GR" sz="2000" dirty="0" smtClean="0">
                          <a:solidFill>
                            <a:schemeClr val="tx1"/>
                          </a:solidFill>
                        </a:rPr>
                        <a:t>λύου</a:t>
                      </a:r>
                      <a:endParaRPr lang="en-US" sz="20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2000" dirty="0" smtClean="0"/>
                        <a:t>λύ</a:t>
                      </a:r>
                      <a:r>
                        <a:rPr lang="el-GR" sz="2000" dirty="0" smtClean="0">
                          <a:solidFill>
                            <a:srgbClr val="FF0000"/>
                          </a:solidFill>
                        </a:rPr>
                        <a:t>εσθε </a:t>
                      </a:r>
                      <a:r>
                        <a:rPr lang="en-US" sz="2000" i="1" dirty="0" smtClean="0">
                          <a:solidFill>
                            <a:srgbClr val="FF0000"/>
                          </a:solidFill>
                        </a:rPr>
                        <a:t>[same</a:t>
                      </a:r>
                      <a:r>
                        <a:rPr lang="en-US" sz="2000" i="1" baseline="0" dirty="0" smtClean="0">
                          <a:solidFill>
                            <a:srgbClr val="FF0000"/>
                          </a:solidFill>
                        </a:rPr>
                        <a:t> as </a:t>
                      </a:r>
                      <a:r>
                        <a:rPr lang="en-US" sz="2000" i="1" baseline="0" dirty="0" err="1" smtClean="0">
                          <a:solidFill>
                            <a:srgbClr val="FF0000"/>
                          </a:solidFill>
                        </a:rPr>
                        <a:t>indic</a:t>
                      </a:r>
                      <a:r>
                        <a:rPr lang="en-US" sz="2000" i="1" baseline="0" dirty="0" smtClean="0">
                          <a:solidFill>
                            <a:srgbClr val="FF0000"/>
                          </a:solidFill>
                        </a:rPr>
                        <a:t>]</a:t>
                      </a:r>
                      <a:endParaRPr lang="en-US" sz="2000" dirty="0"/>
                    </a:p>
                  </a:txBody>
                  <a:tcPr/>
                </a:tc>
                <a:extLst>
                  <a:ext uri="{0D108BD9-81ED-4DB2-BD59-A6C34878D82A}">
                    <a16:rowId xmlns:a16="http://schemas.microsoft.com/office/drawing/2014/main" val="1944170660"/>
                  </a:ext>
                </a:extLst>
              </a:tr>
              <a:tr h="370840">
                <a:tc>
                  <a:txBody>
                    <a:bodyPr/>
                    <a:lstStyle/>
                    <a:p>
                      <a:r>
                        <a:rPr lang="en-US" sz="2000" dirty="0" smtClean="0"/>
                        <a:t>3</a:t>
                      </a:r>
                      <a:r>
                        <a:rPr lang="en-US" sz="2000" baseline="30000" dirty="0" smtClean="0"/>
                        <a:t>rd</a:t>
                      </a:r>
                      <a:r>
                        <a:rPr lang="en-US" sz="2000" dirty="0" smtClean="0"/>
                        <a:t> person</a:t>
                      </a:r>
                      <a:endParaRPr lang="en-US" sz="2000" dirty="0"/>
                    </a:p>
                  </a:txBody>
                  <a:tcPr/>
                </a:tc>
                <a:tc>
                  <a:txBody>
                    <a:bodyPr/>
                    <a:lstStyle/>
                    <a:p>
                      <a:r>
                        <a:rPr lang="el-GR" sz="2000" dirty="0" smtClean="0"/>
                        <a:t>λυέσθω</a:t>
                      </a:r>
                      <a:endParaRPr lang="en-US" sz="2000" dirty="0">
                        <a:solidFill>
                          <a:srgbClr val="FF0000"/>
                        </a:solidFill>
                      </a:endParaRPr>
                    </a:p>
                  </a:txBody>
                  <a:tcPr/>
                </a:tc>
                <a:tc>
                  <a:txBody>
                    <a:bodyPr/>
                    <a:lstStyle/>
                    <a:p>
                      <a:r>
                        <a:rPr lang="el-GR" sz="2000" dirty="0" smtClean="0"/>
                        <a:t>λυέσθων</a:t>
                      </a:r>
                      <a:endParaRPr lang="en-US" sz="2000" dirty="0"/>
                    </a:p>
                  </a:txBody>
                  <a:tcPr/>
                </a:tc>
                <a:extLst>
                  <a:ext uri="{0D108BD9-81ED-4DB2-BD59-A6C34878D82A}">
                    <a16:rowId xmlns:a16="http://schemas.microsoft.com/office/drawing/2014/main" val="1636739979"/>
                  </a:ext>
                </a:extLst>
              </a:tr>
            </a:tbl>
          </a:graphicData>
        </a:graphic>
      </p:graphicFrame>
    </p:spTree>
    <p:extLst>
      <p:ext uri="{BB962C8B-B14F-4D97-AF65-F5344CB8AC3E}">
        <p14:creationId xmlns:p14="http://schemas.microsoft.com/office/powerpoint/2010/main" val="2585756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smtClean="0"/>
              <a:t>Sample Dependency Syntax Trees </a:t>
            </a:r>
            <a:br>
              <a:rPr lang="en-US" dirty="0" smtClean="0"/>
            </a:br>
            <a:r>
              <a:rPr lang="en-US" dirty="0" smtClean="0"/>
              <a:t>of Direct Speech</a:t>
            </a:r>
            <a:endParaRPr lang="en-US" sz="2800" i="1" dirty="0"/>
          </a:p>
        </p:txBody>
      </p:sp>
      <p:sp>
        <p:nvSpPr>
          <p:cNvPr id="3" name="Subtitle 2"/>
          <p:cNvSpPr>
            <a:spLocks noGrp="1"/>
          </p:cNvSpPr>
          <p:nvPr>
            <p:ph type="subTitle" idx="1"/>
          </p:nvPr>
        </p:nvSpPr>
        <p:spPr>
          <a:xfrm>
            <a:off x="8610599" y="4960137"/>
            <a:ext cx="3366247" cy="1463040"/>
          </a:xfrm>
        </p:spPr>
        <p:txBody>
          <a:bodyPr>
            <a:normAutofit/>
          </a:bodyPr>
          <a:lstStyle/>
          <a:p>
            <a:r>
              <a:rPr lang="en-US" dirty="0" smtClean="0"/>
              <a:t>Prof. Vanessa Gorman</a:t>
            </a:r>
          </a:p>
          <a:p>
            <a:r>
              <a:rPr lang="en-US" sz="1900" dirty="0" smtClean="0"/>
              <a:t>University of Nebraska-Lincoln</a:t>
            </a:r>
          </a:p>
          <a:p>
            <a:r>
              <a:rPr lang="en-US" sz="1900" dirty="0" smtClean="0"/>
              <a:t>vgorman1@unl.edu</a:t>
            </a:r>
            <a:endParaRPr lang="en-US" sz="1900" dirty="0"/>
          </a:p>
        </p:txBody>
      </p:sp>
    </p:spTree>
    <p:extLst>
      <p:ext uri="{BB962C8B-B14F-4D97-AF65-F5344CB8AC3E}">
        <p14:creationId xmlns:p14="http://schemas.microsoft.com/office/powerpoint/2010/main" val="1114266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280366" cy="1225655"/>
          </a:xfrm>
        </p:spPr>
        <p:txBody>
          <a:bodyPr>
            <a:noAutofit/>
          </a:bodyPr>
          <a:lstStyle/>
          <a:p>
            <a:r>
              <a:rPr lang="el-GR" sz="2800" dirty="0"/>
              <a:t>ὦ </a:t>
            </a:r>
            <a:r>
              <a:rPr lang="el-GR" sz="2800" dirty="0" smtClean="0"/>
              <a:t>Φαρνάβαζε, </a:t>
            </a:r>
            <a:r>
              <a:rPr lang="el-GR" sz="2800" dirty="0"/>
              <a:t>ὁ ἀνήρ σοι ὁ ἐμὸς καὶ τ- ἆλλα φίλος ἦν καὶ τοὺς φόρους ἀπεδίδου ὥστε σὺ ἐπαινῶν αὐτὸν </a:t>
            </a:r>
            <a:r>
              <a:rPr lang="el-GR" sz="2800" dirty="0" smtClean="0"/>
              <a:t>ἐτίμας.</a:t>
            </a:r>
            <a:r>
              <a:rPr lang="en-US" sz="2800" dirty="0" smtClean="0"/>
              <a:t> </a:t>
            </a:r>
            <a:br>
              <a:rPr lang="en-US" sz="2800" dirty="0" smtClean="0"/>
            </a:br>
            <a:r>
              <a:rPr lang="en-US" sz="2000" dirty="0" smtClean="0"/>
              <a:t>[</a:t>
            </a:r>
            <a:r>
              <a:rPr lang="en-US" sz="2000" dirty="0" err="1"/>
              <a:t>Xen</a:t>
            </a:r>
            <a:r>
              <a:rPr lang="en-US" sz="2000" dirty="0"/>
              <a:t>., </a:t>
            </a:r>
            <a:r>
              <a:rPr lang="en-US" sz="2000" i="1" dirty="0"/>
              <a:t>Hell</a:t>
            </a:r>
            <a:r>
              <a:rPr lang="en-US" sz="2000" dirty="0"/>
              <a:t>. </a:t>
            </a:r>
            <a:r>
              <a:rPr lang="en-US" sz="2000" dirty="0" smtClean="0"/>
              <a:t>3.1.11]</a:t>
            </a:r>
            <a:r>
              <a:rPr lang="el-GR" sz="2000" dirty="0" smtClean="0"/>
              <a:t> </a:t>
            </a:r>
            <a:endParaRPr lang="en-US" sz="2000" dirty="0"/>
          </a:p>
        </p:txBody>
      </p:sp>
      <p:sp>
        <p:nvSpPr>
          <p:cNvPr id="3" name="Content Placeholder 2"/>
          <p:cNvSpPr>
            <a:spLocks noGrp="1"/>
          </p:cNvSpPr>
          <p:nvPr>
            <p:ph sz="half" idx="1"/>
          </p:nvPr>
        </p:nvSpPr>
        <p:spPr>
          <a:xfrm>
            <a:off x="1024127" y="2366682"/>
            <a:ext cx="3529944" cy="3942678"/>
          </a:xfrm>
        </p:spPr>
        <p:txBody>
          <a:bodyPr/>
          <a:lstStyle/>
          <a:p>
            <a:r>
              <a:rPr lang="en-US" i="1" dirty="0" smtClean="0"/>
              <a:t>“</a:t>
            </a:r>
            <a:r>
              <a:rPr lang="en-US" i="1" dirty="0" smtClean="0"/>
              <a:t>O </a:t>
            </a:r>
            <a:r>
              <a:rPr lang="en-US" i="1" dirty="0" smtClean="0"/>
              <a:t>Pharnabazos, my husband was a friend to you also in other respects, and he handed over tribute so that you honored him with praise.”</a:t>
            </a:r>
            <a:endParaRPr lang="en-US" i="1" dirty="0"/>
          </a:p>
        </p:txBody>
      </p:sp>
      <p:pic>
        <p:nvPicPr>
          <p:cNvPr id="5" name="Content Placeholder 4"/>
          <p:cNvPicPr>
            <a:picLocks noGrp="1" noChangeAspect="1"/>
          </p:cNvPicPr>
          <p:nvPr>
            <p:ph sz="half" idx="2"/>
          </p:nvPr>
        </p:nvPicPr>
        <p:blipFill>
          <a:blip r:embed="rId2"/>
          <a:stretch>
            <a:fillRect/>
          </a:stretch>
        </p:blipFill>
        <p:spPr>
          <a:xfrm>
            <a:off x="4948517" y="2247622"/>
            <a:ext cx="6920847" cy="3443173"/>
          </a:xfrm>
          <a:prstGeom prst="rect">
            <a:avLst/>
          </a:prstGeom>
        </p:spPr>
      </p:pic>
    </p:spTree>
    <p:extLst>
      <p:ext uri="{BB962C8B-B14F-4D97-AF65-F5344CB8AC3E}">
        <p14:creationId xmlns:p14="http://schemas.microsoft.com/office/powerpoint/2010/main" val="2438604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8" y="585216"/>
            <a:ext cx="10280366" cy="1091184"/>
          </a:xfrm>
        </p:spPr>
        <p:txBody>
          <a:bodyPr>
            <a:noAutofit/>
          </a:bodyPr>
          <a:lstStyle/>
          <a:p>
            <a:r>
              <a:rPr lang="el-GR" sz="3200" dirty="0"/>
              <a:t>ἂν οὖν ἐγώ σοι μηδὲν χεῖρον ἐκείνου </a:t>
            </a:r>
            <a:r>
              <a:rPr lang="el-GR" sz="3200" dirty="0" smtClean="0"/>
              <a:t>ὑπηρετῶ, </a:t>
            </a:r>
            <a:r>
              <a:rPr lang="el-GR" sz="3200" dirty="0"/>
              <a:t>τί σε δεῖ ἄλλον σατράπην </a:t>
            </a:r>
            <a:r>
              <a:rPr lang="el-GR" sz="3200" dirty="0" smtClean="0"/>
              <a:t>καθιστάναι; </a:t>
            </a:r>
            <a:r>
              <a:rPr lang="en-US" sz="3200" dirty="0" smtClean="0"/>
              <a:t/>
            </a:r>
            <a:br>
              <a:rPr lang="en-US" sz="3200" dirty="0" smtClean="0"/>
            </a:br>
            <a:r>
              <a:rPr lang="en-US" sz="2400" dirty="0" smtClean="0"/>
              <a:t>[</a:t>
            </a:r>
            <a:r>
              <a:rPr lang="en-US" sz="2400" dirty="0" err="1"/>
              <a:t>Xen</a:t>
            </a:r>
            <a:r>
              <a:rPr lang="en-US" sz="2400" dirty="0"/>
              <a:t>., </a:t>
            </a:r>
            <a:r>
              <a:rPr lang="en-US" sz="2400" i="1" dirty="0"/>
              <a:t>Hell</a:t>
            </a:r>
            <a:r>
              <a:rPr lang="en-US" sz="2400" dirty="0"/>
              <a:t>. 3.1.11]</a:t>
            </a:r>
            <a:r>
              <a:rPr lang="el-GR" sz="2400" dirty="0"/>
              <a:t> </a:t>
            </a:r>
            <a:endParaRPr lang="en-US" sz="2400" dirty="0"/>
          </a:p>
        </p:txBody>
      </p:sp>
      <p:sp>
        <p:nvSpPr>
          <p:cNvPr id="5" name="Content Placeholder 4"/>
          <p:cNvSpPr>
            <a:spLocks noGrp="1"/>
          </p:cNvSpPr>
          <p:nvPr>
            <p:ph sz="half" idx="1"/>
          </p:nvPr>
        </p:nvSpPr>
        <p:spPr>
          <a:xfrm>
            <a:off x="1024127" y="2563906"/>
            <a:ext cx="3933355" cy="3745454"/>
          </a:xfrm>
        </p:spPr>
        <p:txBody>
          <a:bodyPr/>
          <a:lstStyle/>
          <a:p>
            <a:r>
              <a:rPr lang="en-US" i="1" dirty="0" smtClean="0"/>
              <a:t>“If then I serve you in no way less than he did, why is it necessary for you to make someone else satrap?”</a:t>
            </a:r>
            <a:endParaRPr lang="en-US" i="1" dirty="0"/>
          </a:p>
        </p:txBody>
      </p:sp>
      <p:pic>
        <p:nvPicPr>
          <p:cNvPr id="7" name="Content Placeholder 6"/>
          <p:cNvPicPr>
            <a:picLocks noGrp="1" noChangeAspect="1"/>
          </p:cNvPicPr>
          <p:nvPr>
            <p:ph sz="half" idx="2"/>
          </p:nvPr>
        </p:nvPicPr>
        <p:blipFill>
          <a:blip r:embed="rId2"/>
          <a:stretch>
            <a:fillRect/>
          </a:stretch>
        </p:blipFill>
        <p:spPr>
          <a:xfrm>
            <a:off x="5499493" y="2268071"/>
            <a:ext cx="6127825" cy="4168647"/>
          </a:xfrm>
          <a:prstGeom prst="rect">
            <a:avLst/>
          </a:prstGeom>
        </p:spPr>
      </p:pic>
    </p:spTree>
    <p:extLst>
      <p:ext uri="{BB962C8B-B14F-4D97-AF65-F5344CB8AC3E}">
        <p14:creationId xmlns:p14="http://schemas.microsoft.com/office/powerpoint/2010/main" val="2659111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σὺ δὲ δὴ πρὸς Διός, ὦ Εὐθύφρων, οὑτωσὶ ἀκριβῶς οἴει ἐπίστασθαι περὶ τῶν </a:t>
            </a:r>
            <a:r>
              <a:rPr lang="el-GR" sz="3200" dirty="0" smtClean="0"/>
              <a:t>θείων</a:t>
            </a:r>
            <a:r>
              <a:rPr lang="en-US" sz="3200" dirty="0" smtClean="0"/>
              <a:t>. </a:t>
            </a:r>
            <a:r>
              <a:rPr lang="en-US" sz="2000" dirty="0"/>
              <a:t>[Plato, </a:t>
            </a:r>
            <a:r>
              <a:rPr lang="en-US" sz="2000" i="1" dirty="0"/>
              <a:t>Euthyphro </a:t>
            </a:r>
            <a:r>
              <a:rPr lang="en-US" sz="2000" dirty="0" smtClean="0"/>
              <a:t>4e]</a:t>
            </a:r>
            <a:endParaRPr lang="en-US" sz="2000" dirty="0"/>
          </a:p>
        </p:txBody>
      </p:sp>
      <p:sp>
        <p:nvSpPr>
          <p:cNvPr id="4" name="Content Placeholder 3"/>
          <p:cNvSpPr>
            <a:spLocks noGrp="1"/>
          </p:cNvSpPr>
          <p:nvPr>
            <p:ph sz="half" idx="1"/>
          </p:nvPr>
        </p:nvSpPr>
        <p:spPr>
          <a:xfrm>
            <a:off x="1024127" y="2160494"/>
            <a:ext cx="3646485" cy="4148866"/>
          </a:xfrm>
        </p:spPr>
        <p:txBody>
          <a:bodyPr>
            <a:normAutofit/>
          </a:bodyPr>
          <a:lstStyle/>
          <a:p>
            <a:r>
              <a:rPr lang="en-US" i="1" dirty="0" smtClean="0"/>
              <a:t>“You truly, by Zeus, o Euthyphro, think that you know thus accurately concerning divine matters.”</a:t>
            </a:r>
          </a:p>
        </p:txBody>
      </p:sp>
      <p:pic>
        <p:nvPicPr>
          <p:cNvPr id="9" name="Content Placeholder 8"/>
          <p:cNvPicPr>
            <a:picLocks noGrp="1" noChangeAspect="1"/>
          </p:cNvPicPr>
          <p:nvPr>
            <p:ph sz="half" idx="2"/>
          </p:nvPr>
        </p:nvPicPr>
        <p:blipFill>
          <a:blip r:embed="rId2"/>
          <a:stretch>
            <a:fillRect/>
          </a:stretch>
        </p:blipFill>
        <p:spPr>
          <a:xfrm>
            <a:off x="4923839" y="2084387"/>
            <a:ext cx="6640631" cy="3975754"/>
          </a:xfrm>
          <a:prstGeom prst="rect">
            <a:avLst/>
          </a:prstGeom>
        </p:spPr>
      </p:pic>
    </p:spTree>
    <p:extLst>
      <p:ext uri="{BB962C8B-B14F-4D97-AF65-F5344CB8AC3E}">
        <p14:creationId xmlns:p14="http://schemas.microsoft.com/office/powerpoint/2010/main" val="3365338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7" y="585216"/>
            <a:ext cx="10280366" cy="804313"/>
          </a:xfrm>
        </p:spPr>
        <p:txBody>
          <a:bodyPr>
            <a:noAutofit/>
          </a:bodyPr>
          <a:lstStyle/>
          <a:p>
            <a:r>
              <a:rPr lang="el-GR" sz="2800" dirty="0"/>
              <a:t>ὦ </a:t>
            </a:r>
            <a:r>
              <a:rPr lang="el-GR" sz="2800" dirty="0" smtClean="0"/>
              <a:t>ἄνδρες βουλευταί, εἰ μέν τις ὑμῶν νομίζει πλείους τοῦ καιροῦ ἀποθνῄσκειν, ἐννοησάτω ὅτι ὅπου πολιτεῖαι μεθίστανται πανταχοῦ ταῦτα γίγνεται ·</a:t>
            </a:r>
            <a:r>
              <a:rPr lang="en-US" sz="2800" dirty="0" smtClean="0"/>
              <a:t> [</a:t>
            </a:r>
            <a:r>
              <a:rPr lang="en-US" sz="2800" dirty="0" err="1" smtClean="0"/>
              <a:t>Xen</a:t>
            </a:r>
            <a:r>
              <a:rPr lang="en-US" sz="2800" dirty="0" smtClean="0"/>
              <a:t>., </a:t>
            </a:r>
            <a:r>
              <a:rPr lang="en-US" sz="2800" i="1" dirty="0" smtClean="0"/>
              <a:t>Hell</a:t>
            </a:r>
            <a:r>
              <a:rPr lang="en-US" sz="2800" dirty="0" smtClean="0"/>
              <a:t>. 2.3.24]</a:t>
            </a:r>
            <a:endParaRPr lang="en-US" sz="2800" dirty="0"/>
          </a:p>
        </p:txBody>
      </p:sp>
      <p:sp>
        <p:nvSpPr>
          <p:cNvPr id="5" name="Content Placeholder 4"/>
          <p:cNvSpPr>
            <a:spLocks noGrp="1"/>
          </p:cNvSpPr>
          <p:nvPr>
            <p:ph sz="half" idx="1"/>
          </p:nvPr>
        </p:nvSpPr>
        <p:spPr>
          <a:xfrm>
            <a:off x="1024127" y="1819835"/>
            <a:ext cx="3557498" cy="4489525"/>
          </a:xfrm>
        </p:spPr>
        <p:txBody>
          <a:bodyPr/>
          <a:lstStyle/>
          <a:p>
            <a:r>
              <a:rPr lang="en-US" i="1" dirty="0" smtClean="0"/>
              <a:t>“O men of the Council, if any of you think that more people are dying than is proper </a:t>
            </a:r>
            <a:r>
              <a:rPr lang="en-US" sz="2400" dirty="0" smtClean="0"/>
              <a:t>[</a:t>
            </a:r>
            <a:r>
              <a:rPr lang="el-GR" sz="2400" dirty="0" smtClean="0"/>
              <a:t>καιρός</a:t>
            </a:r>
            <a:r>
              <a:rPr lang="en-US" sz="2400" dirty="0" smtClean="0"/>
              <a:t>], </a:t>
            </a:r>
            <a:r>
              <a:rPr lang="en-US" i="1" dirty="0" smtClean="0"/>
              <a:t>consider that these things happen wherever constitutions are changed.”</a:t>
            </a:r>
          </a:p>
          <a:p>
            <a:r>
              <a:rPr lang="el-GR" dirty="0" smtClean="0"/>
              <a:t>ἐννοησάτω</a:t>
            </a:r>
            <a:r>
              <a:rPr lang="en-US" dirty="0" smtClean="0"/>
              <a:t> = 3</a:t>
            </a:r>
            <a:r>
              <a:rPr lang="en-US" baseline="30000" dirty="0" smtClean="0"/>
              <a:t>rd</a:t>
            </a:r>
            <a:r>
              <a:rPr lang="en-US" dirty="0" smtClean="0"/>
              <a:t> sg act </a:t>
            </a:r>
            <a:r>
              <a:rPr lang="en-US" dirty="0" err="1" smtClean="0"/>
              <a:t>aor</a:t>
            </a:r>
            <a:r>
              <a:rPr lang="en-US" dirty="0" smtClean="0"/>
              <a:t> imperative</a:t>
            </a:r>
            <a:endParaRPr lang="en-US" i="1" dirty="0"/>
          </a:p>
        </p:txBody>
      </p:sp>
      <p:pic>
        <p:nvPicPr>
          <p:cNvPr id="9" name="Content Placeholder 8"/>
          <p:cNvPicPr>
            <a:picLocks noGrp="1" noChangeAspect="1"/>
          </p:cNvPicPr>
          <p:nvPr>
            <p:ph sz="half" idx="2"/>
          </p:nvPr>
        </p:nvPicPr>
        <p:blipFill>
          <a:blip r:embed="rId2"/>
          <a:stretch>
            <a:fillRect/>
          </a:stretch>
        </p:blipFill>
        <p:spPr>
          <a:xfrm>
            <a:off x="4883395" y="1819835"/>
            <a:ext cx="7123837" cy="4795899"/>
          </a:xfrm>
          <a:prstGeom prst="rect">
            <a:avLst/>
          </a:prstGeom>
        </p:spPr>
      </p:pic>
    </p:spTree>
    <p:extLst>
      <p:ext uri="{BB962C8B-B14F-4D97-AF65-F5344CB8AC3E}">
        <p14:creationId xmlns:p14="http://schemas.microsoft.com/office/powerpoint/2010/main" val="1755881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l-GR" sz="3200" dirty="0"/>
              <a:t>καί μοι λέγε, τί καὶ ποιοῦντά σέ φησι διαφθείρειν </a:t>
            </a:r>
            <a:r>
              <a:rPr lang="en-US" sz="3200" dirty="0" smtClean="0"/>
              <a:t/>
            </a:r>
            <a:br>
              <a:rPr lang="en-US" sz="3200" dirty="0" smtClean="0"/>
            </a:br>
            <a:r>
              <a:rPr lang="el-GR" sz="3200" dirty="0" smtClean="0"/>
              <a:t>τοὺς </a:t>
            </a:r>
            <a:r>
              <a:rPr lang="el-GR" sz="3200" dirty="0"/>
              <a:t>νέους;</a:t>
            </a:r>
            <a:r>
              <a:rPr lang="en-US" sz="3200" dirty="0"/>
              <a:t> </a:t>
            </a:r>
            <a:r>
              <a:rPr lang="en-US" sz="2000" dirty="0"/>
              <a:t>[Plato, </a:t>
            </a:r>
            <a:r>
              <a:rPr lang="en-US" sz="2000" i="1" dirty="0"/>
              <a:t>Euthyphro </a:t>
            </a:r>
            <a:r>
              <a:rPr lang="en-US" sz="2000" dirty="0"/>
              <a:t>3a</a:t>
            </a:r>
            <a:r>
              <a:rPr lang="en-US" sz="2000" dirty="0" smtClean="0"/>
              <a:t>]</a:t>
            </a:r>
            <a:endParaRPr lang="en-US" sz="4000" dirty="0"/>
          </a:p>
        </p:txBody>
      </p:sp>
      <p:sp>
        <p:nvSpPr>
          <p:cNvPr id="6" name="Content Placeholder 5"/>
          <p:cNvSpPr>
            <a:spLocks noGrp="1"/>
          </p:cNvSpPr>
          <p:nvPr>
            <p:ph sz="half" idx="1"/>
          </p:nvPr>
        </p:nvSpPr>
        <p:spPr/>
        <p:txBody>
          <a:bodyPr/>
          <a:lstStyle/>
          <a:p>
            <a:r>
              <a:rPr lang="en-US" i="1" dirty="0" smtClean="0"/>
              <a:t>“Tell </a:t>
            </a:r>
            <a:r>
              <a:rPr lang="en-US" i="1" dirty="0"/>
              <a:t>me, did they say what you were doing when you corrupted the young men</a:t>
            </a:r>
            <a:r>
              <a:rPr lang="en-US" i="1" dirty="0" smtClean="0"/>
              <a:t>?”</a:t>
            </a:r>
            <a:endParaRPr lang="en-US" i="1" dirty="0"/>
          </a:p>
          <a:p>
            <a:endParaRPr lang="en-US" dirty="0" smtClean="0"/>
          </a:p>
          <a:p>
            <a:r>
              <a:rPr lang="en-US" dirty="0" smtClean="0"/>
              <a:t>Imperative </a:t>
            </a:r>
            <a:r>
              <a:rPr lang="en-US" dirty="0"/>
              <a:t>introducing direct </a:t>
            </a:r>
            <a:r>
              <a:rPr lang="en-US" dirty="0" smtClean="0"/>
              <a:t>speech/questions</a:t>
            </a:r>
          </a:p>
          <a:p>
            <a:pPr lvl="1"/>
            <a:r>
              <a:rPr lang="en-US" dirty="0" smtClean="0"/>
              <a:t>Hang as an </a:t>
            </a:r>
            <a:r>
              <a:rPr lang="en-US" dirty="0" err="1" smtClean="0"/>
              <a:t>AuxY</a:t>
            </a:r>
            <a:r>
              <a:rPr lang="en-US" dirty="0" smtClean="0"/>
              <a:t>.  [</a:t>
            </a:r>
            <a:r>
              <a:rPr lang="en-US" i="1" dirty="0" smtClean="0"/>
              <a:t>He said”; “Tell me</a:t>
            </a:r>
            <a:r>
              <a:rPr lang="en-US" dirty="0" smtClean="0"/>
              <a:t>”]</a:t>
            </a:r>
          </a:p>
        </p:txBody>
      </p:sp>
      <p:pic>
        <p:nvPicPr>
          <p:cNvPr id="3" name="Content Placeholder 2"/>
          <p:cNvPicPr>
            <a:picLocks noGrp="1" noChangeAspect="1"/>
          </p:cNvPicPr>
          <p:nvPr>
            <p:ph sz="half" idx="2"/>
          </p:nvPr>
        </p:nvPicPr>
        <p:blipFill>
          <a:blip r:embed="rId2"/>
          <a:stretch>
            <a:fillRect/>
          </a:stretch>
        </p:blipFill>
        <p:spPr>
          <a:xfrm>
            <a:off x="6042025" y="1987396"/>
            <a:ext cx="5262563" cy="4153207"/>
          </a:xfrm>
          <a:prstGeom prst="rect">
            <a:avLst/>
          </a:prstGeom>
        </p:spPr>
      </p:pic>
    </p:spTree>
    <p:extLst>
      <p:ext uri="{BB962C8B-B14F-4D97-AF65-F5344CB8AC3E}">
        <p14:creationId xmlns:p14="http://schemas.microsoft.com/office/powerpoint/2010/main" val="1494838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8" y="585216"/>
            <a:ext cx="10280366" cy="1010502"/>
          </a:xfrm>
        </p:spPr>
        <p:txBody>
          <a:bodyPr>
            <a:noAutofit/>
          </a:bodyPr>
          <a:lstStyle/>
          <a:p>
            <a:r>
              <a:rPr lang="el-GR" sz="3200" dirty="0"/>
              <a:t>ἐγὼ μὲν τοίνυν </a:t>
            </a:r>
            <a:r>
              <a:rPr lang="el-GR" sz="3200" dirty="0" smtClean="0"/>
              <a:t>ἄπειμι, ἔφη, </a:t>
            </a:r>
            <a:r>
              <a:rPr lang="el-GR" sz="3200" dirty="0"/>
              <a:t>ξένιά σοι </a:t>
            </a:r>
            <a:r>
              <a:rPr lang="el-GR" sz="3200" dirty="0" smtClean="0"/>
              <a:t>παρασκευάσων. </a:t>
            </a:r>
            <a:r>
              <a:rPr lang="en-US" sz="3200" dirty="0" smtClean="0"/>
              <a:t/>
            </a:r>
            <a:br>
              <a:rPr lang="en-US" sz="3200" dirty="0" smtClean="0"/>
            </a:br>
            <a:r>
              <a:rPr lang="en-US" sz="3200" dirty="0" smtClean="0"/>
              <a:t>[</a:t>
            </a:r>
            <a:r>
              <a:rPr lang="en-US" sz="3200" dirty="0" err="1" smtClean="0"/>
              <a:t>Xen</a:t>
            </a:r>
            <a:r>
              <a:rPr lang="en-US" sz="3200" dirty="0" smtClean="0"/>
              <a:t>., </a:t>
            </a:r>
            <a:r>
              <a:rPr lang="en-US" sz="3200" i="1" dirty="0" smtClean="0"/>
              <a:t>Hell</a:t>
            </a:r>
            <a:r>
              <a:rPr lang="en-US" sz="3200" dirty="0" smtClean="0"/>
              <a:t>. 3.1.24]</a:t>
            </a:r>
            <a:endParaRPr lang="en-US" sz="3200" dirty="0"/>
          </a:p>
        </p:txBody>
      </p:sp>
      <p:sp>
        <p:nvSpPr>
          <p:cNvPr id="5" name="Content Placeholder 4"/>
          <p:cNvSpPr>
            <a:spLocks noGrp="1"/>
          </p:cNvSpPr>
          <p:nvPr>
            <p:ph sz="half" idx="1"/>
          </p:nvPr>
        </p:nvSpPr>
        <p:spPr>
          <a:xfrm>
            <a:off x="1024127" y="2429435"/>
            <a:ext cx="3476155" cy="3879925"/>
          </a:xfrm>
        </p:spPr>
        <p:txBody>
          <a:bodyPr/>
          <a:lstStyle/>
          <a:p>
            <a:r>
              <a:rPr lang="en-US" i="1" dirty="0" smtClean="0"/>
              <a:t>“Now I am going away,” </a:t>
            </a:r>
            <a:r>
              <a:rPr lang="en-US" i="1" dirty="0"/>
              <a:t>he </a:t>
            </a:r>
            <a:r>
              <a:rPr lang="en-US" i="1" dirty="0" smtClean="0"/>
              <a:t>said, “in order to prepare guest-gifts for you.”</a:t>
            </a:r>
          </a:p>
          <a:p>
            <a:r>
              <a:rPr lang="en-US" dirty="0" smtClean="0"/>
              <a:t>Note: Future participle implying purpose.</a:t>
            </a:r>
            <a:endParaRPr lang="en-US" dirty="0"/>
          </a:p>
        </p:txBody>
      </p:sp>
      <p:pic>
        <p:nvPicPr>
          <p:cNvPr id="7" name="Content Placeholder 6"/>
          <p:cNvPicPr>
            <a:picLocks noGrp="1" noChangeAspect="1"/>
          </p:cNvPicPr>
          <p:nvPr>
            <p:ph sz="half" idx="2"/>
          </p:nvPr>
        </p:nvPicPr>
        <p:blipFill>
          <a:blip r:embed="rId2"/>
          <a:stretch>
            <a:fillRect/>
          </a:stretch>
        </p:blipFill>
        <p:spPr>
          <a:xfrm>
            <a:off x="5097768" y="2366682"/>
            <a:ext cx="6744703" cy="3473927"/>
          </a:xfrm>
          <a:prstGeom prst="rect">
            <a:avLst/>
          </a:prstGeom>
        </p:spPr>
      </p:pic>
    </p:spTree>
    <p:extLst>
      <p:ext uri="{BB962C8B-B14F-4D97-AF65-F5344CB8AC3E}">
        <p14:creationId xmlns:p14="http://schemas.microsoft.com/office/powerpoint/2010/main" val="3983263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24129" y="585215"/>
            <a:ext cx="4247118" cy="2453819"/>
          </a:xfrm>
        </p:spPr>
        <p:txBody>
          <a:bodyPr>
            <a:noAutofit/>
          </a:bodyPr>
          <a:lstStyle/>
          <a:p>
            <a:r>
              <a:rPr lang="el-GR" sz="2800" dirty="0"/>
              <a:t> </a:t>
            </a:r>
            <a:r>
              <a:rPr lang="el-GR" sz="2800" dirty="0" smtClean="0"/>
              <a:t>ὁ δέ, Οὔ, </a:t>
            </a:r>
            <a:r>
              <a:rPr lang="el-GR" sz="2800" dirty="0"/>
              <a:t>μὰ </a:t>
            </a:r>
            <a:r>
              <a:rPr lang="el-GR" sz="2800" dirty="0" smtClean="0"/>
              <a:t>Δίʼ, ἔφη, </a:t>
            </a:r>
            <a:r>
              <a:rPr lang="el-GR" sz="2800" dirty="0"/>
              <a:t>ἐπεὶ αἰσχρὸν ἐμὲ τεθυκότα ξενίζεσθαι ὑπὸ </a:t>
            </a:r>
            <a:r>
              <a:rPr lang="el-GR" sz="2800" dirty="0" smtClean="0"/>
              <a:t>σοῦ, </a:t>
            </a:r>
            <a:r>
              <a:rPr lang="el-GR" sz="2800" dirty="0"/>
              <a:t>ἀλλὰ μὴ ξενίζειν </a:t>
            </a:r>
            <a:r>
              <a:rPr lang="el-GR" sz="2800" dirty="0" smtClean="0"/>
              <a:t>σέ</a:t>
            </a:r>
            <a:r>
              <a:rPr lang="en-US" sz="2800" dirty="0" smtClean="0"/>
              <a:t>. </a:t>
            </a:r>
            <a:br>
              <a:rPr lang="en-US" sz="2800" dirty="0" smtClean="0"/>
            </a:br>
            <a:r>
              <a:rPr lang="en-US" sz="2000" dirty="0" smtClean="0"/>
              <a:t>[</a:t>
            </a:r>
            <a:r>
              <a:rPr lang="en-US" sz="2000" dirty="0" err="1" smtClean="0"/>
              <a:t>Xen</a:t>
            </a:r>
            <a:r>
              <a:rPr lang="en-US" sz="2000" dirty="0" smtClean="0"/>
              <a:t>., </a:t>
            </a:r>
            <a:r>
              <a:rPr lang="en-US" sz="2000" i="1" dirty="0" smtClean="0"/>
              <a:t>Hell.</a:t>
            </a:r>
            <a:r>
              <a:rPr lang="en-US" sz="2000" dirty="0" smtClean="0"/>
              <a:t> 3.1.24]</a:t>
            </a:r>
            <a:endParaRPr lang="en-US" sz="2000" dirty="0"/>
          </a:p>
        </p:txBody>
      </p:sp>
      <p:sp>
        <p:nvSpPr>
          <p:cNvPr id="5" name="Content Placeholder 4"/>
          <p:cNvSpPr>
            <a:spLocks noGrp="1"/>
          </p:cNvSpPr>
          <p:nvPr>
            <p:ph sz="half" idx="1"/>
          </p:nvPr>
        </p:nvSpPr>
        <p:spPr>
          <a:xfrm>
            <a:off x="1024127" y="3469341"/>
            <a:ext cx="4247120" cy="2840019"/>
          </a:xfrm>
        </p:spPr>
        <p:txBody>
          <a:bodyPr/>
          <a:lstStyle/>
          <a:p>
            <a:r>
              <a:rPr lang="en-US" i="1" dirty="0" smtClean="0"/>
              <a:t>And he said, “No, by Zeus, since it would be shameful for me, having just made a sacrifice, to be entertained by you, and to entertain you.”</a:t>
            </a:r>
            <a:endParaRPr lang="en-US" i="1" dirty="0"/>
          </a:p>
        </p:txBody>
      </p:sp>
      <p:pic>
        <p:nvPicPr>
          <p:cNvPr id="11" name="Content Placeholder 10"/>
          <p:cNvPicPr>
            <a:picLocks noGrp="1" noChangeAspect="1"/>
          </p:cNvPicPr>
          <p:nvPr>
            <p:ph sz="half" idx="2"/>
          </p:nvPr>
        </p:nvPicPr>
        <p:blipFill>
          <a:blip r:embed="rId2"/>
          <a:stretch>
            <a:fillRect/>
          </a:stretch>
        </p:blipFill>
        <p:spPr>
          <a:xfrm>
            <a:off x="5540190" y="901637"/>
            <a:ext cx="6239528" cy="5068385"/>
          </a:xfrm>
          <a:prstGeom prst="rect">
            <a:avLst/>
          </a:prstGeom>
        </p:spPr>
      </p:pic>
    </p:spTree>
    <p:extLst>
      <p:ext uri="{BB962C8B-B14F-4D97-AF65-F5344CB8AC3E}">
        <p14:creationId xmlns:p14="http://schemas.microsoft.com/office/powerpoint/2010/main" val="3853005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4559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Questions</a:t>
            </a:r>
            <a:endParaRPr lang="en-US" dirty="0"/>
          </a:p>
        </p:txBody>
      </p:sp>
      <p:sp>
        <p:nvSpPr>
          <p:cNvPr id="3" name="Content Placeholder 2"/>
          <p:cNvSpPr>
            <a:spLocks noGrp="1"/>
          </p:cNvSpPr>
          <p:nvPr>
            <p:ph idx="1"/>
          </p:nvPr>
        </p:nvSpPr>
        <p:spPr/>
        <p:txBody>
          <a:bodyPr>
            <a:normAutofit lnSpcReduction="10000"/>
          </a:bodyPr>
          <a:lstStyle/>
          <a:p>
            <a:r>
              <a:rPr lang="en-US" b="1" dirty="0"/>
              <a:t>Euthyphro</a:t>
            </a:r>
            <a:r>
              <a:rPr lang="en-US" dirty="0"/>
              <a:t/>
            </a:r>
            <a:br>
              <a:rPr lang="en-US" dirty="0"/>
            </a:br>
            <a:r>
              <a:rPr lang="en-US" dirty="0">
                <a:solidFill>
                  <a:srgbClr val="FF0000"/>
                </a:solidFill>
              </a:rPr>
              <a:t>What strange thing has happened, </a:t>
            </a:r>
            <a:r>
              <a:rPr lang="en-US" dirty="0"/>
              <a:t>Socrates, that you have left your accustomed haunts in the Lyceum and are now haunting the portico where the king archon sits</a:t>
            </a:r>
            <a:r>
              <a:rPr lang="en-US" dirty="0">
                <a:solidFill>
                  <a:srgbClr val="FF0000"/>
                </a:solidFill>
              </a:rPr>
              <a:t>?</a:t>
            </a:r>
            <a:r>
              <a:rPr lang="en-US" dirty="0"/>
              <a:t> For it cannot be that you have an action before the king, as I have.</a:t>
            </a:r>
          </a:p>
          <a:p>
            <a:r>
              <a:rPr lang="en-US" b="1" dirty="0"/>
              <a:t>Socrates</a:t>
            </a:r>
            <a:r>
              <a:rPr lang="en-US" dirty="0"/>
              <a:t/>
            </a:r>
            <a:br>
              <a:rPr lang="en-US" dirty="0"/>
            </a:br>
            <a:r>
              <a:rPr lang="en-US" dirty="0"/>
              <a:t>Our Athenians, Euthyphro, do not call it an action, but an indictment.</a:t>
            </a:r>
          </a:p>
          <a:p>
            <a:r>
              <a:rPr lang="en-US" b="1" dirty="0"/>
              <a:t>Euthyphro</a:t>
            </a:r>
            <a:r>
              <a:rPr lang="en-US" dirty="0"/>
              <a:t/>
            </a:r>
            <a:br>
              <a:rPr lang="en-US" dirty="0"/>
            </a:br>
            <a:r>
              <a:rPr lang="en-US" dirty="0"/>
              <a:t>[2b] </a:t>
            </a:r>
            <a:r>
              <a:rPr lang="en-US" dirty="0" smtClean="0">
                <a:solidFill>
                  <a:srgbClr val="FF0000"/>
                </a:solidFill>
              </a:rPr>
              <a:t>What</a:t>
            </a:r>
            <a:r>
              <a:rPr lang="en-US" dirty="0">
                <a:solidFill>
                  <a:srgbClr val="FF0000"/>
                </a:solidFill>
              </a:rPr>
              <a:t>? </a:t>
            </a:r>
            <a:r>
              <a:rPr lang="en-US" dirty="0"/>
              <a:t>Somebody has, it seems, brought an indictment against you; </a:t>
            </a:r>
            <a:r>
              <a:rPr lang="en-US" dirty="0" smtClean="0"/>
              <a:t>for </a:t>
            </a:r>
            <a:r>
              <a:rPr lang="en-US" dirty="0"/>
              <a:t>I don't accuse you of having brought one against anyone else.</a:t>
            </a:r>
          </a:p>
          <a:p>
            <a:endParaRPr lang="en-US" dirty="0"/>
          </a:p>
        </p:txBody>
      </p:sp>
    </p:spTree>
    <p:extLst>
      <p:ext uri="{BB962C8B-B14F-4D97-AF65-F5344CB8AC3E}">
        <p14:creationId xmlns:p14="http://schemas.microsoft.com/office/powerpoint/2010/main" val="2607792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address (vocative)</a:t>
            </a:r>
            <a:endParaRPr lang="en-US" dirty="0"/>
          </a:p>
        </p:txBody>
      </p:sp>
      <p:sp>
        <p:nvSpPr>
          <p:cNvPr id="3" name="Content Placeholder 2"/>
          <p:cNvSpPr>
            <a:spLocks noGrp="1"/>
          </p:cNvSpPr>
          <p:nvPr>
            <p:ph idx="1"/>
          </p:nvPr>
        </p:nvSpPr>
        <p:spPr/>
        <p:txBody>
          <a:bodyPr>
            <a:normAutofit lnSpcReduction="10000"/>
          </a:bodyPr>
          <a:lstStyle/>
          <a:p>
            <a:r>
              <a:rPr lang="en-US" b="1" dirty="0"/>
              <a:t>Euthyphro</a:t>
            </a:r>
            <a:r>
              <a:rPr lang="en-US" dirty="0"/>
              <a:t/>
            </a:r>
            <a:br>
              <a:rPr lang="en-US" dirty="0"/>
            </a:br>
            <a:r>
              <a:rPr lang="en-US" dirty="0"/>
              <a:t>What strange thing has happened, </a:t>
            </a:r>
            <a:r>
              <a:rPr lang="en-US" dirty="0">
                <a:solidFill>
                  <a:srgbClr val="FF0000"/>
                </a:solidFill>
              </a:rPr>
              <a:t>Socrates</a:t>
            </a:r>
            <a:r>
              <a:rPr lang="en-US" dirty="0"/>
              <a:t>, that you have left your accustomed haunts in the Lyceum and are now haunting the portico where the king archon sits? For it cannot be that you have an action before the king, as I have.</a:t>
            </a:r>
          </a:p>
          <a:p>
            <a:r>
              <a:rPr lang="en-US" b="1" dirty="0"/>
              <a:t>Socrates</a:t>
            </a:r>
            <a:r>
              <a:rPr lang="en-US" dirty="0"/>
              <a:t/>
            </a:r>
            <a:br>
              <a:rPr lang="en-US" dirty="0"/>
            </a:br>
            <a:r>
              <a:rPr lang="en-US" dirty="0"/>
              <a:t>Our Athenians, </a:t>
            </a:r>
            <a:r>
              <a:rPr lang="en-US" dirty="0">
                <a:solidFill>
                  <a:srgbClr val="FF0000"/>
                </a:solidFill>
              </a:rPr>
              <a:t>Euthyphro, </a:t>
            </a:r>
            <a:r>
              <a:rPr lang="en-US" dirty="0"/>
              <a:t>do not call it an action, but an indictment.</a:t>
            </a:r>
          </a:p>
          <a:p>
            <a:r>
              <a:rPr lang="en-US" b="1" dirty="0"/>
              <a:t>Euthyphro</a:t>
            </a:r>
            <a:r>
              <a:rPr lang="en-US" dirty="0"/>
              <a:t/>
            </a:r>
            <a:br>
              <a:rPr lang="en-US" dirty="0"/>
            </a:br>
            <a:r>
              <a:rPr lang="en-US" dirty="0"/>
              <a:t>[2b] </a:t>
            </a:r>
            <a:r>
              <a:rPr lang="en-US" dirty="0" smtClean="0"/>
              <a:t>What</a:t>
            </a:r>
            <a:r>
              <a:rPr lang="en-US" dirty="0"/>
              <a:t>? Somebody has, it seems, brought an indictment against you; </a:t>
            </a:r>
            <a:r>
              <a:rPr lang="en-US" dirty="0" smtClean="0"/>
              <a:t>for </a:t>
            </a:r>
            <a:r>
              <a:rPr lang="en-US" dirty="0"/>
              <a:t>I don't accuse you of having brought one against anyone else.</a:t>
            </a:r>
          </a:p>
          <a:p>
            <a:endParaRPr lang="en-US" dirty="0"/>
          </a:p>
        </p:txBody>
      </p:sp>
    </p:spTree>
    <p:extLst>
      <p:ext uri="{BB962C8B-B14F-4D97-AF65-F5344CB8AC3E}">
        <p14:creationId xmlns:p14="http://schemas.microsoft.com/office/powerpoint/2010/main" val="886077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Interjection</a:t>
            </a:r>
            <a:endParaRPr lang="en-US" dirty="0"/>
          </a:p>
        </p:txBody>
      </p:sp>
      <p:sp>
        <p:nvSpPr>
          <p:cNvPr id="3" name="Content Placeholder 2"/>
          <p:cNvSpPr>
            <a:spLocks noGrp="1"/>
          </p:cNvSpPr>
          <p:nvPr>
            <p:ph idx="1"/>
          </p:nvPr>
        </p:nvSpPr>
        <p:spPr/>
        <p:txBody>
          <a:bodyPr/>
          <a:lstStyle/>
          <a:p>
            <a:r>
              <a:rPr lang="en-US" b="1" dirty="0"/>
              <a:t>Socrates</a:t>
            </a:r>
            <a:r>
              <a:rPr lang="en-US" dirty="0"/>
              <a:t/>
            </a:r>
            <a:br>
              <a:rPr lang="en-US" dirty="0"/>
            </a:br>
            <a:r>
              <a:rPr lang="en-US" dirty="0"/>
              <a:t>But, </a:t>
            </a:r>
            <a:r>
              <a:rPr lang="en-US" dirty="0">
                <a:solidFill>
                  <a:srgbClr val="FF0000"/>
                </a:solidFill>
              </a:rPr>
              <a:t>in the name of Zeus, </a:t>
            </a:r>
            <a:r>
              <a:rPr lang="en-US" dirty="0"/>
              <a:t>Euthyphro, do you think your knowledge about divine laws and holiness and </a:t>
            </a:r>
            <a:r>
              <a:rPr lang="en-US" dirty="0" err="1"/>
              <a:t>unholiness</a:t>
            </a:r>
            <a:r>
              <a:rPr lang="en-US" dirty="0"/>
              <a:t> is so exact that, when the facts are as you say, you are not afraid of doing something unholy yourself in </a:t>
            </a:r>
            <a:r>
              <a:rPr lang="en-US" dirty="0" smtClean="0"/>
              <a:t>prosecuting </a:t>
            </a:r>
            <a:r>
              <a:rPr lang="en-US" dirty="0"/>
              <a:t>your father for murder</a:t>
            </a:r>
            <a:r>
              <a:rPr lang="en-US" dirty="0" smtClean="0"/>
              <a:t>?</a:t>
            </a:r>
          </a:p>
          <a:p>
            <a:endParaRPr lang="en-US" dirty="0"/>
          </a:p>
        </p:txBody>
      </p:sp>
    </p:spTree>
    <p:extLst>
      <p:ext uri="{BB962C8B-B14F-4D97-AF65-F5344CB8AC3E}">
        <p14:creationId xmlns:p14="http://schemas.microsoft.com/office/powerpoint/2010/main" val="2019215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New Elements in Direct Speech</a:t>
            </a:r>
            <a:endParaRPr lang="en-US" dirty="0"/>
          </a:p>
        </p:txBody>
      </p:sp>
      <p:sp>
        <p:nvSpPr>
          <p:cNvPr id="3" name="Content Placeholder 2"/>
          <p:cNvSpPr>
            <a:spLocks noGrp="1"/>
          </p:cNvSpPr>
          <p:nvPr>
            <p:ph idx="1"/>
          </p:nvPr>
        </p:nvSpPr>
        <p:spPr/>
        <p:txBody>
          <a:bodyPr/>
          <a:lstStyle/>
          <a:p>
            <a:r>
              <a:rPr lang="en-US" dirty="0" err="1" smtClean="0"/>
              <a:t>ExD</a:t>
            </a:r>
            <a:r>
              <a:rPr lang="en-US" dirty="0" smtClean="0"/>
              <a:t> = External Dependency</a:t>
            </a:r>
          </a:p>
          <a:p>
            <a:pPr lvl="1"/>
            <a:r>
              <a:rPr lang="en-US" dirty="0" smtClean="0"/>
              <a:t>Interjections</a:t>
            </a:r>
          </a:p>
          <a:p>
            <a:pPr lvl="1"/>
            <a:r>
              <a:rPr lang="en-US" dirty="0" smtClean="0"/>
              <a:t>Vocatives </a:t>
            </a:r>
          </a:p>
          <a:p>
            <a:r>
              <a:rPr lang="en-US" dirty="0" smtClean="0"/>
              <a:t>Direct Questions</a:t>
            </a:r>
          </a:p>
          <a:p>
            <a:r>
              <a:rPr lang="en-US" dirty="0" smtClean="0"/>
              <a:t>1</a:t>
            </a:r>
            <a:r>
              <a:rPr lang="en-US" baseline="30000" dirty="0" smtClean="0"/>
              <a:t>st</a:t>
            </a:r>
            <a:r>
              <a:rPr lang="en-US" dirty="0" smtClean="0"/>
              <a:t> and 2</a:t>
            </a:r>
            <a:r>
              <a:rPr lang="en-US" baseline="30000" dirty="0" smtClean="0"/>
              <a:t>nd</a:t>
            </a:r>
            <a:r>
              <a:rPr lang="en-US" dirty="0" smtClean="0"/>
              <a:t> Person Pronouns</a:t>
            </a:r>
          </a:p>
          <a:p>
            <a:r>
              <a:rPr lang="en-US" dirty="0" smtClean="0"/>
              <a:t>1</a:t>
            </a:r>
            <a:r>
              <a:rPr lang="en-US" baseline="30000" dirty="0" smtClean="0"/>
              <a:t>st</a:t>
            </a:r>
            <a:r>
              <a:rPr lang="en-US" dirty="0" smtClean="0"/>
              <a:t> and 2</a:t>
            </a:r>
            <a:r>
              <a:rPr lang="en-US" baseline="30000" dirty="0" smtClean="0"/>
              <a:t>nd</a:t>
            </a:r>
            <a:r>
              <a:rPr lang="en-US" dirty="0" smtClean="0"/>
              <a:t> Person Verb endings</a:t>
            </a:r>
          </a:p>
          <a:p>
            <a:r>
              <a:rPr lang="en-US" dirty="0" smtClean="0"/>
              <a:t>Commands and wishes [imperative, subjunctive, and optative moods]</a:t>
            </a:r>
          </a:p>
          <a:p>
            <a:endParaRPr lang="en-US" dirty="0"/>
          </a:p>
        </p:txBody>
      </p:sp>
    </p:spTree>
    <p:extLst>
      <p:ext uri="{BB962C8B-B14F-4D97-AF65-F5344CB8AC3E}">
        <p14:creationId xmlns:p14="http://schemas.microsoft.com/office/powerpoint/2010/main" val="2691614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ExD</a:t>
            </a:r>
            <a:r>
              <a:rPr lang="en-US" dirty="0" smtClean="0"/>
              <a:t> = External Dependency</a:t>
            </a:r>
            <a:endParaRPr lang="en-US" dirty="0"/>
          </a:p>
        </p:txBody>
      </p:sp>
      <p:sp>
        <p:nvSpPr>
          <p:cNvPr id="3" name="Content Placeholder 2"/>
          <p:cNvSpPr>
            <a:spLocks noGrp="1"/>
          </p:cNvSpPr>
          <p:nvPr>
            <p:ph idx="1"/>
          </p:nvPr>
        </p:nvSpPr>
        <p:spPr/>
        <p:txBody>
          <a:bodyPr>
            <a:normAutofit/>
          </a:bodyPr>
          <a:lstStyle/>
          <a:p>
            <a:r>
              <a:rPr lang="en-US" i="1" dirty="0" smtClean="0"/>
              <a:t>Elements that stand apart from the syntax of the sentence</a:t>
            </a:r>
          </a:p>
          <a:p>
            <a:pPr lvl="1"/>
            <a:r>
              <a:rPr lang="en-US" dirty="0" smtClean="0"/>
              <a:t>Often </a:t>
            </a:r>
            <a:r>
              <a:rPr lang="en-US" dirty="0"/>
              <a:t>s</a:t>
            </a:r>
            <a:r>
              <a:rPr lang="en-US" dirty="0" smtClean="0"/>
              <a:t>eparated off using commas</a:t>
            </a:r>
          </a:p>
          <a:p>
            <a:r>
              <a:rPr lang="en-US" dirty="0" smtClean="0"/>
              <a:t>1) Exclamations and interjections </a:t>
            </a:r>
          </a:p>
          <a:p>
            <a:pPr lvl="1"/>
            <a:r>
              <a:rPr lang="en-US" dirty="0" smtClean="0"/>
              <a:t>Prepositional phrases and </a:t>
            </a:r>
            <a:r>
              <a:rPr lang="en-US" dirty="0" err="1" smtClean="0"/>
              <a:t>indeclinables</a:t>
            </a:r>
            <a:endParaRPr lang="en-US" dirty="0" smtClean="0"/>
          </a:p>
          <a:p>
            <a:pPr lvl="1"/>
            <a:r>
              <a:rPr lang="en-US" dirty="0" smtClean="0"/>
              <a:t>Curses [</a:t>
            </a:r>
            <a:r>
              <a:rPr lang="el-GR" dirty="0" smtClean="0"/>
              <a:t>μὰ Δία</a:t>
            </a:r>
            <a:r>
              <a:rPr lang="en-US" dirty="0" smtClean="0"/>
              <a:t>] </a:t>
            </a:r>
          </a:p>
          <a:p>
            <a:r>
              <a:rPr lang="en-US" dirty="0" smtClean="0"/>
              <a:t>2) Direct </a:t>
            </a:r>
            <a:r>
              <a:rPr lang="en-US" dirty="0"/>
              <a:t>address = </a:t>
            </a:r>
            <a:r>
              <a:rPr lang="en-US" dirty="0" smtClean="0"/>
              <a:t>nouns in the vocative case</a:t>
            </a:r>
          </a:p>
          <a:p>
            <a:endParaRPr lang="en-US" dirty="0"/>
          </a:p>
          <a:p>
            <a:r>
              <a:rPr lang="en-US" dirty="0" smtClean="0"/>
              <a:t>NOTE</a:t>
            </a:r>
            <a:r>
              <a:rPr lang="en-US" dirty="0"/>
              <a:t>: short parenthetical remarks = </a:t>
            </a:r>
            <a:r>
              <a:rPr lang="en-US" dirty="0" err="1"/>
              <a:t>AuxY</a:t>
            </a:r>
            <a:endParaRPr lang="en-US" dirty="0"/>
          </a:p>
          <a:p>
            <a:pPr lvl="1"/>
            <a:r>
              <a:rPr lang="el-GR" dirty="0"/>
              <a:t>οἶμαι, </a:t>
            </a:r>
            <a:r>
              <a:rPr lang="en-US" dirty="0" err="1"/>
              <a:t>εὖ</a:t>
            </a:r>
            <a:r>
              <a:rPr lang="en-US" dirty="0"/>
              <a:t> </a:t>
            </a:r>
            <a:r>
              <a:rPr lang="en-US" dirty="0" err="1" smtClean="0"/>
              <a:t>ἴστε</a:t>
            </a:r>
            <a:r>
              <a:rPr lang="en-US" dirty="0" smtClean="0"/>
              <a:t>, etc.</a:t>
            </a:r>
            <a:endParaRPr lang="en-US" dirty="0"/>
          </a:p>
        </p:txBody>
      </p:sp>
    </p:spTree>
    <p:extLst>
      <p:ext uri="{BB962C8B-B14F-4D97-AF65-F5344CB8AC3E}">
        <p14:creationId xmlns:p14="http://schemas.microsoft.com/office/powerpoint/2010/main" val="3173488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5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6580</TotalTime>
  <Words>2874</Words>
  <Application>Microsoft Office PowerPoint</Application>
  <PresentationFormat>Widescreen</PresentationFormat>
  <Paragraphs>754</Paragraphs>
  <Slides>49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Calibri</vt:lpstr>
      <vt:lpstr>Times New Roman</vt:lpstr>
      <vt:lpstr>Tw Cen MT</vt:lpstr>
      <vt:lpstr>Tw Cen MT Condensed</vt:lpstr>
      <vt:lpstr>Wingdings 3</vt:lpstr>
      <vt:lpstr>Integral</vt:lpstr>
      <vt:lpstr>Introduction to Direct Speech  in Greek</vt:lpstr>
      <vt:lpstr>Plato, Euthyphro 2a-c [Loeb translation from Perseus]</vt:lpstr>
      <vt:lpstr>First and Second Person Pronouns</vt:lpstr>
      <vt:lpstr>First and Second Person Verb Endings</vt:lpstr>
      <vt:lpstr>Direct Questions</vt:lpstr>
      <vt:lpstr>Direct address (vocative)</vt:lpstr>
      <vt:lpstr>Interjection</vt:lpstr>
      <vt:lpstr>Summary of New Elements in Direct Speech</vt:lpstr>
      <vt:lpstr>ExD = External Dependency</vt:lpstr>
      <vt:lpstr>Vocative Case</vt:lpstr>
      <vt:lpstr>Vocative is labeled ExD</vt:lpstr>
      <vt:lpstr>Questions [Interrogatives]</vt:lpstr>
      <vt:lpstr>Specifying Questions [CGCG 38.11] with accents</vt:lpstr>
      <vt:lpstr>Person</vt:lpstr>
      <vt:lpstr>Review of αὐτός</vt:lpstr>
      <vt:lpstr>Personal Pronouns simplified</vt:lpstr>
      <vt:lpstr>Personal Pronouns (unemphatic)</vt:lpstr>
      <vt:lpstr>Personal Pronouns (unemphatic)</vt:lpstr>
      <vt:lpstr>Reflexive Pronouns</vt:lpstr>
      <vt:lpstr>Reflexive Pronouns</vt:lpstr>
      <vt:lpstr>Reflexive Plurals</vt:lpstr>
      <vt:lpstr>Reflexive Plurals</vt:lpstr>
      <vt:lpstr>Reflexive Plurals</vt:lpstr>
      <vt:lpstr>Possessive Adjectives</vt:lpstr>
      <vt:lpstr>Verbs in Direct Speech In Greek</vt:lpstr>
      <vt:lpstr>Verbs in Direct Speech</vt:lpstr>
      <vt:lpstr>Primary Active endings</vt:lpstr>
      <vt:lpstr>Primary Active endings</vt:lpstr>
      <vt:lpstr>Primary Active endings</vt:lpstr>
      <vt:lpstr>Primary Active endings</vt:lpstr>
      <vt:lpstr>Secondary Active endings</vt:lpstr>
      <vt:lpstr>Secondary Active endings</vt:lpstr>
      <vt:lpstr>Secondary Active endings</vt:lpstr>
      <vt:lpstr>Primary Middle/Passive Endings</vt:lpstr>
      <vt:lpstr>Primary Middle/Passive Endings</vt:lpstr>
      <vt:lpstr>Secondary Middle/Passive Endings</vt:lpstr>
      <vt:lpstr>Secondary Middle/Passive Endings</vt:lpstr>
      <vt:lpstr>Summary of endings</vt:lpstr>
      <vt:lpstr>λύω and βάλλω [3PP = ἔβαλον; 6PP = ἐβλήθην]</vt:lpstr>
      <vt:lpstr>Imperatives [2nd and 3rd only]</vt:lpstr>
      <vt:lpstr>Sample Dependency Syntax Trees  of Direct Speech</vt:lpstr>
      <vt:lpstr>ὦ Φαρνάβαζε, ὁ ἀνήρ σοι ὁ ἐμὸς καὶ τ- ἆλλα φίλος ἦν καὶ τοὺς φόρους ἀπεδίδου ὥστε σὺ ἐπαινῶν αὐτὸν ἐτίμας.  [Xen., Hell. 3.1.11] </vt:lpstr>
      <vt:lpstr>ἂν οὖν ἐγώ σοι μηδὲν χεῖρον ἐκείνου ὑπηρετῶ, τί σε δεῖ ἄλλον σατράπην καθιστάναι;  [Xen., Hell. 3.1.11] </vt:lpstr>
      <vt:lpstr>σὺ δὲ δὴ πρὸς Διός, ὦ Εὐθύφρων, οὑτωσὶ ἀκριβῶς οἴει ἐπίστασθαι περὶ τῶν θείων. [Plato, Euthyphro 4e]</vt:lpstr>
      <vt:lpstr>ὦ ἄνδρες βουλευταί, εἰ μέν τις ὑμῶν νομίζει πλείους τοῦ καιροῦ ἀποθνῄσκειν, ἐννοησάτω ὅτι ὅπου πολιτεῖαι μεθίστανται πανταχοῦ ταῦτα γίγνεται · [Xen., Hell. 2.3.24]</vt:lpstr>
      <vt:lpstr>καί μοι λέγε, τί καὶ ποιοῦντά σέ φησι διαφθείρειν  τοὺς νέους; [Plato, Euthyphro 3a]</vt:lpstr>
      <vt:lpstr>ἐγὼ μὲν τοίνυν ἄπειμι, ἔφη, ξένιά σοι παρασκευάσων.  [Xen., Hell. 3.1.24]</vt:lpstr>
      <vt:lpstr> ὁ δέ, Οὔ, μὰ Δίʼ, ἔφη, ἐπεὶ αἰσχρὸν ἐμὲ τεθυκότα ξενίζεσθαι ὑπὸ σοῦ, ἀλλὰ μὴ ξενίζειν σέ.  [Xen., Hell. 3.1.24]</vt:lpstr>
      <vt:lpstr>PowerPoint Presentation</vt:lpstr>
    </vt:vector>
  </TitlesOfParts>
  <Company>University of Nebraska - Lincoln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Grammar 101</dc:title>
  <dc:creator>Vanessa Gorman</dc:creator>
  <cp:lastModifiedBy>Vanessa Gorman</cp:lastModifiedBy>
  <cp:revision>590</cp:revision>
  <dcterms:created xsi:type="dcterms:W3CDTF">2019-10-07T18:50:51Z</dcterms:created>
  <dcterms:modified xsi:type="dcterms:W3CDTF">2021-04-20T14:55:30Z</dcterms:modified>
</cp:coreProperties>
</file>