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25"/>
  </p:handoutMasterIdLst>
  <p:sldIdLst>
    <p:sldId id="313" r:id="rId2"/>
    <p:sldId id="342" r:id="rId3"/>
    <p:sldId id="341" r:id="rId4"/>
    <p:sldId id="343" r:id="rId5"/>
    <p:sldId id="346" r:id="rId6"/>
    <p:sldId id="352" r:id="rId7"/>
    <p:sldId id="353" r:id="rId8"/>
    <p:sldId id="340" r:id="rId9"/>
    <p:sldId id="345" r:id="rId10"/>
    <p:sldId id="347" r:id="rId11"/>
    <p:sldId id="348" r:id="rId12"/>
    <p:sldId id="354" r:id="rId13"/>
    <p:sldId id="355" r:id="rId14"/>
    <p:sldId id="356" r:id="rId15"/>
    <p:sldId id="360" r:id="rId16"/>
    <p:sldId id="349" r:id="rId17"/>
    <p:sldId id="350" r:id="rId18"/>
    <p:sldId id="351" r:id="rId19"/>
    <p:sldId id="357" r:id="rId20"/>
    <p:sldId id="361" r:id="rId21"/>
    <p:sldId id="358" r:id="rId22"/>
    <p:sldId id="359" r:id="rId23"/>
    <p:sldId id="339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00B050"/>
    <a:srgbClr val="1CADE4"/>
    <a:srgbClr val="FF99FF"/>
    <a:srgbClr val="FF0000"/>
    <a:srgbClr val="E6F2FA"/>
    <a:srgbClr val="E058EE"/>
    <a:srgbClr val="4EF4F8"/>
    <a:srgbClr val="00B0F0"/>
    <a:srgbClr val="EEC3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7" autoAdjust="0"/>
    <p:restoredTop sz="94660"/>
  </p:normalViewPr>
  <p:slideViewPr>
    <p:cSldViewPr snapToGrid="0">
      <p:cViewPr varScale="1">
        <p:scale>
          <a:sx n="71" d="100"/>
          <a:sy n="71" d="100"/>
        </p:scale>
        <p:origin x="4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256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8A9647-CCED-43BF-A051-6A8F459DD83C}" type="datetimeFigureOut">
              <a:rPr lang="en-US" smtClean="0"/>
              <a:t>1/2/2021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41365B-8B7A-4A34-8834-6EE2A4642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143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2DAF2DB-7230-4B59-B7DF-5B059DD3D26A}" type="datetimeFigureOut">
              <a:rPr lang="en-US" smtClean="0"/>
              <a:t>1/2/2021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0532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587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4296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58265"/>
            <a:ext cx="10352084" cy="741146"/>
          </a:xfrm>
        </p:spPr>
        <p:txBody>
          <a:bodyPr/>
          <a:lstStyle>
            <a:lvl1pPr algn="ctr">
              <a:defRPr sz="4000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617045"/>
            <a:ext cx="10352084" cy="4692316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 marL="461963" indent="-461963">
              <a:defRPr sz="2800" baseline="0"/>
            </a:lvl1pPr>
            <a:lvl2pPr marL="1146175" indent="-231775">
              <a:defRPr sz="2400"/>
            </a:lvl2pPr>
            <a:lvl3pPr marL="1482725" indent="-222250">
              <a:defRPr sz="2000"/>
            </a:lvl3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694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6508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280366" cy="804313"/>
          </a:xfrm>
        </p:spPr>
        <p:txBody>
          <a:bodyPr/>
          <a:lstStyle>
            <a:lvl1pPr algn="ctr">
              <a:defRPr sz="4800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819835"/>
            <a:ext cx="4754880" cy="4489525"/>
          </a:xfrm>
        </p:spPr>
        <p:txBody>
          <a:bodyPr/>
          <a:lstStyle>
            <a:lvl1pPr>
              <a:defRPr sz="2800"/>
            </a:lvl1pPr>
            <a:lvl2pPr marL="457200" indent="-136525">
              <a:defRPr sz="2400"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212" y="1819835"/>
            <a:ext cx="5262282" cy="4489525"/>
          </a:xfrm>
        </p:spPr>
        <p:txBody>
          <a:bodyPr/>
          <a:lstStyle>
            <a:lvl1pPr>
              <a:defRPr sz="2800"/>
            </a:lvl1pPr>
            <a:lvl2pPr marL="403225" indent="-136525">
              <a:defRPr sz="2400"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3970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416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533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792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03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6372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2DAF2DB-7230-4B59-B7DF-5B059DD3D26A}" type="datetimeFigureOut">
              <a:rPr lang="en-US" smtClean="0"/>
              <a:t>1/2/2021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2265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Subordinate </a:t>
            </a:r>
            <a:r>
              <a:rPr lang="en-US" dirty="0"/>
              <a:t>Clauses with Subjunctive and Optative Moods</a:t>
            </a:r>
            <a:r>
              <a:rPr lang="en-US" dirty="0"/>
              <a:t/>
            </a:r>
            <a:br>
              <a:rPr lang="en-US" dirty="0"/>
            </a:br>
            <a:endParaRPr lang="en-US" sz="28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599" y="4960137"/>
            <a:ext cx="3366247" cy="1463040"/>
          </a:xfrm>
        </p:spPr>
        <p:txBody>
          <a:bodyPr>
            <a:normAutofit/>
          </a:bodyPr>
          <a:lstStyle/>
          <a:p>
            <a:r>
              <a:rPr lang="en-US" dirty="0" smtClean="0"/>
              <a:t>Prof. Vanessa Gorman</a:t>
            </a:r>
          </a:p>
          <a:p>
            <a:r>
              <a:rPr lang="en-US" sz="1900" dirty="0" smtClean="0"/>
              <a:t>University of Nebraska-Lincoln</a:t>
            </a:r>
          </a:p>
          <a:p>
            <a:r>
              <a:rPr lang="en-US" sz="1900" dirty="0" smtClean="0"/>
              <a:t>vgorman1@unl.edu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07055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Most Common Uses of the Optative in Subordinate 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Usually negated by </a:t>
            </a:r>
            <a:r>
              <a:rPr lang="el-GR" b="1" u="sng" dirty="0" smtClean="0"/>
              <a:t>μή</a:t>
            </a:r>
            <a:r>
              <a:rPr lang="en-US" dirty="0" smtClean="0"/>
              <a:t> and often accompanied </a:t>
            </a:r>
            <a:r>
              <a:rPr lang="en-US" dirty="0"/>
              <a:t>by </a:t>
            </a:r>
            <a:r>
              <a:rPr lang="el-GR" b="1" u="sng" dirty="0"/>
              <a:t>ἄν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u="sng" dirty="0" smtClean="0"/>
              <a:t>Indirect</a:t>
            </a:r>
            <a:r>
              <a:rPr lang="en-US" dirty="0" smtClean="0"/>
              <a:t> statements and questions </a:t>
            </a:r>
            <a:r>
              <a:rPr lang="en-US" sz="2400" dirty="0" smtClean="0"/>
              <a:t>[Especially when the verb introducing the clause is in a past tense; i.e., </a:t>
            </a:r>
            <a:r>
              <a:rPr lang="en-US" sz="2400" u="sng" dirty="0" smtClean="0"/>
              <a:t>secondary sequence</a:t>
            </a:r>
            <a:r>
              <a:rPr lang="en-US" sz="2400" dirty="0" smtClean="0"/>
              <a:t>]</a:t>
            </a:r>
          </a:p>
          <a:p>
            <a:pPr lvl="1"/>
            <a:r>
              <a:rPr lang="en-US" sz="2000" dirty="0" smtClean="0"/>
              <a:t>Indicative </a:t>
            </a:r>
            <a:r>
              <a:rPr lang="en-US" sz="2000" dirty="0" smtClean="0"/>
              <a:t>used for </a:t>
            </a:r>
            <a:r>
              <a:rPr lang="en-US" sz="2000" dirty="0" smtClean="0"/>
              <a:t>primary sequence</a:t>
            </a:r>
          </a:p>
          <a:p>
            <a:r>
              <a:rPr lang="en-US" dirty="0" smtClean="0"/>
              <a:t>In </a:t>
            </a:r>
            <a:r>
              <a:rPr lang="en-US" u="sng" dirty="0"/>
              <a:t>purpose</a:t>
            </a:r>
            <a:r>
              <a:rPr lang="en-US" dirty="0"/>
              <a:t> clauses with </a:t>
            </a:r>
            <a:r>
              <a:rPr lang="el-GR" dirty="0"/>
              <a:t>ἵνα, ὅπως, </a:t>
            </a:r>
            <a:r>
              <a:rPr lang="el-GR" dirty="0" smtClean="0"/>
              <a:t>ὡς </a:t>
            </a:r>
            <a:r>
              <a:rPr lang="en-US" sz="2400" dirty="0" smtClean="0"/>
              <a:t>[usually in </a:t>
            </a:r>
            <a:r>
              <a:rPr lang="en-US" sz="2400" u="sng" dirty="0"/>
              <a:t>secondary sequence</a:t>
            </a:r>
            <a:r>
              <a:rPr lang="en-US" sz="2400" dirty="0" smtClean="0"/>
              <a:t>]</a:t>
            </a:r>
          </a:p>
          <a:p>
            <a:r>
              <a:rPr lang="en-US" dirty="0" smtClean="0"/>
              <a:t>Any </a:t>
            </a:r>
            <a:r>
              <a:rPr lang="en-US" u="sng" dirty="0"/>
              <a:t>conditionals</a:t>
            </a:r>
            <a:r>
              <a:rPr lang="en-US" dirty="0"/>
              <a:t> or clauses indicating </a:t>
            </a:r>
            <a:r>
              <a:rPr lang="en-US" dirty="0" smtClean="0"/>
              <a:t>potentiality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617860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 Common Uses of the Optative in Subordinate 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Causal clauses that </a:t>
            </a:r>
            <a:r>
              <a:rPr lang="en-US" u="sng" dirty="0"/>
              <a:t>allege</a:t>
            </a:r>
            <a:r>
              <a:rPr lang="en-US" dirty="0"/>
              <a:t> a cause rather than stating a fact (</a:t>
            </a:r>
            <a:r>
              <a:rPr lang="en-US" dirty="0" err="1"/>
              <a:t>indic</a:t>
            </a:r>
            <a:r>
              <a:rPr lang="en-US" dirty="0"/>
              <a:t>)</a:t>
            </a:r>
          </a:p>
          <a:p>
            <a:pPr lvl="1"/>
            <a:r>
              <a:rPr lang="el-GR" dirty="0"/>
              <a:t>ὅτι, ἐπεί, ὅτε</a:t>
            </a:r>
            <a:r>
              <a:rPr lang="en-US" dirty="0"/>
              <a:t>, etc.</a:t>
            </a:r>
          </a:p>
          <a:p>
            <a:pPr lvl="1"/>
            <a:r>
              <a:rPr lang="en-US" dirty="0"/>
              <a:t>Especially in </a:t>
            </a:r>
            <a:r>
              <a:rPr lang="en-US" u="sng" dirty="0" smtClean="0"/>
              <a:t>2º sequence</a:t>
            </a:r>
          </a:p>
          <a:p>
            <a:r>
              <a:rPr lang="en-US" dirty="0" smtClean="0"/>
              <a:t>Relative clauses referring to </a:t>
            </a:r>
            <a:r>
              <a:rPr lang="en-US" u="sng" dirty="0" smtClean="0"/>
              <a:t>past</a:t>
            </a:r>
            <a:r>
              <a:rPr lang="en-US" dirty="0" smtClean="0"/>
              <a:t> habitual action</a:t>
            </a:r>
          </a:p>
          <a:p>
            <a:r>
              <a:rPr lang="en-US" dirty="0" smtClean="0"/>
              <a:t>Temporal clauses referring to the future</a:t>
            </a:r>
          </a:p>
          <a:p>
            <a:r>
              <a:rPr lang="en-US" dirty="0" smtClean="0"/>
              <a:t>Some fear clauses</a:t>
            </a:r>
          </a:p>
          <a:p>
            <a:r>
              <a:rPr lang="en-US" dirty="0" smtClean="0"/>
              <a:t>Subordinate clause of a subordinate clause</a:t>
            </a:r>
          </a:p>
        </p:txBody>
      </p:sp>
    </p:spTree>
    <p:extLst>
      <p:ext uri="{BB962C8B-B14F-4D97-AF65-F5344CB8AC3E}">
        <p14:creationId xmlns:p14="http://schemas.microsoft.com/office/powerpoint/2010/main" val="4174602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5097539" cy="2061731"/>
          </a:xfrm>
        </p:spPr>
        <p:txBody>
          <a:bodyPr>
            <a:noAutofit/>
          </a:bodyPr>
          <a:lstStyle/>
          <a:p>
            <a:r>
              <a:rPr lang="el-GR" sz="3200" dirty="0" smtClean="0"/>
              <a:t>ἐκεῖ </a:t>
            </a:r>
            <a:r>
              <a:rPr lang="el-GR" sz="3200" dirty="0"/>
              <a:t>δʼ ἐπύθοντο </a:t>
            </a:r>
            <a:r>
              <a:rPr lang="el-GR" sz="3200" u="sng" dirty="0"/>
              <a:t>ὅτι Μίνδαρος ἐν Κυζίκῳ </a:t>
            </a:r>
            <a:r>
              <a:rPr lang="el-GR" sz="3200" u="sng" dirty="0">
                <a:solidFill>
                  <a:srgbClr val="FF0000"/>
                </a:solidFill>
              </a:rPr>
              <a:t>εἴη</a:t>
            </a:r>
            <a:r>
              <a:rPr lang="el-GR" sz="3200" u="sng" dirty="0"/>
              <a:t> καὶ Φαρνάβαζος μετὰ τοῦ πεζοῦ</a:t>
            </a:r>
            <a:r>
              <a:rPr lang="el-GR" sz="3200" dirty="0"/>
              <a:t>. [1.1.14]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3243714"/>
            <a:ext cx="4754880" cy="3065646"/>
          </a:xfrm>
        </p:spPr>
        <p:txBody>
          <a:bodyPr/>
          <a:lstStyle/>
          <a:p>
            <a:r>
              <a:rPr lang="en-US" i="1" dirty="0"/>
              <a:t>There they learned that </a:t>
            </a:r>
            <a:r>
              <a:rPr lang="en-US" i="1" dirty="0" err="1"/>
              <a:t>Mindaros</a:t>
            </a:r>
            <a:r>
              <a:rPr lang="en-US" i="1" dirty="0"/>
              <a:t> was in Kyzikos and Pharnabazos was with the infantry.</a:t>
            </a:r>
          </a:p>
          <a:p>
            <a:r>
              <a:rPr lang="en-US" dirty="0" smtClean="0"/>
              <a:t>Indirect statement with </a:t>
            </a:r>
            <a:r>
              <a:rPr lang="el-GR" dirty="0" smtClean="0"/>
              <a:t>ὅτι</a:t>
            </a:r>
            <a:r>
              <a:rPr lang="en-US" dirty="0"/>
              <a:t> </a:t>
            </a:r>
            <a:r>
              <a:rPr lang="en-US" dirty="0" smtClean="0"/>
              <a:t>after a main verb in the past tense.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22181" y="664143"/>
            <a:ext cx="4695413" cy="5433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04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ἐδίωκεν</a:t>
            </a:r>
            <a:r>
              <a:rPr lang="el-GR" sz="3200" dirty="0"/>
              <a:t>, </a:t>
            </a:r>
            <a:r>
              <a:rPr lang="el-GR" sz="3200" u="sng" dirty="0"/>
              <a:t>ὅπως </a:t>
            </a:r>
            <a:r>
              <a:rPr lang="el-GR" sz="3200" u="sng" dirty="0">
                <a:solidFill>
                  <a:srgbClr val="FF0000"/>
                </a:solidFill>
              </a:rPr>
              <a:t>μὴ</a:t>
            </a:r>
            <a:r>
              <a:rPr lang="el-GR" sz="3200" u="sng" dirty="0"/>
              <a:t> ἐκεῖσε φύγ</a:t>
            </a:r>
            <a:r>
              <a:rPr lang="el-GR" sz="3200" u="sng" dirty="0">
                <a:solidFill>
                  <a:srgbClr val="FF0000"/>
                </a:solidFill>
              </a:rPr>
              <a:t>οι</a:t>
            </a:r>
            <a:r>
              <a:rPr lang="el-GR" sz="3200" dirty="0"/>
              <a:t>. [1.6.15]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i="1" dirty="0"/>
              <a:t>He was pursuing him so that he could not flee to that place.</a:t>
            </a:r>
          </a:p>
          <a:p>
            <a:r>
              <a:rPr lang="en-US" dirty="0" smtClean="0"/>
              <a:t>Negative purpose clause after a verb in the past tense, with </a:t>
            </a:r>
            <a:r>
              <a:rPr lang="el-GR" sz="2400" dirty="0" smtClean="0"/>
              <a:t>ὅπως </a:t>
            </a:r>
            <a:r>
              <a:rPr lang="en-US" sz="2400" dirty="0" smtClean="0"/>
              <a:t>+ </a:t>
            </a:r>
            <a:r>
              <a:rPr lang="el-GR" sz="2400" dirty="0" smtClean="0"/>
              <a:t>μὴ</a:t>
            </a:r>
            <a:r>
              <a:rPr lang="en-US" sz="2400" dirty="0" smtClean="0"/>
              <a:t>.</a:t>
            </a:r>
            <a:endParaRPr lang="en-US" dirty="0" smtClean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930189" y="1568575"/>
            <a:ext cx="4036235" cy="4740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133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dirty="0" smtClean="0"/>
              <a:t>καὶ </a:t>
            </a:r>
            <a:r>
              <a:rPr lang="el-GR" sz="3200" dirty="0"/>
              <a:t>γὰρ ὁ μάντις παρήγγελλεν αὐτοῖς μὴ πρότερον ἐπιτίθεσθαι, </a:t>
            </a:r>
            <a:r>
              <a:rPr lang="el-GR" sz="3200" u="sng" dirty="0"/>
              <a:t>πρὶν </a:t>
            </a:r>
            <a:r>
              <a:rPr lang="el-GR" sz="3200" u="sng" dirty="0">
                <a:solidFill>
                  <a:srgbClr val="FF0000"/>
                </a:solidFill>
              </a:rPr>
              <a:t>ἂν</a:t>
            </a:r>
            <a:r>
              <a:rPr lang="el-GR" sz="3200" u="sng" dirty="0"/>
              <a:t> ἢ πέσο</a:t>
            </a:r>
            <a:r>
              <a:rPr lang="el-GR" sz="3200" u="sng" dirty="0">
                <a:solidFill>
                  <a:srgbClr val="FF0000"/>
                </a:solidFill>
              </a:rPr>
              <a:t>ι</a:t>
            </a:r>
            <a:r>
              <a:rPr lang="el-GR" sz="3200" u="sng" dirty="0"/>
              <a:t> τις ἢ τρω</a:t>
            </a:r>
            <a:r>
              <a:rPr lang="el-GR" sz="3200" u="sng" dirty="0">
                <a:solidFill>
                  <a:srgbClr val="FF0000"/>
                </a:solidFill>
              </a:rPr>
              <a:t>θ</a:t>
            </a:r>
            <a:r>
              <a:rPr lang="el-GR" sz="3200" u="sng" dirty="0"/>
              <a:t>ε</a:t>
            </a:r>
            <a:r>
              <a:rPr lang="el-GR" sz="3200" u="sng" dirty="0">
                <a:solidFill>
                  <a:srgbClr val="FF0000"/>
                </a:solidFill>
              </a:rPr>
              <a:t>ί</a:t>
            </a:r>
            <a:r>
              <a:rPr lang="el-GR" sz="3200" u="sng" dirty="0"/>
              <a:t>η</a:t>
            </a:r>
            <a:r>
              <a:rPr lang="el-GR" sz="3200" dirty="0"/>
              <a:t>· [2.4.18]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024127" y="1819835"/>
            <a:ext cx="4289018" cy="4489525"/>
          </a:xfrm>
        </p:spPr>
        <p:txBody>
          <a:bodyPr/>
          <a:lstStyle/>
          <a:p>
            <a:r>
              <a:rPr lang="en-US" i="1" dirty="0"/>
              <a:t>For the seer told them not to attack before someone was either killed or wounded.</a:t>
            </a:r>
          </a:p>
          <a:p>
            <a:r>
              <a:rPr lang="en-US" dirty="0" smtClean="0"/>
              <a:t>Temporal clause referring to the future.</a:t>
            </a:r>
          </a:p>
          <a:p>
            <a:r>
              <a:rPr lang="el-GR" dirty="0" smtClean="0"/>
              <a:t>τις </a:t>
            </a:r>
            <a:r>
              <a:rPr lang="en-US" dirty="0" smtClean="0"/>
              <a:t>+ </a:t>
            </a:r>
            <a:r>
              <a:rPr lang="el-GR" dirty="0" smtClean="0"/>
              <a:t>ἄν</a:t>
            </a:r>
            <a:r>
              <a:rPr lang="en-US" dirty="0" smtClean="0"/>
              <a:t> indicates indefinite.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345751" y="1819834"/>
            <a:ext cx="6321492" cy="4263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29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Conditional Sentences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163" y="1617044"/>
            <a:ext cx="8450980" cy="4677878"/>
          </a:xfrm>
        </p:spPr>
        <p:txBody>
          <a:bodyPr>
            <a:noAutofit/>
          </a:bodyPr>
          <a:lstStyle/>
          <a:p>
            <a:r>
              <a:rPr lang="en-US" i="1" dirty="0" smtClean="0"/>
              <a:t>If … then</a:t>
            </a:r>
            <a:r>
              <a:rPr lang="en-US" dirty="0" smtClean="0"/>
              <a:t> statements</a:t>
            </a:r>
          </a:p>
          <a:p>
            <a:r>
              <a:rPr lang="en-US" dirty="0"/>
              <a:t>The “then” clause is independent. </a:t>
            </a:r>
          </a:p>
          <a:p>
            <a:pPr lvl="1"/>
            <a:r>
              <a:rPr lang="en-US" dirty="0"/>
              <a:t>It called is the </a:t>
            </a:r>
            <a:r>
              <a:rPr lang="en-US" b="1" u="sng" dirty="0">
                <a:solidFill>
                  <a:srgbClr val="00B050"/>
                </a:solidFill>
              </a:rPr>
              <a:t>apodosis</a:t>
            </a:r>
            <a:r>
              <a:rPr lang="en-US" dirty="0">
                <a:solidFill>
                  <a:srgbClr val="00B050"/>
                </a:solidFill>
              </a:rPr>
              <a:t>. </a:t>
            </a:r>
          </a:p>
          <a:p>
            <a:pPr lvl="1"/>
            <a:r>
              <a:rPr lang="en-US" dirty="0"/>
              <a:t>“Then” is often unexpressed.</a:t>
            </a:r>
          </a:p>
          <a:p>
            <a:r>
              <a:rPr lang="en-US" dirty="0" smtClean="0"/>
              <a:t>The “if” clause is dependent.  </a:t>
            </a:r>
          </a:p>
          <a:p>
            <a:pPr lvl="1"/>
            <a:r>
              <a:rPr lang="en-US" i="1" dirty="0"/>
              <a:t>It is called the </a:t>
            </a:r>
            <a:r>
              <a:rPr lang="en-US" b="1" i="1" u="sng" dirty="0" err="1">
                <a:solidFill>
                  <a:srgbClr val="00B050"/>
                </a:solidFill>
              </a:rPr>
              <a:t>protasis</a:t>
            </a:r>
            <a:r>
              <a:rPr lang="en-US" i="1" dirty="0">
                <a:solidFill>
                  <a:srgbClr val="00B050"/>
                </a:solidFill>
              </a:rPr>
              <a:t>. </a:t>
            </a:r>
          </a:p>
          <a:p>
            <a:pPr lvl="1"/>
            <a:r>
              <a:rPr lang="el-GR" u="sng" dirty="0" smtClean="0"/>
              <a:t>εἰ</a:t>
            </a:r>
            <a:r>
              <a:rPr lang="en-US" u="sng" dirty="0" smtClean="0"/>
              <a:t> </a:t>
            </a:r>
            <a:r>
              <a:rPr lang="en-US" u="sng" dirty="0"/>
              <a:t>or </a:t>
            </a:r>
            <a:r>
              <a:rPr lang="el-GR" u="sng" dirty="0"/>
              <a:t>ἐὰν</a:t>
            </a:r>
            <a:r>
              <a:rPr lang="en-US" u="sng" dirty="0"/>
              <a:t> </a:t>
            </a:r>
            <a:r>
              <a:rPr lang="en-US" dirty="0"/>
              <a:t>(</a:t>
            </a:r>
            <a:r>
              <a:rPr lang="el-GR" dirty="0"/>
              <a:t>εἰ</a:t>
            </a:r>
            <a:r>
              <a:rPr lang="en-US" dirty="0"/>
              <a:t>+</a:t>
            </a:r>
            <a:r>
              <a:rPr lang="el-GR" dirty="0"/>
              <a:t>ἄν</a:t>
            </a:r>
            <a:r>
              <a:rPr lang="en-US" dirty="0" smtClean="0"/>
              <a:t>) = </a:t>
            </a:r>
            <a:r>
              <a:rPr lang="en-US" dirty="0" err="1" smtClean="0">
                <a:solidFill>
                  <a:srgbClr val="FF0000"/>
                </a:solidFill>
              </a:rPr>
              <a:t>AuxC</a:t>
            </a:r>
            <a:endParaRPr lang="en-US" dirty="0" smtClean="0">
              <a:solidFill>
                <a:srgbClr val="FF0000"/>
              </a:solidFill>
            </a:endParaRPr>
          </a:p>
          <a:p>
            <a:pPr lvl="2"/>
            <a:r>
              <a:rPr lang="en-US" dirty="0" smtClean="0"/>
              <a:t>It hangs on the verb of the apodosis</a:t>
            </a:r>
            <a:endParaRPr lang="en-US" dirty="0"/>
          </a:p>
          <a:p>
            <a:pPr lvl="1"/>
            <a:r>
              <a:rPr lang="en-US" dirty="0" smtClean="0"/>
              <a:t>Verb of the </a:t>
            </a:r>
            <a:r>
              <a:rPr lang="en-US" dirty="0" smtClean="0"/>
              <a:t>protasis </a:t>
            </a:r>
            <a:r>
              <a:rPr lang="en-US" dirty="0" smtClean="0"/>
              <a:t>hangs on the </a:t>
            </a:r>
            <a:r>
              <a:rPr lang="el-GR" dirty="0"/>
              <a:t>εἰ </a:t>
            </a:r>
            <a:r>
              <a:rPr lang="en-US" dirty="0" smtClean="0"/>
              <a:t>and is </a:t>
            </a:r>
            <a:r>
              <a:rPr lang="en-US" dirty="0"/>
              <a:t>labeled </a:t>
            </a:r>
            <a:r>
              <a:rPr lang="en-US" dirty="0" smtClean="0">
                <a:solidFill>
                  <a:srgbClr val="FF0000"/>
                </a:solidFill>
              </a:rPr>
              <a:t>ADV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042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404153"/>
            <a:ext cx="10352084" cy="571892"/>
          </a:xfrm>
        </p:spPr>
        <p:txBody>
          <a:bodyPr>
            <a:noAutofit/>
          </a:bodyPr>
          <a:lstStyle/>
          <a:p>
            <a:r>
              <a:rPr lang="en-US" b="1" dirty="0" smtClean="0"/>
              <a:t>Conditional Sentences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1183519"/>
              </p:ext>
            </p:extLst>
          </p:nvPr>
        </p:nvGraphicFramePr>
        <p:xfrm>
          <a:off x="734319" y="1130157"/>
          <a:ext cx="10931702" cy="29944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11685">
                  <a:extLst>
                    <a:ext uri="{9D8B030D-6E8A-4147-A177-3AD203B41FA5}">
                      <a16:colId xmlns:a16="http://schemas.microsoft.com/office/drawing/2014/main" val="538294264"/>
                    </a:ext>
                  </a:extLst>
                </a:gridCol>
                <a:gridCol w="3287016">
                  <a:extLst>
                    <a:ext uri="{9D8B030D-6E8A-4147-A177-3AD203B41FA5}">
                      <a16:colId xmlns:a16="http://schemas.microsoft.com/office/drawing/2014/main" val="1184363094"/>
                    </a:ext>
                  </a:extLst>
                </a:gridCol>
                <a:gridCol w="3112499">
                  <a:extLst>
                    <a:ext uri="{9D8B030D-6E8A-4147-A177-3AD203B41FA5}">
                      <a16:colId xmlns:a16="http://schemas.microsoft.com/office/drawing/2014/main" val="1756692434"/>
                    </a:ext>
                  </a:extLst>
                </a:gridCol>
                <a:gridCol w="2220502">
                  <a:extLst>
                    <a:ext uri="{9D8B030D-6E8A-4147-A177-3AD203B41FA5}">
                      <a16:colId xmlns:a16="http://schemas.microsoft.com/office/drawing/2014/main" val="3158387593"/>
                    </a:ext>
                  </a:extLst>
                </a:gridCol>
              </a:tblGrid>
              <a:tr h="42777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Type</a:t>
                      </a:r>
                      <a:endParaRPr lang="en-US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1" u="none" strike="noStrike" dirty="0" smtClean="0">
                          <a:effectLst/>
                        </a:rPr>
                        <a:t>Protasis</a:t>
                      </a:r>
                      <a:endParaRPr lang="en-US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1" u="none" strike="noStrike" dirty="0" smtClean="0">
                          <a:effectLst/>
                        </a:rPr>
                        <a:t>Apodosis</a:t>
                      </a:r>
                      <a:endParaRPr lang="en-US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1" u="none" strike="noStrike" dirty="0" smtClean="0">
                          <a:effectLst/>
                        </a:rPr>
                        <a:t>Translation</a:t>
                      </a:r>
                      <a:endParaRPr lang="en-US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50427223"/>
                  </a:ext>
                </a:extLst>
              </a:tr>
              <a:tr h="42777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1" u="none" strike="noStrike">
                          <a:effectLst/>
                        </a:rPr>
                        <a:t>Present Simple</a:t>
                      </a:r>
                      <a:endParaRPr lang="en-US" sz="2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600" u="none" strike="noStrike">
                          <a:effectLst/>
                        </a:rPr>
                        <a:t>εἰ + </a:t>
                      </a:r>
                      <a:r>
                        <a:rPr lang="en-US" sz="2600" u="none" strike="noStrike">
                          <a:effectLst/>
                        </a:rPr>
                        <a:t>pr/pf indic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>
                          <a:effectLst/>
                        </a:rPr>
                        <a:t>pr/pf indic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>
                          <a:effectLst/>
                        </a:rPr>
                        <a:t>do/do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20846608"/>
                  </a:ext>
                </a:extLst>
              </a:tr>
              <a:tr h="85555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1" u="none" strike="noStrike">
                          <a:effectLst/>
                        </a:rPr>
                        <a:t>Past Simple</a:t>
                      </a:r>
                      <a:endParaRPr lang="en-US" sz="2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600" u="none" strike="noStrike" dirty="0">
                          <a:effectLst/>
                        </a:rPr>
                        <a:t>εἰ + </a:t>
                      </a:r>
                      <a:r>
                        <a:rPr lang="en-US" sz="2600" u="none" strike="noStrike" dirty="0">
                          <a:effectLst/>
                        </a:rPr>
                        <a:t>impf/</a:t>
                      </a:r>
                      <a:r>
                        <a:rPr lang="en-US" sz="2600" u="none" strike="noStrike" dirty="0" err="1">
                          <a:effectLst/>
                        </a:rPr>
                        <a:t>aor</a:t>
                      </a:r>
                      <a:r>
                        <a:rPr lang="en-US" sz="2600" u="none" strike="noStrike" dirty="0">
                          <a:effectLst/>
                        </a:rPr>
                        <a:t>/pp </a:t>
                      </a:r>
                      <a:r>
                        <a:rPr lang="en-US" sz="2600" u="none" strike="noStrike" dirty="0" err="1">
                          <a:effectLst/>
                        </a:rPr>
                        <a:t>indic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>
                          <a:effectLst/>
                        </a:rPr>
                        <a:t>impf/aor/pp indic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>
                          <a:effectLst/>
                        </a:rPr>
                        <a:t>did/did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39789326"/>
                  </a:ext>
                </a:extLst>
              </a:tr>
              <a:tr h="42777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1" u="none" strike="noStrike">
                          <a:effectLst/>
                        </a:rPr>
                        <a:t>Present Unreal</a:t>
                      </a:r>
                      <a:endParaRPr lang="en-US" sz="2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600" u="none" strike="noStrike">
                          <a:effectLst/>
                        </a:rPr>
                        <a:t>εἰ + </a:t>
                      </a:r>
                      <a:r>
                        <a:rPr lang="en-US" sz="2600" u="none" strike="noStrike">
                          <a:effectLst/>
                        </a:rPr>
                        <a:t>impf indic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>
                          <a:effectLst/>
                        </a:rPr>
                        <a:t>impf indic + </a:t>
                      </a:r>
                      <a:r>
                        <a:rPr lang="el-GR" sz="2600" u="none" strike="noStrike">
                          <a:effectLst/>
                        </a:rPr>
                        <a:t>ἄν</a:t>
                      </a:r>
                      <a:endParaRPr lang="el-GR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>
                          <a:effectLst/>
                        </a:rPr>
                        <a:t>were/would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74139907"/>
                  </a:ext>
                </a:extLst>
              </a:tr>
              <a:tr h="85555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1" u="none" strike="noStrike">
                          <a:effectLst/>
                        </a:rPr>
                        <a:t>Past Unreal</a:t>
                      </a:r>
                      <a:endParaRPr lang="en-US" sz="2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600" u="none" strike="noStrike">
                          <a:effectLst/>
                        </a:rPr>
                        <a:t>εἰ + </a:t>
                      </a:r>
                      <a:r>
                        <a:rPr lang="en-US" sz="2600" u="none" strike="noStrike">
                          <a:effectLst/>
                        </a:rPr>
                        <a:t>impf/aor indic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 dirty="0" err="1">
                          <a:effectLst/>
                        </a:rPr>
                        <a:t>aor</a:t>
                      </a:r>
                      <a:r>
                        <a:rPr lang="en-US" sz="2600" u="none" strike="noStrike" dirty="0">
                          <a:effectLst/>
                        </a:rPr>
                        <a:t>/impf </a:t>
                      </a:r>
                      <a:r>
                        <a:rPr lang="en-US" sz="2600" u="none" strike="noStrike" dirty="0" err="1">
                          <a:effectLst/>
                        </a:rPr>
                        <a:t>indic</a:t>
                      </a:r>
                      <a:r>
                        <a:rPr lang="en-US" sz="2600" u="none" strike="noStrike" dirty="0">
                          <a:effectLst/>
                        </a:rPr>
                        <a:t> + </a:t>
                      </a:r>
                      <a:r>
                        <a:rPr lang="el-GR" sz="2600" u="none" strike="noStrike" dirty="0">
                          <a:effectLst/>
                        </a:rPr>
                        <a:t>ἄν</a:t>
                      </a:r>
                      <a:endParaRPr lang="el-GR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 dirty="0">
                          <a:effectLst/>
                        </a:rPr>
                        <a:t>had been/would have been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160966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8381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404153"/>
            <a:ext cx="10352084" cy="571892"/>
          </a:xfrm>
        </p:spPr>
        <p:txBody>
          <a:bodyPr>
            <a:noAutofit/>
          </a:bodyPr>
          <a:lstStyle/>
          <a:p>
            <a:r>
              <a:rPr lang="en-US" b="1" dirty="0" smtClean="0"/>
              <a:t>Conditional Sentences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521151"/>
              </p:ext>
            </p:extLst>
          </p:nvPr>
        </p:nvGraphicFramePr>
        <p:xfrm>
          <a:off x="734319" y="1130157"/>
          <a:ext cx="10931702" cy="38500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11685">
                  <a:extLst>
                    <a:ext uri="{9D8B030D-6E8A-4147-A177-3AD203B41FA5}">
                      <a16:colId xmlns:a16="http://schemas.microsoft.com/office/drawing/2014/main" val="538294264"/>
                    </a:ext>
                  </a:extLst>
                </a:gridCol>
                <a:gridCol w="3287016">
                  <a:extLst>
                    <a:ext uri="{9D8B030D-6E8A-4147-A177-3AD203B41FA5}">
                      <a16:colId xmlns:a16="http://schemas.microsoft.com/office/drawing/2014/main" val="1184363094"/>
                    </a:ext>
                  </a:extLst>
                </a:gridCol>
                <a:gridCol w="3112499">
                  <a:extLst>
                    <a:ext uri="{9D8B030D-6E8A-4147-A177-3AD203B41FA5}">
                      <a16:colId xmlns:a16="http://schemas.microsoft.com/office/drawing/2014/main" val="1756692434"/>
                    </a:ext>
                  </a:extLst>
                </a:gridCol>
                <a:gridCol w="2220502">
                  <a:extLst>
                    <a:ext uri="{9D8B030D-6E8A-4147-A177-3AD203B41FA5}">
                      <a16:colId xmlns:a16="http://schemas.microsoft.com/office/drawing/2014/main" val="3158387593"/>
                    </a:ext>
                  </a:extLst>
                </a:gridCol>
              </a:tblGrid>
              <a:tr h="42777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Type</a:t>
                      </a:r>
                      <a:endParaRPr lang="en-US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1" u="none" strike="noStrike" dirty="0" smtClean="0">
                          <a:effectLst/>
                        </a:rPr>
                        <a:t>Protasis</a:t>
                      </a:r>
                      <a:endParaRPr lang="en-US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1" u="none" strike="noStrike" dirty="0" smtClean="0">
                          <a:effectLst/>
                        </a:rPr>
                        <a:t>Apodosis</a:t>
                      </a:r>
                      <a:endParaRPr lang="en-US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1" u="none" strike="noStrike" dirty="0" smtClean="0">
                          <a:effectLst/>
                        </a:rPr>
                        <a:t>Translation</a:t>
                      </a:r>
                      <a:endParaRPr lang="en-US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50427223"/>
                  </a:ext>
                </a:extLst>
              </a:tr>
              <a:tr h="42777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u="none" strike="noStrike">
                          <a:effectLst/>
                        </a:rPr>
                        <a:t>Present Simple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600" u="none" strike="noStrike">
                          <a:effectLst/>
                        </a:rPr>
                        <a:t>εἰ + </a:t>
                      </a:r>
                      <a:r>
                        <a:rPr lang="en-US" sz="2600" u="none" strike="noStrike">
                          <a:effectLst/>
                        </a:rPr>
                        <a:t>pr/pf indic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>
                          <a:effectLst/>
                        </a:rPr>
                        <a:t>pr/pf indic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>
                          <a:effectLst/>
                        </a:rPr>
                        <a:t>do/do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20846608"/>
                  </a:ext>
                </a:extLst>
              </a:tr>
              <a:tr h="85555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u="none" strike="noStrike">
                          <a:effectLst/>
                        </a:rPr>
                        <a:t>Past Simple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600" u="none" strike="noStrike" dirty="0">
                          <a:effectLst/>
                        </a:rPr>
                        <a:t>εἰ + </a:t>
                      </a:r>
                      <a:r>
                        <a:rPr lang="en-US" sz="2600" u="none" strike="noStrike" dirty="0">
                          <a:effectLst/>
                        </a:rPr>
                        <a:t>impf/</a:t>
                      </a:r>
                      <a:r>
                        <a:rPr lang="en-US" sz="2600" u="none" strike="noStrike" dirty="0" err="1">
                          <a:effectLst/>
                        </a:rPr>
                        <a:t>aor</a:t>
                      </a:r>
                      <a:r>
                        <a:rPr lang="en-US" sz="2600" u="none" strike="noStrike" dirty="0">
                          <a:effectLst/>
                        </a:rPr>
                        <a:t>/pp </a:t>
                      </a:r>
                      <a:r>
                        <a:rPr lang="en-US" sz="2600" u="none" strike="noStrike" dirty="0" err="1">
                          <a:effectLst/>
                        </a:rPr>
                        <a:t>indic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>
                          <a:effectLst/>
                        </a:rPr>
                        <a:t>impf/aor/pp indic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>
                          <a:effectLst/>
                        </a:rPr>
                        <a:t>did/did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39789326"/>
                  </a:ext>
                </a:extLst>
              </a:tr>
              <a:tr h="42777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u="none" strike="noStrike">
                          <a:effectLst/>
                        </a:rPr>
                        <a:t>Present Unreal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600" u="none" strike="noStrike">
                          <a:effectLst/>
                        </a:rPr>
                        <a:t>εἰ + </a:t>
                      </a:r>
                      <a:r>
                        <a:rPr lang="en-US" sz="2600" u="none" strike="noStrike">
                          <a:effectLst/>
                        </a:rPr>
                        <a:t>impf indic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>
                          <a:effectLst/>
                        </a:rPr>
                        <a:t>impf indic + </a:t>
                      </a:r>
                      <a:r>
                        <a:rPr lang="el-GR" sz="2600" u="none" strike="noStrike">
                          <a:effectLst/>
                        </a:rPr>
                        <a:t>ἄν</a:t>
                      </a:r>
                      <a:endParaRPr lang="el-GR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>
                          <a:effectLst/>
                        </a:rPr>
                        <a:t>were/would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74139907"/>
                  </a:ext>
                </a:extLst>
              </a:tr>
              <a:tr h="85555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u="none" strike="noStrike" dirty="0">
                          <a:effectLst/>
                        </a:rPr>
                        <a:t>Past Unreal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600" u="none" strike="noStrike">
                          <a:effectLst/>
                        </a:rPr>
                        <a:t>εἰ + </a:t>
                      </a:r>
                      <a:r>
                        <a:rPr lang="en-US" sz="2600" u="none" strike="noStrike">
                          <a:effectLst/>
                        </a:rPr>
                        <a:t>impf/aor indic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 dirty="0" err="1">
                          <a:effectLst/>
                        </a:rPr>
                        <a:t>aor</a:t>
                      </a:r>
                      <a:r>
                        <a:rPr lang="en-US" sz="2600" u="none" strike="noStrike" dirty="0">
                          <a:effectLst/>
                        </a:rPr>
                        <a:t>/impf </a:t>
                      </a:r>
                      <a:r>
                        <a:rPr lang="en-US" sz="2600" u="none" strike="noStrike" dirty="0" err="1">
                          <a:effectLst/>
                        </a:rPr>
                        <a:t>indic</a:t>
                      </a:r>
                      <a:r>
                        <a:rPr lang="en-US" sz="2600" u="none" strike="noStrike" dirty="0">
                          <a:effectLst/>
                        </a:rPr>
                        <a:t> + </a:t>
                      </a:r>
                      <a:r>
                        <a:rPr lang="el-GR" sz="2600" u="none" strike="noStrike" dirty="0">
                          <a:effectLst/>
                        </a:rPr>
                        <a:t>ἄν</a:t>
                      </a:r>
                      <a:endParaRPr lang="el-GR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>
                          <a:effectLst/>
                        </a:rPr>
                        <a:t>had been/would have been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16096655"/>
                  </a:ext>
                </a:extLst>
              </a:tr>
              <a:tr h="42777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1" u="none" strike="noStrike">
                          <a:effectLst/>
                        </a:rPr>
                        <a:t>Present General</a:t>
                      </a:r>
                      <a:endParaRPr lang="en-US" sz="2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600" u="none" strike="noStrike" dirty="0">
                          <a:effectLst/>
                        </a:rPr>
                        <a:t>ἐάν + </a:t>
                      </a:r>
                      <a:r>
                        <a:rPr lang="en-US" sz="2600" b="1" u="none" strike="noStrike" dirty="0">
                          <a:effectLst/>
                        </a:rPr>
                        <a:t>subj</a:t>
                      </a:r>
                      <a:endParaRPr lang="en-US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>
                          <a:effectLst/>
                        </a:rPr>
                        <a:t>pres indic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 dirty="0">
                          <a:effectLst/>
                        </a:rPr>
                        <a:t>if ever do, do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98460847"/>
                  </a:ext>
                </a:extLst>
              </a:tr>
              <a:tr h="42777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1" u="none" strike="noStrike">
                          <a:effectLst/>
                        </a:rPr>
                        <a:t>Past General</a:t>
                      </a:r>
                      <a:endParaRPr lang="en-US" sz="2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600" u="none" strike="noStrike" dirty="0">
                          <a:effectLst/>
                        </a:rPr>
                        <a:t>εἰ + </a:t>
                      </a:r>
                      <a:r>
                        <a:rPr lang="en-US" sz="2600" b="1" u="none" strike="noStrike" dirty="0">
                          <a:effectLst/>
                        </a:rPr>
                        <a:t>optative</a:t>
                      </a:r>
                      <a:endParaRPr lang="en-US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 dirty="0">
                          <a:effectLst/>
                        </a:rPr>
                        <a:t>impf </a:t>
                      </a:r>
                      <a:r>
                        <a:rPr lang="en-US" sz="2600" u="none" strike="noStrike" dirty="0" err="1">
                          <a:effectLst/>
                        </a:rPr>
                        <a:t>indic</a:t>
                      </a:r>
                      <a:r>
                        <a:rPr lang="en-US" sz="2600" u="none" strike="noStrike" dirty="0">
                          <a:effectLst/>
                        </a:rPr>
                        <a:t> </a:t>
                      </a:r>
                      <a:r>
                        <a:rPr lang="en-US" sz="2600" u="none" strike="noStrike" dirty="0" smtClean="0">
                          <a:effectLst/>
                        </a:rPr>
                        <a:t>[</a:t>
                      </a:r>
                      <a:r>
                        <a:rPr lang="en-US" sz="2600" u="none" strike="noStrike" dirty="0" err="1" smtClean="0">
                          <a:effectLst/>
                        </a:rPr>
                        <a:t>aor</a:t>
                      </a:r>
                      <a:r>
                        <a:rPr lang="en-US" sz="2600" u="none" strike="noStrike" dirty="0" smtClean="0">
                          <a:effectLst/>
                        </a:rPr>
                        <a:t>] 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 dirty="0">
                          <a:effectLst/>
                        </a:rPr>
                        <a:t>if ever did, did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70813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5114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4754879" cy="804313"/>
          </a:xfrm>
        </p:spPr>
        <p:txBody>
          <a:bodyPr>
            <a:normAutofit fontScale="90000"/>
          </a:bodyPr>
          <a:lstStyle/>
          <a:p>
            <a:pPr fontAlgn="b"/>
            <a:r>
              <a:rPr lang="en-US" b="1" dirty="0"/>
              <a:t>Present </a:t>
            </a:r>
            <a:r>
              <a:rPr lang="en-US" b="1" dirty="0" smtClean="0"/>
              <a:t>General </a:t>
            </a:r>
            <a:br>
              <a:rPr lang="en-US" b="1" dirty="0" smtClean="0"/>
            </a:br>
            <a:r>
              <a:rPr lang="en-US" sz="2800" b="1" dirty="0" smtClean="0"/>
              <a:t>[</a:t>
            </a:r>
            <a:r>
              <a:rPr lang="el-GR" sz="2800" dirty="0"/>
              <a:t>ἐάν + </a:t>
            </a:r>
            <a:r>
              <a:rPr lang="en-US" sz="2800" b="1" dirty="0"/>
              <a:t>subj &gt; </a:t>
            </a:r>
            <a:r>
              <a:rPr lang="en-US" sz="2800" dirty="0" err="1"/>
              <a:t>pres</a:t>
            </a:r>
            <a:r>
              <a:rPr lang="en-US" sz="2800" dirty="0"/>
              <a:t> </a:t>
            </a:r>
            <a:r>
              <a:rPr lang="en-US" sz="2800" dirty="0" err="1" smtClean="0"/>
              <a:t>indic</a:t>
            </a:r>
            <a:r>
              <a:rPr lang="en-US" sz="2800" dirty="0" smtClean="0"/>
              <a:t>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Λύσανδρον </a:t>
            </a:r>
            <a:r>
              <a:rPr lang="el-GR" dirty="0"/>
              <a:t>οὐκ εἴα ναυμαχεῖν πρὸς Ἀθηναίους, </a:t>
            </a:r>
            <a:r>
              <a:rPr lang="el-GR" u="sng" dirty="0">
                <a:solidFill>
                  <a:srgbClr val="FF0000"/>
                </a:solidFill>
              </a:rPr>
              <a:t>ἐὰν μὴ </a:t>
            </a:r>
            <a:r>
              <a:rPr lang="el-GR" u="sng" dirty="0"/>
              <a:t>πολλῷ πλείους ναῦς ἔχ</a:t>
            </a:r>
            <a:r>
              <a:rPr lang="el-GR" u="sng" dirty="0">
                <a:solidFill>
                  <a:srgbClr val="FF0000"/>
                </a:solidFill>
              </a:rPr>
              <a:t>ῃ</a:t>
            </a:r>
            <a:r>
              <a:rPr lang="el-GR" dirty="0"/>
              <a:t>. [2.1.14</a:t>
            </a:r>
            <a:r>
              <a:rPr lang="el-GR" dirty="0" smtClean="0"/>
              <a:t>]</a:t>
            </a:r>
            <a:endParaRPr lang="en-US" dirty="0" smtClean="0"/>
          </a:p>
          <a:p>
            <a:r>
              <a:rPr lang="en-US" i="1" dirty="0"/>
              <a:t>He was not allowing Lysander to sail out to fight the Athenians if he did not have many more ships.</a:t>
            </a:r>
          </a:p>
          <a:p>
            <a:pPr lvl="1"/>
            <a:r>
              <a:rPr lang="en-US" i="1" dirty="0"/>
              <a:t>“Until he had </a:t>
            </a:r>
            <a:r>
              <a:rPr lang="en-US" i="1" dirty="0" smtClean="0"/>
              <a:t>many more </a:t>
            </a:r>
            <a:r>
              <a:rPr lang="en-US" i="1" dirty="0"/>
              <a:t>ships”</a:t>
            </a:r>
          </a:p>
          <a:p>
            <a:r>
              <a:rPr lang="el-GR" dirty="0" smtClean="0"/>
              <a:t>ἐὰν</a:t>
            </a:r>
            <a:r>
              <a:rPr lang="en-US" dirty="0" smtClean="0"/>
              <a:t> + </a:t>
            </a:r>
            <a:r>
              <a:rPr lang="el-GR" dirty="0" smtClean="0"/>
              <a:t>μή</a:t>
            </a:r>
            <a:r>
              <a:rPr lang="en-US" dirty="0" smtClean="0"/>
              <a:t> + pres. subj.</a:t>
            </a:r>
          </a:p>
          <a:p>
            <a:pPr lvl="1"/>
            <a:r>
              <a:rPr lang="en-US" dirty="0" smtClean="0"/>
              <a:t>Infinitive </a:t>
            </a:r>
            <a:r>
              <a:rPr lang="el-GR" dirty="0"/>
              <a:t>ναυμαχεῖν</a:t>
            </a:r>
            <a:r>
              <a:rPr lang="en-US" dirty="0"/>
              <a:t> stands for </a:t>
            </a:r>
            <a:r>
              <a:rPr lang="en-US" dirty="0" smtClean="0"/>
              <a:t>finite present </a:t>
            </a:r>
            <a:r>
              <a:rPr lang="en-US" dirty="0" err="1" smtClean="0"/>
              <a:t>indic</a:t>
            </a:r>
            <a:r>
              <a:rPr lang="en-US" dirty="0" smtClean="0"/>
              <a:t> verb</a:t>
            </a:r>
            <a:endParaRPr lang="en-US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76186" y="585216"/>
            <a:ext cx="4518122" cy="5996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90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4625901" cy="804313"/>
          </a:xfrm>
        </p:spPr>
        <p:txBody>
          <a:bodyPr>
            <a:normAutofit fontScale="90000"/>
          </a:bodyPr>
          <a:lstStyle/>
          <a:p>
            <a:pPr fontAlgn="b"/>
            <a:r>
              <a:rPr lang="en-US" b="1" dirty="0" smtClean="0"/>
              <a:t>Past General </a:t>
            </a:r>
            <a:br>
              <a:rPr lang="en-US" b="1" dirty="0" smtClean="0"/>
            </a:br>
            <a:r>
              <a:rPr lang="en-US" sz="2800" b="1" dirty="0" smtClean="0"/>
              <a:t>[</a:t>
            </a:r>
            <a:r>
              <a:rPr lang="el-GR" sz="2800" dirty="0" smtClean="0"/>
              <a:t>ει</a:t>
            </a:r>
            <a:r>
              <a:rPr lang="el-GR" sz="2800" dirty="0"/>
              <a:t>̓ + </a:t>
            </a:r>
            <a:r>
              <a:rPr lang="en-US" sz="2800" b="1" dirty="0" smtClean="0"/>
              <a:t>optative</a:t>
            </a:r>
            <a:r>
              <a:rPr lang="en-US" sz="2800" b="1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&gt; </a:t>
            </a:r>
            <a:r>
              <a:rPr lang="en-US" sz="2800" dirty="0" err="1" smtClean="0">
                <a:solidFill>
                  <a:srgbClr val="000000"/>
                </a:solidFill>
              </a:rPr>
              <a:t>imperf</a:t>
            </a:r>
            <a:r>
              <a:rPr lang="en-US" sz="2800" dirty="0" smtClean="0"/>
              <a:t> </a:t>
            </a:r>
            <a:r>
              <a:rPr lang="en-US" sz="2800" dirty="0" err="1" smtClean="0"/>
              <a:t>indic</a:t>
            </a:r>
            <a:r>
              <a:rPr lang="en-US" sz="2800" dirty="0" smtClean="0"/>
              <a:t>]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u="sng" dirty="0" smtClean="0">
                <a:solidFill>
                  <a:srgbClr val="FF0000"/>
                </a:solidFill>
              </a:rPr>
              <a:t>εἰ</a:t>
            </a:r>
            <a:r>
              <a:rPr lang="el-GR" u="sng" dirty="0" smtClean="0"/>
              <a:t> </a:t>
            </a:r>
            <a:r>
              <a:rPr lang="el-GR" u="sng" dirty="0"/>
              <a:t>δέ τινες φοβο</a:t>
            </a:r>
            <a:r>
              <a:rPr lang="el-GR" u="sng" dirty="0">
                <a:solidFill>
                  <a:srgbClr val="FF0000"/>
                </a:solidFill>
              </a:rPr>
              <a:t>ῖ</a:t>
            </a:r>
            <a:r>
              <a:rPr lang="el-GR" u="sng" dirty="0"/>
              <a:t>ντο τῶν ἐξ ἄστεως</a:t>
            </a:r>
            <a:r>
              <a:rPr lang="el-GR" dirty="0"/>
              <a:t>, ἔδοξεν αὐτοῖς Ἐλευσῖνα κατοικεῖν. [2.4.38</a:t>
            </a:r>
            <a:r>
              <a:rPr lang="el-GR" dirty="0" smtClean="0"/>
              <a:t>]</a:t>
            </a:r>
            <a:endParaRPr lang="en-US" dirty="0" smtClean="0"/>
          </a:p>
          <a:p>
            <a:r>
              <a:rPr lang="en-US" i="1" dirty="0"/>
              <a:t>If anyone was afraid of the men from the town, it </a:t>
            </a:r>
            <a:r>
              <a:rPr lang="en-US" i="1" dirty="0" smtClean="0"/>
              <a:t>seemed </a:t>
            </a:r>
            <a:r>
              <a:rPr lang="en-US" i="1" dirty="0"/>
              <a:t>best to them to inhabit Eleusis.</a:t>
            </a:r>
          </a:p>
          <a:p>
            <a:r>
              <a:rPr lang="el-GR" dirty="0" smtClean="0"/>
              <a:t>εἰ</a:t>
            </a:r>
            <a:r>
              <a:rPr lang="en-US" dirty="0" smtClean="0"/>
              <a:t> + </a:t>
            </a:r>
            <a:r>
              <a:rPr lang="en-US" dirty="0" err="1" smtClean="0"/>
              <a:t>pres</a:t>
            </a:r>
            <a:r>
              <a:rPr lang="en-US" dirty="0" smtClean="0"/>
              <a:t> MP opt [middle sense]</a:t>
            </a:r>
          </a:p>
          <a:p>
            <a:pPr lvl="1"/>
            <a:r>
              <a:rPr lang="en-US" dirty="0" smtClean="0"/>
              <a:t>Apodosis = </a:t>
            </a:r>
            <a:r>
              <a:rPr lang="en-US" dirty="0" err="1" smtClean="0"/>
              <a:t>aor</a:t>
            </a:r>
            <a:r>
              <a:rPr lang="en-US" dirty="0" smtClean="0"/>
              <a:t> instead of impf = one-time act</a:t>
            </a:r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39305" y="585216"/>
            <a:ext cx="5231998" cy="5707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486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Greek Moods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376737"/>
            <a:ext cx="10352084" cy="4932624"/>
          </a:xfrm>
        </p:spPr>
        <p:txBody>
          <a:bodyPr/>
          <a:lstStyle/>
          <a:p>
            <a:r>
              <a:rPr lang="en-US" dirty="0" smtClean="0"/>
              <a:t>Each conjugated verb has person-number-tense-</a:t>
            </a:r>
            <a:r>
              <a:rPr lang="en-US" b="1" dirty="0" smtClean="0"/>
              <a:t>mood</a:t>
            </a:r>
            <a:r>
              <a:rPr lang="en-US" dirty="0" smtClean="0"/>
              <a:t>-voice</a:t>
            </a:r>
          </a:p>
          <a:p>
            <a:r>
              <a:rPr lang="en-US" dirty="0" smtClean="0"/>
              <a:t>Indicative – normal declarative statements</a:t>
            </a:r>
          </a:p>
          <a:p>
            <a:r>
              <a:rPr lang="en-US" dirty="0"/>
              <a:t>Imperative – commands </a:t>
            </a:r>
            <a:r>
              <a:rPr lang="en-US" dirty="0" smtClean="0"/>
              <a:t>(</a:t>
            </a:r>
            <a:r>
              <a:rPr lang="en-US" i="1" dirty="0" smtClean="0"/>
              <a:t>later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b="1" dirty="0" smtClean="0"/>
              <a:t>Subjunctive</a:t>
            </a:r>
            <a:r>
              <a:rPr lang="en-US" dirty="0" smtClean="0"/>
              <a:t> – assumption or possibility; unreal statements 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ften with </a:t>
            </a:r>
            <a:r>
              <a:rPr lang="el-GR" dirty="0" smtClean="0"/>
              <a:t>ἄν</a:t>
            </a:r>
            <a:endParaRPr lang="en-US" dirty="0" smtClean="0"/>
          </a:p>
          <a:p>
            <a:r>
              <a:rPr lang="en-US" b="1" dirty="0" smtClean="0"/>
              <a:t>Optative</a:t>
            </a:r>
            <a:r>
              <a:rPr lang="en-US" dirty="0" smtClean="0"/>
              <a:t> – wish or potentiality</a:t>
            </a:r>
          </a:p>
          <a:p>
            <a:pPr lvl="1"/>
            <a:r>
              <a:rPr lang="en-US" dirty="0" smtClean="0"/>
              <a:t>Sometimes </a:t>
            </a:r>
            <a:r>
              <a:rPr lang="en-US" dirty="0"/>
              <a:t>with </a:t>
            </a:r>
            <a:r>
              <a:rPr lang="el-GR" dirty="0" smtClean="0"/>
              <a:t>ἄν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041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404153"/>
            <a:ext cx="10352084" cy="571892"/>
          </a:xfrm>
        </p:spPr>
        <p:txBody>
          <a:bodyPr>
            <a:noAutofit/>
          </a:bodyPr>
          <a:lstStyle/>
          <a:p>
            <a:r>
              <a:rPr lang="en-US" b="1" dirty="0" smtClean="0"/>
              <a:t>Conditional Sentences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7634041"/>
              </p:ext>
            </p:extLst>
          </p:nvPr>
        </p:nvGraphicFramePr>
        <p:xfrm>
          <a:off x="734319" y="1130157"/>
          <a:ext cx="10931702" cy="54476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11685">
                  <a:extLst>
                    <a:ext uri="{9D8B030D-6E8A-4147-A177-3AD203B41FA5}">
                      <a16:colId xmlns:a16="http://schemas.microsoft.com/office/drawing/2014/main" val="538294264"/>
                    </a:ext>
                  </a:extLst>
                </a:gridCol>
                <a:gridCol w="3287016">
                  <a:extLst>
                    <a:ext uri="{9D8B030D-6E8A-4147-A177-3AD203B41FA5}">
                      <a16:colId xmlns:a16="http://schemas.microsoft.com/office/drawing/2014/main" val="1184363094"/>
                    </a:ext>
                  </a:extLst>
                </a:gridCol>
                <a:gridCol w="3112499">
                  <a:extLst>
                    <a:ext uri="{9D8B030D-6E8A-4147-A177-3AD203B41FA5}">
                      <a16:colId xmlns:a16="http://schemas.microsoft.com/office/drawing/2014/main" val="1756692434"/>
                    </a:ext>
                  </a:extLst>
                </a:gridCol>
                <a:gridCol w="2220502">
                  <a:extLst>
                    <a:ext uri="{9D8B030D-6E8A-4147-A177-3AD203B41FA5}">
                      <a16:colId xmlns:a16="http://schemas.microsoft.com/office/drawing/2014/main" val="3158387593"/>
                    </a:ext>
                  </a:extLst>
                </a:gridCol>
              </a:tblGrid>
              <a:tr h="42777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Type</a:t>
                      </a:r>
                      <a:endParaRPr lang="en-US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1" u="none" strike="noStrike" dirty="0" smtClean="0">
                          <a:effectLst/>
                        </a:rPr>
                        <a:t>Protasis</a:t>
                      </a:r>
                      <a:endParaRPr lang="en-US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1" u="none" strike="noStrike" dirty="0" smtClean="0">
                          <a:effectLst/>
                        </a:rPr>
                        <a:t>Apodosis</a:t>
                      </a:r>
                      <a:endParaRPr lang="en-US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1" u="none" strike="noStrike" dirty="0" smtClean="0">
                          <a:effectLst/>
                        </a:rPr>
                        <a:t>Translation</a:t>
                      </a:r>
                      <a:endParaRPr lang="en-US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50427223"/>
                  </a:ext>
                </a:extLst>
              </a:tr>
              <a:tr h="42777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u="none" strike="noStrike">
                          <a:effectLst/>
                        </a:rPr>
                        <a:t>Present Simple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600" u="none" strike="noStrike">
                          <a:effectLst/>
                        </a:rPr>
                        <a:t>εἰ + </a:t>
                      </a:r>
                      <a:r>
                        <a:rPr lang="en-US" sz="2600" u="none" strike="noStrike">
                          <a:effectLst/>
                        </a:rPr>
                        <a:t>pr/pf indic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>
                          <a:effectLst/>
                        </a:rPr>
                        <a:t>pr/pf indic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>
                          <a:effectLst/>
                        </a:rPr>
                        <a:t>do/do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20846608"/>
                  </a:ext>
                </a:extLst>
              </a:tr>
              <a:tr h="85555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u="none" strike="noStrike">
                          <a:effectLst/>
                        </a:rPr>
                        <a:t>Past Simple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600" u="none" strike="noStrike" dirty="0">
                          <a:effectLst/>
                        </a:rPr>
                        <a:t>εἰ + </a:t>
                      </a:r>
                      <a:r>
                        <a:rPr lang="en-US" sz="2600" u="none" strike="noStrike" dirty="0">
                          <a:effectLst/>
                        </a:rPr>
                        <a:t>impf/</a:t>
                      </a:r>
                      <a:r>
                        <a:rPr lang="en-US" sz="2600" u="none" strike="noStrike" dirty="0" err="1">
                          <a:effectLst/>
                        </a:rPr>
                        <a:t>aor</a:t>
                      </a:r>
                      <a:r>
                        <a:rPr lang="en-US" sz="2600" u="none" strike="noStrike" dirty="0">
                          <a:effectLst/>
                        </a:rPr>
                        <a:t>/pp </a:t>
                      </a:r>
                      <a:r>
                        <a:rPr lang="en-US" sz="2600" u="none" strike="noStrike" dirty="0" err="1">
                          <a:effectLst/>
                        </a:rPr>
                        <a:t>indic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>
                          <a:effectLst/>
                        </a:rPr>
                        <a:t>impf/aor/pp indic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>
                          <a:effectLst/>
                        </a:rPr>
                        <a:t>did/did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39789326"/>
                  </a:ext>
                </a:extLst>
              </a:tr>
              <a:tr h="42777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u="none" strike="noStrike">
                          <a:effectLst/>
                        </a:rPr>
                        <a:t>Present Unreal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600" u="none" strike="noStrike">
                          <a:effectLst/>
                        </a:rPr>
                        <a:t>εἰ + </a:t>
                      </a:r>
                      <a:r>
                        <a:rPr lang="en-US" sz="2600" u="none" strike="noStrike">
                          <a:effectLst/>
                        </a:rPr>
                        <a:t>impf indic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>
                          <a:effectLst/>
                        </a:rPr>
                        <a:t>impf indic + </a:t>
                      </a:r>
                      <a:r>
                        <a:rPr lang="el-GR" sz="2600" u="none" strike="noStrike">
                          <a:effectLst/>
                        </a:rPr>
                        <a:t>ἄν</a:t>
                      </a:r>
                      <a:endParaRPr lang="el-GR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>
                          <a:effectLst/>
                        </a:rPr>
                        <a:t>were/would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74139907"/>
                  </a:ext>
                </a:extLst>
              </a:tr>
              <a:tr h="85555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u="none" strike="noStrike" dirty="0">
                          <a:effectLst/>
                        </a:rPr>
                        <a:t>Past Unreal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600" u="none" strike="noStrike">
                          <a:effectLst/>
                        </a:rPr>
                        <a:t>εἰ + </a:t>
                      </a:r>
                      <a:r>
                        <a:rPr lang="en-US" sz="2600" u="none" strike="noStrike">
                          <a:effectLst/>
                        </a:rPr>
                        <a:t>impf/aor indic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 dirty="0" err="1">
                          <a:effectLst/>
                        </a:rPr>
                        <a:t>aor</a:t>
                      </a:r>
                      <a:r>
                        <a:rPr lang="en-US" sz="2600" u="none" strike="noStrike" dirty="0">
                          <a:effectLst/>
                        </a:rPr>
                        <a:t>/impf </a:t>
                      </a:r>
                      <a:r>
                        <a:rPr lang="en-US" sz="2600" u="none" strike="noStrike" dirty="0" err="1">
                          <a:effectLst/>
                        </a:rPr>
                        <a:t>indic</a:t>
                      </a:r>
                      <a:r>
                        <a:rPr lang="en-US" sz="2600" u="none" strike="noStrike" dirty="0">
                          <a:effectLst/>
                        </a:rPr>
                        <a:t> + </a:t>
                      </a:r>
                      <a:r>
                        <a:rPr lang="el-GR" sz="2600" u="none" strike="noStrike" dirty="0">
                          <a:effectLst/>
                        </a:rPr>
                        <a:t>ἄν</a:t>
                      </a:r>
                      <a:endParaRPr lang="el-GR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>
                          <a:effectLst/>
                        </a:rPr>
                        <a:t>had been/would have been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16096655"/>
                  </a:ext>
                </a:extLst>
              </a:tr>
              <a:tr h="42777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u="none" strike="noStrike">
                          <a:effectLst/>
                        </a:rPr>
                        <a:t>Present General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600" b="0" u="none" strike="noStrike" dirty="0">
                          <a:effectLst/>
                        </a:rPr>
                        <a:t>ἐάν + </a:t>
                      </a:r>
                      <a:r>
                        <a:rPr lang="en-US" sz="2600" b="0" u="none" strike="noStrike" dirty="0">
                          <a:effectLst/>
                        </a:rPr>
                        <a:t>subj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u="none" strike="noStrike">
                          <a:effectLst/>
                        </a:rPr>
                        <a:t>pres indic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u="none" strike="noStrike" dirty="0">
                          <a:effectLst/>
                        </a:rPr>
                        <a:t>if ever do, do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98460847"/>
                  </a:ext>
                </a:extLst>
              </a:tr>
              <a:tr h="42777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u="none" strike="noStrike">
                          <a:effectLst/>
                        </a:rPr>
                        <a:t>Past General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600" b="0" u="none" strike="noStrike" dirty="0">
                          <a:effectLst/>
                        </a:rPr>
                        <a:t>εἰ + </a:t>
                      </a:r>
                      <a:r>
                        <a:rPr lang="en-US" sz="2600" b="0" u="none" strike="noStrike" dirty="0">
                          <a:effectLst/>
                        </a:rPr>
                        <a:t>optative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u="none" strike="noStrike" dirty="0">
                          <a:effectLst/>
                        </a:rPr>
                        <a:t>impf </a:t>
                      </a:r>
                      <a:r>
                        <a:rPr lang="en-US" sz="2600" b="0" u="none" strike="noStrike" dirty="0" err="1">
                          <a:effectLst/>
                        </a:rPr>
                        <a:t>indic</a:t>
                      </a:r>
                      <a:r>
                        <a:rPr lang="en-US" sz="2600" b="0" u="none" strike="noStrike" dirty="0">
                          <a:effectLst/>
                        </a:rPr>
                        <a:t> </a:t>
                      </a:r>
                      <a:r>
                        <a:rPr lang="en-US" sz="2600" b="0" u="none" strike="noStrike" dirty="0" smtClean="0">
                          <a:effectLst/>
                        </a:rPr>
                        <a:t>[</a:t>
                      </a:r>
                      <a:r>
                        <a:rPr lang="en-US" sz="2600" b="0" u="none" strike="noStrike" dirty="0" err="1" smtClean="0">
                          <a:effectLst/>
                        </a:rPr>
                        <a:t>aor</a:t>
                      </a:r>
                      <a:r>
                        <a:rPr lang="en-US" sz="2600" b="0" u="none" strike="noStrike" dirty="0" smtClean="0">
                          <a:effectLst/>
                        </a:rPr>
                        <a:t>] 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u="none" strike="noStrike" dirty="0">
                          <a:effectLst/>
                        </a:rPr>
                        <a:t>if ever did, did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70813285"/>
                  </a:ext>
                </a:extLst>
              </a:tr>
              <a:tr h="42777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1" u="none" strike="noStrike" dirty="0">
                          <a:effectLst/>
                        </a:rPr>
                        <a:t>Future More Vivid</a:t>
                      </a:r>
                      <a:endParaRPr lang="en-US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600" u="none" strike="noStrike" dirty="0">
                          <a:effectLst/>
                        </a:rPr>
                        <a:t>ἐάν + </a:t>
                      </a:r>
                      <a:r>
                        <a:rPr lang="en-US" sz="2600" b="1" u="none" strike="noStrike" dirty="0">
                          <a:effectLst/>
                        </a:rPr>
                        <a:t>subj</a:t>
                      </a:r>
                      <a:endParaRPr lang="en-US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>
                          <a:effectLst/>
                        </a:rPr>
                        <a:t>fut indic</a:t>
                      </a:r>
                      <a:endParaRPr lang="en-US" sz="2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 dirty="0">
                          <a:effectLst/>
                        </a:rPr>
                        <a:t>do/will do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82529598"/>
                  </a:ext>
                </a:extLst>
              </a:tr>
              <a:tr h="42777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1" u="none" strike="noStrike" dirty="0">
                          <a:effectLst/>
                        </a:rPr>
                        <a:t>Future Less Vivid </a:t>
                      </a:r>
                      <a:endParaRPr lang="en-US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600" u="none" strike="noStrike" dirty="0">
                          <a:effectLst/>
                        </a:rPr>
                        <a:t>εἰ + </a:t>
                      </a:r>
                      <a:r>
                        <a:rPr lang="en-US" sz="2600" b="1" u="none" strike="noStrike" dirty="0">
                          <a:effectLst/>
                        </a:rPr>
                        <a:t>optative</a:t>
                      </a:r>
                      <a:endParaRPr lang="en-US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1" u="none" strike="noStrike" dirty="0">
                          <a:effectLst/>
                        </a:rPr>
                        <a:t>optative</a:t>
                      </a:r>
                      <a:r>
                        <a:rPr lang="en-US" sz="2600" u="none" strike="noStrike" dirty="0">
                          <a:effectLst/>
                        </a:rPr>
                        <a:t> + </a:t>
                      </a:r>
                      <a:r>
                        <a:rPr lang="el-GR" sz="2600" u="none" strike="noStrike" dirty="0">
                          <a:effectLst/>
                        </a:rPr>
                        <a:t>ἄν</a:t>
                      </a:r>
                      <a:endParaRPr lang="el-GR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u="none" strike="noStrike" dirty="0">
                          <a:effectLst/>
                        </a:rPr>
                        <a:t>should/would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150209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5435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4754879" cy="804313"/>
          </a:xfrm>
        </p:spPr>
        <p:txBody>
          <a:bodyPr>
            <a:normAutofit fontScale="90000"/>
          </a:bodyPr>
          <a:lstStyle/>
          <a:p>
            <a:pPr fontAlgn="b"/>
            <a:r>
              <a:rPr lang="en-US" b="1" dirty="0"/>
              <a:t>Future More </a:t>
            </a:r>
            <a:r>
              <a:rPr lang="en-US" b="1" dirty="0" smtClean="0"/>
              <a:t>Vivid </a:t>
            </a:r>
            <a:br>
              <a:rPr lang="en-US" b="1" dirty="0" smtClean="0"/>
            </a:br>
            <a:r>
              <a:rPr lang="en-US" sz="2800" b="1" dirty="0" smtClean="0"/>
              <a:t>[</a:t>
            </a:r>
            <a:r>
              <a:rPr lang="el-GR" sz="2800" dirty="0"/>
              <a:t>ἐ</a:t>
            </a:r>
            <a:r>
              <a:rPr lang="el-GR" sz="2800" dirty="0" smtClean="0"/>
              <a:t>άν</a:t>
            </a:r>
            <a:r>
              <a:rPr lang="en-US" sz="2800" dirty="0" smtClean="0"/>
              <a:t>/</a:t>
            </a:r>
            <a:r>
              <a:rPr lang="el-GR" sz="2800" dirty="0" smtClean="0"/>
              <a:t>ἄν </a:t>
            </a:r>
            <a:r>
              <a:rPr lang="el-GR" sz="2800" dirty="0"/>
              <a:t>+ </a:t>
            </a:r>
            <a:r>
              <a:rPr lang="en-US" sz="2800" b="1" dirty="0"/>
              <a:t>subj &gt; </a:t>
            </a:r>
            <a:r>
              <a:rPr lang="en-US" sz="2800" dirty="0" err="1" smtClean="0"/>
              <a:t>fut</a:t>
            </a:r>
            <a:r>
              <a:rPr lang="en-US" sz="2800" dirty="0" smtClean="0"/>
              <a:t> </a:t>
            </a:r>
            <a:r>
              <a:rPr lang="en-US" sz="2800" dirty="0" err="1" smtClean="0"/>
              <a:t>indic</a:t>
            </a:r>
            <a:r>
              <a:rPr lang="en-US" sz="2800" dirty="0" smtClean="0"/>
              <a:t>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οἱ </a:t>
            </a:r>
            <a:r>
              <a:rPr lang="el-GR" dirty="0"/>
              <a:t>δὲ δίδασκον ὅτι,</a:t>
            </a:r>
            <a:r>
              <a:rPr lang="el-GR" dirty="0">
                <a:solidFill>
                  <a:srgbClr val="FF0000"/>
                </a:solidFill>
              </a:rPr>
              <a:t> </a:t>
            </a:r>
            <a:r>
              <a:rPr lang="el-GR" u="sng" dirty="0">
                <a:solidFill>
                  <a:srgbClr val="FF0000"/>
                </a:solidFill>
              </a:rPr>
              <a:t>ἂν </a:t>
            </a:r>
            <a:r>
              <a:rPr lang="el-GR" u="sng" dirty="0"/>
              <a:t>οὗτος ὁ μισθὸς γέν</a:t>
            </a:r>
            <a:r>
              <a:rPr lang="el-GR" u="sng" dirty="0">
                <a:solidFill>
                  <a:srgbClr val="FF0000"/>
                </a:solidFill>
              </a:rPr>
              <a:t>η</a:t>
            </a:r>
            <a:r>
              <a:rPr lang="el-GR" u="sng" dirty="0"/>
              <a:t>ται</a:t>
            </a:r>
            <a:r>
              <a:rPr lang="el-GR" dirty="0"/>
              <a:t>, οἱ τῶν Ἀθηναίων ναῦται ἀπολείψουσι τὰς </a:t>
            </a:r>
            <a:r>
              <a:rPr lang="el-GR" dirty="0" smtClean="0"/>
              <a:t>ναῦς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l-GR" dirty="0"/>
              <a:t>[1.5.4</a:t>
            </a:r>
            <a:r>
              <a:rPr lang="el-GR" dirty="0" smtClean="0"/>
              <a:t>]</a:t>
            </a:r>
            <a:endParaRPr lang="en-US" dirty="0" smtClean="0"/>
          </a:p>
          <a:p>
            <a:r>
              <a:rPr lang="en-US" i="1" dirty="0"/>
              <a:t>They were instructing him that, if this is the rate of pay, then the Athenian sailors will abandon their ships.</a:t>
            </a:r>
          </a:p>
          <a:p>
            <a:r>
              <a:rPr lang="el-GR" dirty="0" smtClean="0"/>
              <a:t>ἄν</a:t>
            </a:r>
            <a:r>
              <a:rPr lang="en-US" dirty="0" smtClean="0"/>
              <a:t> [</a:t>
            </a:r>
            <a:r>
              <a:rPr lang="el-GR" dirty="0" smtClean="0"/>
              <a:t>ἐάν</a:t>
            </a:r>
            <a:r>
              <a:rPr lang="en-US" dirty="0" smtClean="0"/>
              <a:t>] + </a:t>
            </a:r>
            <a:r>
              <a:rPr lang="en-US" dirty="0" err="1" smtClean="0"/>
              <a:t>aor</a:t>
            </a:r>
            <a:r>
              <a:rPr lang="en-US" dirty="0" smtClean="0"/>
              <a:t> subj [dep]</a:t>
            </a:r>
          </a:p>
          <a:p>
            <a:pPr lvl="1"/>
            <a:r>
              <a:rPr lang="en-US" dirty="0" smtClean="0"/>
              <a:t>Apodosis = </a:t>
            </a:r>
            <a:r>
              <a:rPr lang="en-US" dirty="0" err="1" smtClean="0"/>
              <a:t>fut</a:t>
            </a:r>
            <a:r>
              <a:rPr lang="en-US" dirty="0" smtClean="0"/>
              <a:t> </a:t>
            </a:r>
            <a:r>
              <a:rPr lang="en-US" dirty="0" err="1" smtClean="0"/>
              <a:t>indic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39301" y="683277"/>
            <a:ext cx="4986931" cy="5678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22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5472925" cy="804313"/>
          </a:xfrm>
        </p:spPr>
        <p:txBody>
          <a:bodyPr>
            <a:normAutofit fontScale="90000"/>
          </a:bodyPr>
          <a:lstStyle/>
          <a:p>
            <a:pPr fontAlgn="b"/>
            <a:r>
              <a:rPr lang="en-US" b="1" dirty="0" smtClean="0"/>
              <a:t>Future Less Vivid </a:t>
            </a:r>
            <a:br>
              <a:rPr lang="en-US" b="1" dirty="0" smtClean="0"/>
            </a:br>
            <a:r>
              <a:rPr lang="en-US" sz="2800" b="1" dirty="0" smtClean="0"/>
              <a:t>[</a:t>
            </a:r>
            <a:r>
              <a:rPr lang="el-GR" sz="2800" dirty="0"/>
              <a:t>εἰ + </a:t>
            </a:r>
            <a:r>
              <a:rPr lang="en-US" sz="2800" b="1" dirty="0"/>
              <a:t>optative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&gt; </a:t>
            </a:r>
            <a:r>
              <a:rPr lang="en-US" sz="2800" b="1" dirty="0" smtClean="0">
                <a:solidFill>
                  <a:srgbClr val="000000"/>
                </a:solidFill>
              </a:rPr>
              <a:t>optative</a:t>
            </a:r>
            <a:r>
              <a:rPr lang="en-US" sz="2800" dirty="0" smtClean="0">
                <a:solidFill>
                  <a:srgbClr val="000000"/>
                </a:solidFill>
              </a:rPr>
              <a:t> + </a:t>
            </a:r>
            <a:r>
              <a:rPr lang="el-GR" sz="2800" dirty="0" smtClean="0">
                <a:solidFill>
                  <a:srgbClr val="000000"/>
                </a:solidFill>
              </a:rPr>
              <a:t>ἄν</a:t>
            </a:r>
            <a:r>
              <a:rPr lang="en-US" sz="2800" dirty="0" smtClean="0"/>
              <a:t>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819835"/>
            <a:ext cx="5472926" cy="4489525"/>
          </a:xfrm>
        </p:spPr>
        <p:txBody>
          <a:bodyPr/>
          <a:lstStyle/>
          <a:p>
            <a:r>
              <a:rPr lang="el-GR" dirty="0" smtClean="0"/>
              <a:t>ἔγνω </a:t>
            </a:r>
            <a:r>
              <a:rPr lang="el-GR" dirty="0"/>
              <a:t>δὲ ὅτι </a:t>
            </a:r>
            <a:r>
              <a:rPr lang="el-GR" u="sng" dirty="0">
                <a:solidFill>
                  <a:srgbClr val="FF0000"/>
                </a:solidFill>
              </a:rPr>
              <a:t>εἰ μὴ </a:t>
            </a:r>
            <a:r>
              <a:rPr lang="el-GR" u="sng" dirty="0"/>
              <a:t>ἱππικὸν ἱκανὸν κτήσα</a:t>
            </a:r>
            <a:r>
              <a:rPr lang="el-GR" u="sng" dirty="0">
                <a:solidFill>
                  <a:srgbClr val="FF0000"/>
                </a:solidFill>
              </a:rPr>
              <a:t>ι</a:t>
            </a:r>
            <a:r>
              <a:rPr lang="el-GR" u="sng" dirty="0"/>
              <a:t>το</a:t>
            </a:r>
            <a:r>
              <a:rPr lang="el-GR" dirty="0"/>
              <a:t>, οὐ </a:t>
            </a:r>
            <a:r>
              <a:rPr lang="el-GR" u="sng" dirty="0"/>
              <a:t>δυνήσο</a:t>
            </a:r>
            <a:r>
              <a:rPr lang="el-GR" u="sng" dirty="0">
                <a:solidFill>
                  <a:srgbClr val="FF0000"/>
                </a:solidFill>
              </a:rPr>
              <a:t>ι</a:t>
            </a:r>
            <a:r>
              <a:rPr lang="el-GR" u="sng" dirty="0"/>
              <a:t>το</a:t>
            </a:r>
            <a:r>
              <a:rPr lang="el-GR" dirty="0"/>
              <a:t> κατὰ τὰ πεδία στρατεύεσθαι. [3.4.15</a:t>
            </a:r>
            <a:r>
              <a:rPr lang="el-GR" dirty="0" smtClean="0"/>
              <a:t>]</a:t>
            </a:r>
            <a:endParaRPr lang="en-US" dirty="0" smtClean="0"/>
          </a:p>
          <a:p>
            <a:r>
              <a:rPr lang="en-US" i="1" dirty="0"/>
              <a:t>He recognized that, if he should not possess sufficient cavalry, he would not be able to make war in the plains.</a:t>
            </a:r>
          </a:p>
          <a:p>
            <a:r>
              <a:rPr lang="el-GR" dirty="0" smtClean="0"/>
              <a:t>εἰ</a:t>
            </a:r>
            <a:r>
              <a:rPr lang="en-US" dirty="0" smtClean="0"/>
              <a:t> + </a:t>
            </a:r>
            <a:r>
              <a:rPr lang="el-GR" dirty="0" smtClean="0"/>
              <a:t>μή</a:t>
            </a:r>
            <a:r>
              <a:rPr lang="en-US" dirty="0" smtClean="0"/>
              <a:t> + </a:t>
            </a:r>
            <a:r>
              <a:rPr lang="en-US" dirty="0" err="1" smtClean="0"/>
              <a:t>aor</a:t>
            </a:r>
            <a:r>
              <a:rPr lang="en-US" dirty="0" smtClean="0"/>
              <a:t> opt</a:t>
            </a:r>
          </a:p>
          <a:p>
            <a:pPr lvl="1"/>
            <a:r>
              <a:rPr lang="en-US" dirty="0" smtClean="0"/>
              <a:t>Apodosis = </a:t>
            </a:r>
            <a:r>
              <a:rPr lang="en-US" dirty="0" err="1" smtClean="0"/>
              <a:t>fut</a:t>
            </a:r>
            <a:r>
              <a:rPr lang="en-US" dirty="0" smtClean="0"/>
              <a:t> opt [dep]</a:t>
            </a:r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428917" y="308797"/>
            <a:ext cx="3351377" cy="6288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555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577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Subjunctive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397285"/>
            <a:ext cx="10352084" cy="4912076"/>
          </a:xfrm>
        </p:spPr>
        <p:txBody>
          <a:bodyPr>
            <a:normAutofit/>
          </a:bodyPr>
          <a:lstStyle/>
          <a:p>
            <a:r>
              <a:rPr lang="en-US" dirty="0" smtClean="0"/>
              <a:t>Three tenses representing aspect </a:t>
            </a:r>
          </a:p>
          <a:p>
            <a:pPr lvl="1"/>
            <a:r>
              <a:rPr lang="en-US" dirty="0" smtClean="0"/>
              <a:t>Present = action in progress/on-going</a:t>
            </a:r>
          </a:p>
          <a:p>
            <a:pPr lvl="1"/>
            <a:r>
              <a:rPr lang="en-US" dirty="0" smtClean="0"/>
              <a:t>Aorist = simple completed action</a:t>
            </a:r>
          </a:p>
          <a:p>
            <a:pPr lvl="1"/>
            <a:r>
              <a:rPr lang="en-US" dirty="0" smtClean="0"/>
              <a:t>Perfect = completed action with results that continue into the present</a:t>
            </a:r>
          </a:p>
          <a:p>
            <a:r>
              <a:rPr lang="en-US" dirty="0" smtClean="0"/>
              <a:t>In the first three books of Xenophon’s </a:t>
            </a:r>
            <a:r>
              <a:rPr lang="en-US" i="1" dirty="0" err="1" smtClean="0"/>
              <a:t>Hellenika</a:t>
            </a:r>
            <a:endParaRPr lang="en-US" dirty="0" smtClean="0"/>
          </a:p>
          <a:p>
            <a:pPr lvl="1"/>
            <a:r>
              <a:rPr lang="en-US" dirty="0" smtClean="0"/>
              <a:t>61 present subjunctives</a:t>
            </a:r>
          </a:p>
          <a:p>
            <a:pPr lvl="1"/>
            <a:r>
              <a:rPr lang="en-US" dirty="0" smtClean="0"/>
              <a:t>60 aorist subjunctives</a:t>
            </a:r>
          </a:p>
          <a:p>
            <a:pPr lvl="1"/>
            <a:r>
              <a:rPr lang="en-US" dirty="0" smtClean="0"/>
              <a:t>1 perfect subjunctives</a:t>
            </a:r>
          </a:p>
        </p:txBody>
      </p:sp>
    </p:spTree>
    <p:extLst>
      <p:ext uri="{BB962C8B-B14F-4D97-AF65-F5344CB8AC3E}">
        <p14:creationId xmlns:p14="http://schemas.microsoft.com/office/powerpoint/2010/main" val="1007400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66" y="379028"/>
            <a:ext cx="10280366" cy="804313"/>
          </a:xfrm>
        </p:spPr>
        <p:txBody>
          <a:bodyPr/>
          <a:lstStyle/>
          <a:p>
            <a:r>
              <a:rPr lang="en-US" dirty="0" smtClean="0"/>
              <a:t>Formation of Subjunctive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00335" y="1264024"/>
            <a:ext cx="7767029" cy="285077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Lengthen the theme </a:t>
            </a:r>
            <a:r>
              <a:rPr lang="en-US" dirty="0" smtClean="0"/>
              <a:t>vowel; no </a:t>
            </a:r>
            <a:r>
              <a:rPr lang="en-US" dirty="0"/>
              <a:t>augments in </a:t>
            </a:r>
            <a:r>
              <a:rPr lang="en-US" dirty="0" smtClean="0"/>
              <a:t>aorist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Use primary endings:</a:t>
            </a:r>
          </a:p>
          <a:p>
            <a:pPr lvl="1" defTabSz="800100"/>
            <a:r>
              <a:rPr lang="en-US" sz="2000" dirty="0" smtClean="0"/>
              <a:t>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 sg act	  =	-</a:t>
            </a:r>
            <a:r>
              <a:rPr lang="el-GR" sz="2000" dirty="0" smtClean="0"/>
              <a:t>ει</a:t>
            </a:r>
            <a:r>
              <a:rPr lang="en-US" sz="2000" dirty="0" smtClean="0"/>
              <a:t>		&gt;	</a:t>
            </a:r>
            <a:r>
              <a:rPr lang="el-GR" sz="2000" dirty="0" smtClean="0"/>
              <a:t>-ῃ</a:t>
            </a:r>
            <a:endParaRPr lang="en-US" sz="2000" dirty="0" smtClean="0"/>
          </a:p>
          <a:p>
            <a:pPr lvl="1" defTabSz="800100"/>
            <a:r>
              <a:rPr lang="en-US" sz="2000" dirty="0" smtClean="0"/>
              <a:t>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 sg M/P	  =	-</a:t>
            </a:r>
            <a:r>
              <a:rPr lang="el-GR" sz="2000" dirty="0" smtClean="0"/>
              <a:t>εται</a:t>
            </a:r>
            <a:r>
              <a:rPr lang="en-US" sz="2000" dirty="0" smtClean="0"/>
              <a:t>		&gt;	-</a:t>
            </a:r>
            <a:r>
              <a:rPr lang="el-GR" sz="2000" dirty="0" smtClean="0"/>
              <a:t>ηται</a:t>
            </a:r>
            <a:endParaRPr lang="en-US" sz="2000" dirty="0" smtClean="0"/>
          </a:p>
          <a:p>
            <a:pPr lvl="1" defTabSz="800100"/>
            <a:r>
              <a:rPr lang="en-US" sz="2000" dirty="0" smtClean="0"/>
              <a:t>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 </a:t>
            </a:r>
            <a:r>
              <a:rPr lang="en-US" sz="2000" dirty="0" err="1" smtClean="0"/>
              <a:t>pl</a:t>
            </a:r>
            <a:r>
              <a:rPr lang="en-US" sz="2000" dirty="0" smtClean="0"/>
              <a:t> act	  =	-</a:t>
            </a:r>
            <a:r>
              <a:rPr lang="el-GR" sz="2000" dirty="0" smtClean="0"/>
              <a:t>ουσι</a:t>
            </a:r>
            <a:r>
              <a:rPr lang="en-US" sz="2000" dirty="0" smtClean="0"/>
              <a:t>(</a:t>
            </a:r>
            <a:r>
              <a:rPr lang="el-GR" sz="2000" dirty="0"/>
              <a:t>ν</a:t>
            </a:r>
            <a:r>
              <a:rPr lang="en-US" sz="2000" dirty="0"/>
              <a:t>) </a:t>
            </a:r>
            <a:r>
              <a:rPr lang="en-US" sz="2000" dirty="0" smtClean="0"/>
              <a:t>	&gt;	-</a:t>
            </a:r>
            <a:r>
              <a:rPr lang="el-GR" sz="2000" dirty="0" smtClean="0"/>
              <a:t>ωσι</a:t>
            </a:r>
            <a:r>
              <a:rPr lang="en-US" sz="2000" dirty="0" smtClean="0"/>
              <a:t>(</a:t>
            </a:r>
            <a:r>
              <a:rPr lang="el-GR" sz="2000" dirty="0" smtClean="0"/>
              <a:t>ν</a:t>
            </a:r>
            <a:r>
              <a:rPr lang="en-US" sz="2000" dirty="0" smtClean="0"/>
              <a:t>)</a:t>
            </a:r>
          </a:p>
          <a:p>
            <a:pPr lvl="1" defTabSz="801688"/>
            <a:r>
              <a:rPr lang="en-US" sz="2000" dirty="0" smtClean="0"/>
              <a:t>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 </a:t>
            </a:r>
            <a:r>
              <a:rPr lang="en-US" sz="2000" dirty="0" err="1" smtClean="0"/>
              <a:t>pl</a:t>
            </a:r>
            <a:r>
              <a:rPr lang="en-US" sz="2000" dirty="0" smtClean="0"/>
              <a:t> M/P   =	-</a:t>
            </a:r>
            <a:r>
              <a:rPr lang="el-GR" sz="2000" dirty="0" smtClean="0"/>
              <a:t>ονται</a:t>
            </a:r>
            <a:r>
              <a:rPr lang="en-US" sz="2000" dirty="0" smtClean="0"/>
              <a:t>		&gt;	-</a:t>
            </a:r>
            <a:r>
              <a:rPr lang="el-GR" sz="2000" dirty="0" smtClean="0"/>
              <a:t>ωνται</a:t>
            </a:r>
          </a:p>
          <a:p>
            <a:r>
              <a:rPr lang="el-GR" sz="2400" dirty="0" smtClean="0"/>
              <a:t>λύω</a:t>
            </a:r>
            <a:r>
              <a:rPr lang="en-US" sz="2400" dirty="0"/>
              <a:t>;</a:t>
            </a:r>
            <a:r>
              <a:rPr lang="el-GR" sz="2400" dirty="0"/>
              <a:t> λείπω</a:t>
            </a:r>
            <a:r>
              <a:rPr lang="en-US" sz="2400" dirty="0"/>
              <a:t>&gt;</a:t>
            </a:r>
            <a:r>
              <a:rPr lang="el-GR" sz="2400" dirty="0" smtClean="0"/>
              <a:t>ἔλιπον</a:t>
            </a:r>
            <a:r>
              <a:rPr lang="en-US" sz="2400" dirty="0" smtClean="0"/>
              <a:t> [3PP]</a:t>
            </a:r>
            <a:endParaRPr lang="en-US" sz="2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89010804"/>
              </p:ext>
            </p:extLst>
          </p:nvPr>
        </p:nvGraphicFramePr>
        <p:xfrm>
          <a:off x="2196354" y="4473389"/>
          <a:ext cx="7360022" cy="19742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21322">
                  <a:extLst>
                    <a:ext uri="{9D8B030D-6E8A-4147-A177-3AD203B41FA5}">
                      <a16:colId xmlns:a16="http://schemas.microsoft.com/office/drawing/2014/main" val="2924773488"/>
                    </a:ext>
                  </a:extLst>
                </a:gridCol>
                <a:gridCol w="1196372">
                  <a:extLst>
                    <a:ext uri="{9D8B030D-6E8A-4147-A177-3AD203B41FA5}">
                      <a16:colId xmlns:a16="http://schemas.microsoft.com/office/drawing/2014/main" val="1118622668"/>
                    </a:ext>
                  </a:extLst>
                </a:gridCol>
                <a:gridCol w="1317811">
                  <a:extLst>
                    <a:ext uri="{9D8B030D-6E8A-4147-A177-3AD203B41FA5}">
                      <a16:colId xmlns:a16="http://schemas.microsoft.com/office/drawing/2014/main" val="1935755845"/>
                    </a:ext>
                  </a:extLst>
                </a:gridCol>
                <a:gridCol w="1613647">
                  <a:extLst>
                    <a:ext uri="{9D8B030D-6E8A-4147-A177-3AD203B41FA5}">
                      <a16:colId xmlns:a16="http://schemas.microsoft.com/office/drawing/2014/main" val="957705383"/>
                    </a:ext>
                  </a:extLst>
                </a:gridCol>
                <a:gridCol w="1810870">
                  <a:extLst>
                    <a:ext uri="{9D8B030D-6E8A-4147-A177-3AD203B41FA5}">
                      <a16:colId xmlns:a16="http://schemas.microsoft.com/office/drawing/2014/main" val="774046067"/>
                    </a:ext>
                  </a:extLst>
                </a:gridCol>
              </a:tblGrid>
              <a:tr h="394858">
                <a:tc>
                  <a:txBody>
                    <a:bodyPr/>
                    <a:lstStyle/>
                    <a:p>
                      <a:pPr algn="l" fontAlgn="b"/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</a:rPr>
                        <a:t>Pres Ind 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</a:rPr>
                        <a:t>Pres Subj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</a:rPr>
                        <a:t>Weak Aor Subj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</a:rPr>
                        <a:t>Strong Aor Subj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73752830"/>
                  </a:ext>
                </a:extLst>
              </a:tr>
              <a:tr h="39485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</a:rPr>
                        <a:t>3rd sg act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u="none" strike="noStrike" dirty="0">
                          <a:effectLst/>
                        </a:rPr>
                        <a:t>λύει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u="none" strike="noStrike">
                          <a:effectLst/>
                        </a:rPr>
                        <a:t>λύῃ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u="none" strike="noStrike">
                          <a:effectLst/>
                        </a:rPr>
                        <a:t>λύσῃ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u="none" strike="noStrike">
                          <a:effectLst/>
                        </a:rPr>
                        <a:t>λίπῃ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38990054"/>
                  </a:ext>
                </a:extLst>
              </a:tr>
              <a:tr h="39485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</a:rPr>
                        <a:t>3rd sg MP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u="none" strike="noStrike">
                          <a:effectLst/>
                        </a:rPr>
                        <a:t>λύεται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u="none" strike="noStrike">
                          <a:effectLst/>
                        </a:rPr>
                        <a:t>λύηται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u="none" strike="noStrike">
                          <a:effectLst/>
                        </a:rPr>
                        <a:t>λύσηται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u="none" strike="noStrike" dirty="0">
                          <a:effectLst/>
                        </a:rPr>
                        <a:t>λίπηται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30962363"/>
                  </a:ext>
                </a:extLst>
              </a:tr>
              <a:tr h="39485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</a:rPr>
                        <a:t>3rd pl act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u="none" strike="noStrike">
                          <a:effectLst/>
                        </a:rPr>
                        <a:t>λύουσι(ν)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u="none" strike="noStrike">
                          <a:effectLst/>
                        </a:rPr>
                        <a:t>λύωσι(ν)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u="none" strike="noStrike">
                          <a:effectLst/>
                        </a:rPr>
                        <a:t>λύσωσι(ν)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u="none" strike="noStrike">
                          <a:effectLst/>
                        </a:rPr>
                        <a:t>λίπωσι(ν)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35391260"/>
                  </a:ext>
                </a:extLst>
              </a:tr>
              <a:tr h="39485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</a:rPr>
                        <a:t>3rd pl MP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u="none" strike="noStrike">
                          <a:effectLst/>
                        </a:rPr>
                        <a:t>λύονται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u="none" strike="noStrike">
                          <a:effectLst/>
                        </a:rPr>
                        <a:t>λύωνται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u="none" strike="noStrike">
                          <a:effectLst/>
                        </a:rPr>
                        <a:t>λύσωνται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u="none" strike="noStrike" dirty="0">
                          <a:effectLst/>
                        </a:rPr>
                        <a:t>λίπωνται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854007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8437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Uses of the </a:t>
            </a:r>
            <a:r>
              <a:rPr lang="en-US" u="sng" dirty="0" smtClean="0"/>
              <a:t>Subjunctive</a:t>
            </a:r>
            <a:r>
              <a:rPr lang="en-US" dirty="0" smtClean="0"/>
              <a:t> in Subordinate 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Usually negated by </a:t>
            </a:r>
            <a:r>
              <a:rPr lang="el-GR" b="1" u="sng" dirty="0"/>
              <a:t>μή</a:t>
            </a:r>
            <a:r>
              <a:rPr lang="en-US" dirty="0"/>
              <a:t>; often accompanied by </a:t>
            </a:r>
            <a:r>
              <a:rPr lang="el-GR" b="1" u="sng" dirty="0"/>
              <a:t>ἄν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**Some </a:t>
            </a:r>
            <a:r>
              <a:rPr lang="en-US" u="sng" dirty="0"/>
              <a:t>conditional</a:t>
            </a:r>
            <a:r>
              <a:rPr lang="en-US" dirty="0"/>
              <a:t> sentences</a:t>
            </a:r>
          </a:p>
          <a:p>
            <a:r>
              <a:rPr lang="en-US" dirty="0" smtClean="0"/>
              <a:t>**</a:t>
            </a:r>
            <a:r>
              <a:rPr lang="en-US" u="sng" dirty="0" smtClean="0"/>
              <a:t>Purpose</a:t>
            </a:r>
            <a:r>
              <a:rPr lang="en-US" dirty="0" smtClean="0"/>
              <a:t> clauses with </a:t>
            </a:r>
            <a:r>
              <a:rPr lang="el-GR" dirty="0" smtClean="0"/>
              <a:t>ἵνα, ὅπως, ὡς</a:t>
            </a:r>
            <a:r>
              <a:rPr lang="en-US" dirty="0" smtClean="0"/>
              <a:t> [“in order that”]</a:t>
            </a:r>
          </a:p>
          <a:p>
            <a:pPr lvl="1"/>
            <a:r>
              <a:rPr lang="en-US" dirty="0" smtClean="0"/>
              <a:t>Also other clauses that imply purpose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sually after a main verb in </a:t>
            </a:r>
            <a:r>
              <a:rPr lang="en-US" dirty="0" err="1" smtClean="0"/>
              <a:t>pres</a:t>
            </a:r>
            <a:r>
              <a:rPr lang="en-US" dirty="0" smtClean="0"/>
              <a:t>, </a:t>
            </a:r>
            <a:r>
              <a:rPr lang="en-US" dirty="0" err="1" smtClean="0"/>
              <a:t>fut</a:t>
            </a:r>
            <a:r>
              <a:rPr lang="en-US" dirty="0" smtClean="0"/>
              <a:t>, or perf [i.e. “</a:t>
            </a:r>
            <a:r>
              <a:rPr lang="en-US" u="sng" dirty="0" smtClean="0"/>
              <a:t>primary sequence</a:t>
            </a:r>
            <a:r>
              <a:rPr lang="en-US" dirty="0" smtClean="0"/>
              <a:t>”]</a:t>
            </a:r>
            <a:endParaRPr lang="en-US" dirty="0"/>
          </a:p>
          <a:p>
            <a:r>
              <a:rPr lang="en-US" dirty="0" smtClean="0"/>
              <a:t>Some fear clauses (referring to the future)</a:t>
            </a:r>
          </a:p>
          <a:p>
            <a:r>
              <a:rPr lang="en-US" dirty="0" smtClean="0"/>
              <a:t>Some </a:t>
            </a:r>
            <a:r>
              <a:rPr lang="en-US" u="sng" dirty="0" smtClean="0"/>
              <a:t>indefinite</a:t>
            </a:r>
            <a:r>
              <a:rPr lang="en-US" dirty="0" smtClean="0"/>
              <a:t> relative or temporal clauses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82002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dirty="0" smtClean="0"/>
              <a:t>Φαρνάβαζος </a:t>
            </a:r>
            <a:r>
              <a:rPr lang="el-GR" sz="3200" dirty="0"/>
              <a:t>δὲ τέως μὲν κατεῖχε τοὺς πρέσβεις, </a:t>
            </a:r>
            <a:r>
              <a:rPr lang="el-GR" sz="3200" u="sng" dirty="0"/>
              <a:t>ὡς </a:t>
            </a:r>
            <a:r>
              <a:rPr lang="el-GR" sz="3200" u="sng" dirty="0">
                <a:solidFill>
                  <a:srgbClr val="FF0000"/>
                </a:solidFill>
              </a:rPr>
              <a:t>μη</a:t>
            </a:r>
            <a:r>
              <a:rPr lang="el-GR" sz="3200" u="sng" dirty="0"/>
              <a:t>δὲν μέμψ</a:t>
            </a:r>
            <a:r>
              <a:rPr lang="el-GR" sz="3200" u="sng" dirty="0">
                <a:solidFill>
                  <a:srgbClr val="FF0000"/>
                </a:solidFill>
              </a:rPr>
              <a:t>ω</a:t>
            </a:r>
            <a:r>
              <a:rPr lang="el-GR" sz="3200" u="sng" dirty="0"/>
              <a:t>νται</a:t>
            </a:r>
            <a:r>
              <a:rPr lang="el-GR" sz="3200" dirty="0"/>
              <a:t>. [1.4.6]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024127" y="1819835"/>
            <a:ext cx="9226778" cy="4489525"/>
          </a:xfrm>
        </p:spPr>
        <p:txBody>
          <a:bodyPr/>
          <a:lstStyle/>
          <a:p>
            <a:r>
              <a:rPr lang="en-US" i="1" dirty="0" err="1"/>
              <a:t>Pharabazos</a:t>
            </a:r>
            <a:r>
              <a:rPr lang="en-US" i="1" dirty="0"/>
              <a:t> detained the envoys for a while, so that they could not find any fault.</a:t>
            </a:r>
          </a:p>
          <a:p>
            <a:r>
              <a:rPr lang="en-US" dirty="0" smtClean="0"/>
              <a:t>Negative purpose clause with </a:t>
            </a:r>
            <a:r>
              <a:rPr lang="el-GR" dirty="0" smtClean="0"/>
              <a:t>ὡς</a:t>
            </a:r>
            <a:r>
              <a:rPr lang="en-US" dirty="0" smtClean="0"/>
              <a:t> + </a:t>
            </a:r>
            <a:r>
              <a:rPr lang="el-GR" dirty="0" smtClean="0"/>
              <a:t>μή</a:t>
            </a:r>
            <a:r>
              <a:rPr lang="en-US" dirty="0" smtClean="0"/>
              <a:t>.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45254" y="3306511"/>
            <a:ext cx="6155073" cy="3146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026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l-GR" sz="3200" dirty="0"/>
              <a:t>ἑλέσθαι δὲ ἐκέλευον ἄρχοντας, </a:t>
            </a:r>
            <a:r>
              <a:rPr lang="el-GR" sz="3200" u="sng" dirty="0"/>
              <a:t>μέχρι</a:t>
            </a:r>
            <a:r>
              <a:rPr lang="el-GR" sz="3200" dirty="0"/>
              <a:t> </a:t>
            </a:r>
            <a:r>
              <a:rPr lang="el-GR" sz="3200" u="sng" dirty="0">
                <a:solidFill>
                  <a:srgbClr val="FF0000"/>
                </a:solidFill>
              </a:rPr>
              <a:t>ἂν</a:t>
            </a:r>
            <a:r>
              <a:rPr lang="el-GR" sz="3200" dirty="0"/>
              <a:t> </a:t>
            </a:r>
            <a:r>
              <a:rPr lang="el-GR" sz="3200" u="sng" dirty="0"/>
              <a:t>ἀφίκ</a:t>
            </a:r>
            <a:r>
              <a:rPr lang="el-GR" sz="3200" u="sng" dirty="0">
                <a:solidFill>
                  <a:srgbClr val="FF0000"/>
                </a:solidFill>
              </a:rPr>
              <a:t>ω</a:t>
            </a:r>
            <a:r>
              <a:rPr lang="el-GR" sz="3200" u="sng" dirty="0"/>
              <a:t>νται</a:t>
            </a:r>
            <a:r>
              <a:rPr lang="el-GR" sz="3200" dirty="0"/>
              <a:t>. [1.1.27]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i="1" dirty="0"/>
              <a:t>They were ordering them to </a:t>
            </a:r>
            <a:r>
              <a:rPr lang="en-US" i="1" dirty="0" smtClean="0"/>
              <a:t>seize </a:t>
            </a:r>
            <a:r>
              <a:rPr lang="en-US" i="1" dirty="0"/>
              <a:t>the archons until they should arrive.</a:t>
            </a:r>
          </a:p>
          <a:p>
            <a:pPr lvl="1"/>
            <a:r>
              <a:rPr lang="en-US" i="1" dirty="0"/>
              <a:t>Whenever that may be.</a:t>
            </a:r>
          </a:p>
          <a:p>
            <a:r>
              <a:rPr lang="en-US" dirty="0" smtClean="0"/>
              <a:t>Indefinite temporal clause with </a:t>
            </a:r>
            <a:r>
              <a:rPr lang="el-GR" dirty="0" smtClean="0"/>
              <a:t>μέχρι</a:t>
            </a:r>
            <a:r>
              <a:rPr lang="en-US" dirty="0" smtClean="0"/>
              <a:t> + </a:t>
            </a:r>
            <a:r>
              <a:rPr lang="el-GR" dirty="0" smtClean="0"/>
              <a:t>ἄν</a:t>
            </a:r>
            <a:endParaRPr lang="en-US" dirty="0" smtClean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10425" y="1819835"/>
            <a:ext cx="4447615" cy="439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007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387011"/>
            <a:ext cx="10352084" cy="4922350"/>
          </a:xfrm>
        </p:spPr>
        <p:txBody>
          <a:bodyPr>
            <a:normAutofit/>
          </a:bodyPr>
          <a:lstStyle/>
          <a:p>
            <a:r>
              <a:rPr lang="en-US" dirty="0"/>
              <a:t>Three </a:t>
            </a:r>
            <a:r>
              <a:rPr lang="en-US" dirty="0" smtClean="0"/>
              <a:t>common tenses = </a:t>
            </a:r>
            <a:r>
              <a:rPr lang="en-US" dirty="0"/>
              <a:t>present, aorist, </a:t>
            </a:r>
            <a:r>
              <a:rPr lang="en-US" dirty="0" smtClean="0"/>
              <a:t>future</a:t>
            </a:r>
          </a:p>
          <a:p>
            <a:pPr lvl="1"/>
            <a:r>
              <a:rPr lang="en-US" dirty="0" smtClean="0"/>
              <a:t>Perfect and future perfect are rare</a:t>
            </a:r>
          </a:p>
          <a:p>
            <a:r>
              <a:rPr lang="en-US" dirty="0" smtClean="0"/>
              <a:t>In </a:t>
            </a:r>
            <a:r>
              <a:rPr lang="en-US" dirty="0"/>
              <a:t>the first three books of Xenophon’s </a:t>
            </a:r>
            <a:r>
              <a:rPr lang="en-US" i="1" dirty="0" err="1"/>
              <a:t>Hellenika</a:t>
            </a:r>
            <a:endParaRPr lang="en-US" dirty="0"/>
          </a:p>
          <a:p>
            <a:pPr lvl="1"/>
            <a:r>
              <a:rPr lang="en-US" dirty="0" smtClean="0"/>
              <a:t>189 </a:t>
            </a:r>
            <a:r>
              <a:rPr lang="en-US" dirty="0"/>
              <a:t>present </a:t>
            </a:r>
            <a:r>
              <a:rPr lang="en-US" dirty="0" smtClean="0"/>
              <a:t>optatives</a:t>
            </a:r>
          </a:p>
          <a:p>
            <a:pPr lvl="1"/>
            <a:r>
              <a:rPr lang="en-US" dirty="0"/>
              <a:t>35 future optatives</a:t>
            </a:r>
          </a:p>
          <a:p>
            <a:pPr lvl="1"/>
            <a:r>
              <a:rPr lang="en-US" dirty="0" smtClean="0"/>
              <a:t>79 </a:t>
            </a:r>
            <a:r>
              <a:rPr lang="en-US" dirty="0"/>
              <a:t>aorist </a:t>
            </a:r>
            <a:r>
              <a:rPr lang="en-US" dirty="0" smtClean="0"/>
              <a:t>optatives</a:t>
            </a:r>
            <a:endParaRPr lang="en-US" dirty="0"/>
          </a:p>
          <a:p>
            <a:pPr lvl="1"/>
            <a:r>
              <a:rPr lang="en-US" dirty="0" smtClean="0"/>
              <a:t>5 </a:t>
            </a:r>
            <a:r>
              <a:rPr lang="en-US" dirty="0"/>
              <a:t>perfect </a:t>
            </a:r>
            <a:r>
              <a:rPr lang="en-US" dirty="0" smtClean="0"/>
              <a:t>optatives</a:t>
            </a:r>
          </a:p>
          <a:p>
            <a:pPr lvl="1"/>
            <a:r>
              <a:rPr lang="en-US" dirty="0" smtClean="0"/>
              <a:t>0 future perfect optatives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669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7815" y="402336"/>
            <a:ext cx="10280366" cy="804313"/>
          </a:xfrm>
        </p:spPr>
        <p:txBody>
          <a:bodyPr/>
          <a:lstStyle/>
          <a:p>
            <a:r>
              <a:rPr lang="en-US" dirty="0" smtClean="0"/>
              <a:t>Formation of Optative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18463" y="1389529"/>
            <a:ext cx="8519070" cy="326504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Iota is the mark of the </a:t>
            </a:r>
            <a:r>
              <a:rPr lang="en-US" dirty="0" smtClean="0"/>
              <a:t>optative; no </a:t>
            </a:r>
            <a:r>
              <a:rPr lang="en-US" dirty="0"/>
              <a:t>augments in aorist</a:t>
            </a:r>
            <a:r>
              <a:rPr lang="en-US" dirty="0" smtClean="0"/>
              <a:t>!</a:t>
            </a:r>
            <a:endParaRPr lang="el-GR" dirty="0" smtClean="0"/>
          </a:p>
          <a:p>
            <a:pPr>
              <a:lnSpc>
                <a:spcPct val="100000"/>
              </a:lnSpc>
            </a:pPr>
            <a:r>
              <a:rPr lang="en-US" dirty="0" smtClean="0"/>
              <a:t>Use secondary </a:t>
            </a:r>
            <a:r>
              <a:rPr lang="en-US" dirty="0"/>
              <a:t>endings </a:t>
            </a:r>
            <a:endParaRPr lang="en-US" dirty="0" smtClean="0"/>
          </a:p>
          <a:p>
            <a:pPr lvl="1">
              <a:lnSpc>
                <a:spcPct val="100000"/>
              </a:lnSpc>
            </a:pPr>
            <a:r>
              <a:rPr lang="en-US" dirty="0" smtClean="0"/>
              <a:t>3rd </a:t>
            </a:r>
            <a:r>
              <a:rPr lang="en-US" dirty="0"/>
              <a:t>sg </a:t>
            </a:r>
            <a:r>
              <a:rPr lang="en-US" dirty="0" smtClean="0"/>
              <a:t>act</a:t>
            </a:r>
            <a:r>
              <a:rPr lang="en-US" dirty="0"/>
              <a:t>	</a:t>
            </a:r>
            <a:r>
              <a:rPr lang="en-US" dirty="0" smtClean="0"/>
              <a:t>	=</a:t>
            </a:r>
            <a:r>
              <a:rPr lang="el-GR" dirty="0"/>
              <a:t>	</a:t>
            </a:r>
            <a:r>
              <a:rPr lang="en-US" dirty="0" smtClean="0"/>
              <a:t>-</a:t>
            </a:r>
            <a:r>
              <a:rPr lang="el-GR" dirty="0" smtClean="0"/>
              <a:t>ε(ν</a:t>
            </a:r>
            <a:r>
              <a:rPr lang="el-GR" dirty="0"/>
              <a:t>)</a:t>
            </a:r>
            <a:r>
              <a:rPr lang="en-US" dirty="0"/>
              <a:t>	&gt;	</a:t>
            </a:r>
            <a:r>
              <a:rPr lang="en-US" dirty="0" smtClean="0"/>
              <a:t>-</a:t>
            </a:r>
            <a:r>
              <a:rPr lang="el-GR" dirty="0" smtClean="0"/>
              <a:t>οι</a:t>
            </a:r>
            <a:endParaRPr lang="el-GR" dirty="0"/>
          </a:p>
          <a:p>
            <a:pPr lvl="1"/>
            <a:r>
              <a:rPr lang="el-GR" dirty="0"/>
              <a:t>3</a:t>
            </a:r>
            <a:r>
              <a:rPr lang="en-US" dirty="0" err="1"/>
              <a:t>rd</a:t>
            </a:r>
            <a:r>
              <a:rPr lang="en-US" dirty="0"/>
              <a:t> sg M/P	=	</a:t>
            </a:r>
            <a:r>
              <a:rPr lang="en-US" dirty="0" smtClean="0"/>
              <a:t>-</a:t>
            </a:r>
            <a:r>
              <a:rPr lang="el-GR" dirty="0" smtClean="0"/>
              <a:t>ετο</a:t>
            </a:r>
            <a:r>
              <a:rPr lang="en-US" dirty="0" smtClean="0"/>
              <a:t>	&gt;	-</a:t>
            </a:r>
            <a:r>
              <a:rPr lang="el-GR" dirty="0" smtClean="0"/>
              <a:t>οιτο</a:t>
            </a:r>
            <a:endParaRPr lang="el-GR" dirty="0"/>
          </a:p>
          <a:p>
            <a:pPr lvl="1"/>
            <a:r>
              <a:rPr lang="el-GR" dirty="0"/>
              <a:t>3</a:t>
            </a:r>
            <a:r>
              <a:rPr lang="en-US" dirty="0" err="1"/>
              <a:t>rd</a:t>
            </a:r>
            <a:r>
              <a:rPr lang="en-US" dirty="0"/>
              <a:t> </a:t>
            </a:r>
            <a:r>
              <a:rPr lang="en-US" dirty="0" err="1"/>
              <a:t>pl</a:t>
            </a:r>
            <a:r>
              <a:rPr lang="en-US" dirty="0"/>
              <a:t> act	</a:t>
            </a:r>
            <a:r>
              <a:rPr lang="en-US" dirty="0" smtClean="0"/>
              <a:t>	=</a:t>
            </a:r>
            <a:r>
              <a:rPr lang="en-US" dirty="0"/>
              <a:t>	</a:t>
            </a:r>
            <a:r>
              <a:rPr lang="en-US" dirty="0" smtClean="0"/>
              <a:t>-</a:t>
            </a:r>
            <a:r>
              <a:rPr lang="el-GR" dirty="0"/>
              <a:t>ον </a:t>
            </a:r>
            <a:r>
              <a:rPr lang="en-US" dirty="0" smtClean="0"/>
              <a:t>	&gt;	-</a:t>
            </a:r>
            <a:r>
              <a:rPr lang="el-GR" dirty="0" smtClean="0"/>
              <a:t>οιεν</a:t>
            </a:r>
            <a:endParaRPr lang="el-GR" dirty="0"/>
          </a:p>
          <a:p>
            <a:pPr lvl="1"/>
            <a:r>
              <a:rPr lang="el-GR" dirty="0"/>
              <a:t>3</a:t>
            </a:r>
            <a:r>
              <a:rPr lang="en-US" dirty="0" err="1"/>
              <a:t>rd</a:t>
            </a:r>
            <a:r>
              <a:rPr lang="en-US" dirty="0"/>
              <a:t> </a:t>
            </a:r>
            <a:r>
              <a:rPr lang="en-US" dirty="0" err="1"/>
              <a:t>pl</a:t>
            </a:r>
            <a:r>
              <a:rPr lang="en-US" dirty="0"/>
              <a:t> M/P 	=	</a:t>
            </a:r>
            <a:r>
              <a:rPr lang="en-US" dirty="0" smtClean="0"/>
              <a:t>-</a:t>
            </a:r>
            <a:r>
              <a:rPr lang="el-GR" dirty="0" smtClean="0"/>
              <a:t>οντο</a:t>
            </a:r>
            <a:r>
              <a:rPr lang="en-US" dirty="0" smtClean="0"/>
              <a:t>	&gt;	-</a:t>
            </a:r>
            <a:r>
              <a:rPr lang="el-GR" dirty="0" smtClean="0"/>
              <a:t>οιντο</a:t>
            </a:r>
            <a:endParaRPr lang="en-US" dirty="0" smtClean="0"/>
          </a:p>
          <a:p>
            <a:r>
              <a:rPr lang="el-GR" dirty="0" smtClean="0"/>
              <a:t>λύω</a:t>
            </a:r>
            <a:r>
              <a:rPr lang="en-US" dirty="0"/>
              <a:t>;</a:t>
            </a:r>
            <a:r>
              <a:rPr lang="el-GR" dirty="0"/>
              <a:t> λείπω</a:t>
            </a:r>
            <a:r>
              <a:rPr lang="en-US" dirty="0"/>
              <a:t>&gt;</a:t>
            </a:r>
            <a:r>
              <a:rPr lang="el-GR" dirty="0" smtClean="0"/>
              <a:t>ἔλιπον</a:t>
            </a:r>
            <a:r>
              <a:rPr lang="en-US" dirty="0" smtClean="0"/>
              <a:t> [3PP]</a:t>
            </a:r>
            <a:endParaRPr lang="en-US" dirty="0"/>
          </a:p>
          <a:p>
            <a:endParaRPr lang="el-GR" sz="2400" dirty="0" smtClean="0"/>
          </a:p>
          <a:p>
            <a:endParaRPr lang="el-GR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818463" y="4654571"/>
            <a:ext cx="8350250" cy="1981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386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5914</TotalTime>
  <Words>1379</Words>
  <Application>Microsoft Office PowerPoint</Application>
  <PresentationFormat>Widescreen</PresentationFormat>
  <Paragraphs>232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Calibri</vt:lpstr>
      <vt:lpstr>Times New Roman</vt:lpstr>
      <vt:lpstr>Tw Cen MT</vt:lpstr>
      <vt:lpstr>Tw Cen MT Condensed</vt:lpstr>
      <vt:lpstr>Wingdings 3</vt:lpstr>
      <vt:lpstr>Integral</vt:lpstr>
      <vt:lpstr>Subordinate Clauses with Subjunctive and Optative Moods </vt:lpstr>
      <vt:lpstr>Four Greek Moods</vt:lpstr>
      <vt:lpstr>Subjunctive</vt:lpstr>
      <vt:lpstr>Formation of Subjunctive</vt:lpstr>
      <vt:lpstr>Common Uses of the Subjunctive in Subordinate Clauses</vt:lpstr>
      <vt:lpstr>Φαρνάβαζος δὲ τέως μὲν κατεῖχε τοὺς πρέσβεις, ὡς μηδὲν μέμψωνται. [1.4.6]</vt:lpstr>
      <vt:lpstr>ἑλέσθαι δὲ ἐκέλευον ἄρχοντας, μέχρι ἂν ἀφίκωνται. [1.1.27]</vt:lpstr>
      <vt:lpstr>Optative</vt:lpstr>
      <vt:lpstr>Formation of Optative</vt:lpstr>
      <vt:lpstr>Most Common Uses of the Optative in Subordinate Clauses</vt:lpstr>
      <vt:lpstr>Less Common Uses of the Optative in Subordinate Clauses</vt:lpstr>
      <vt:lpstr>ἐκεῖ δʼ ἐπύθοντο ὅτι Μίνδαρος ἐν Κυζίκῳ εἴη καὶ Φαρνάβαζος μετὰ τοῦ πεζοῦ. [1.1.14]</vt:lpstr>
      <vt:lpstr>ἐδίωκεν, ὅπως μὴ ἐκεῖσε φύγοι. [1.6.15]</vt:lpstr>
      <vt:lpstr>καὶ γὰρ ὁ μάντις παρήγγελλεν αὐτοῖς μὴ πρότερον ἐπιτίθεσθαι, πρὶν ἂν ἢ πέσοι τις ἢ τρωθείη· [2.4.18]</vt:lpstr>
      <vt:lpstr>Review of Conditional Sentences</vt:lpstr>
      <vt:lpstr>Conditional Sentences</vt:lpstr>
      <vt:lpstr>Conditional Sentences</vt:lpstr>
      <vt:lpstr>Present General  [ἐάν + subj &gt; pres indic]</vt:lpstr>
      <vt:lpstr>Past General  [εἰ + optative &gt; imperf indic]</vt:lpstr>
      <vt:lpstr>Conditional Sentences</vt:lpstr>
      <vt:lpstr>Future More Vivid  [ἐάν/ἄν + subj &gt; fut indic]</vt:lpstr>
      <vt:lpstr>Future Less Vivid  [εἰ + optative &gt; optative + ἄν]</vt:lpstr>
      <vt:lpstr>PowerPoint Presentation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101</dc:title>
  <dc:creator>Vanessa Gorman</dc:creator>
  <cp:lastModifiedBy>Vanessa Gorman</cp:lastModifiedBy>
  <cp:revision>521</cp:revision>
  <dcterms:created xsi:type="dcterms:W3CDTF">2019-10-07T18:50:51Z</dcterms:created>
  <dcterms:modified xsi:type="dcterms:W3CDTF">2021-01-02T14:50:43Z</dcterms:modified>
</cp:coreProperties>
</file>