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1"/>
  </p:handoutMasterIdLst>
  <p:sldIdLst>
    <p:sldId id="313" r:id="rId2"/>
    <p:sldId id="321" r:id="rId3"/>
    <p:sldId id="316" r:id="rId4"/>
    <p:sldId id="317" r:id="rId5"/>
    <p:sldId id="314" r:id="rId6"/>
    <p:sldId id="333" r:id="rId7"/>
    <p:sldId id="322" r:id="rId8"/>
    <p:sldId id="331" r:id="rId9"/>
    <p:sldId id="345" r:id="rId10"/>
    <p:sldId id="325" r:id="rId11"/>
    <p:sldId id="341" r:id="rId12"/>
    <p:sldId id="349" r:id="rId13"/>
    <p:sldId id="340" r:id="rId14"/>
    <p:sldId id="348" r:id="rId15"/>
    <p:sldId id="324" r:id="rId16"/>
    <p:sldId id="351" r:id="rId17"/>
    <p:sldId id="323" r:id="rId18"/>
    <p:sldId id="337" r:id="rId19"/>
    <p:sldId id="315" r:id="rId20"/>
    <p:sldId id="338" r:id="rId21"/>
    <p:sldId id="342" r:id="rId22"/>
    <p:sldId id="326" r:id="rId23"/>
    <p:sldId id="334" r:id="rId24"/>
    <p:sldId id="335" r:id="rId25"/>
    <p:sldId id="343" r:id="rId26"/>
    <p:sldId id="336" r:id="rId27"/>
    <p:sldId id="344" r:id="rId28"/>
    <p:sldId id="346" r:id="rId29"/>
    <p:sldId id="339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ADE4"/>
    <a:srgbClr val="FF0000"/>
    <a:srgbClr val="FFC000"/>
    <a:srgbClr val="00B050"/>
    <a:srgbClr val="FF99FF"/>
    <a:srgbClr val="E6F2FA"/>
    <a:srgbClr val="E058EE"/>
    <a:srgbClr val="4EF4F8"/>
    <a:srgbClr val="00B0F0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56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A9647-CCED-43BF-A051-6A8F459DD83C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1365B-8B7A-4A34-8834-6EE2A4642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14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53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8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9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58265"/>
            <a:ext cx="10352084" cy="741146"/>
          </a:xfrm>
        </p:spPr>
        <p:txBody>
          <a:bodyPr/>
          <a:lstStyle>
            <a:lvl1pPr algn="ctr">
              <a:defRPr sz="40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17045"/>
            <a:ext cx="10352084" cy="469231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461963" indent="-461963">
              <a:defRPr sz="2800" baseline="0"/>
            </a:lvl1pPr>
            <a:lvl2pPr marL="1146175" indent="-231775">
              <a:defRPr sz="2400"/>
            </a:lvl2pPr>
            <a:lvl3pPr marL="1482725" indent="-222250">
              <a:defRPr sz="2000"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94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50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0366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754880" cy="4489525"/>
          </a:xfrm>
        </p:spPr>
        <p:txBody>
          <a:bodyPr/>
          <a:lstStyle>
            <a:lvl1pPr>
              <a:defRPr sz="2800"/>
            </a:lvl1pPr>
            <a:lvl2pPr marL="457200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212" y="1819835"/>
            <a:ext cx="5262282" cy="4489525"/>
          </a:xfrm>
        </p:spPr>
        <p:txBody>
          <a:bodyPr/>
          <a:lstStyle>
            <a:lvl1pPr>
              <a:defRPr sz="2800"/>
            </a:lvl1pPr>
            <a:lvl2pPr marL="403225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97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41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9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7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26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Greek Relative Clauses</a:t>
            </a:r>
            <a:r>
              <a:rPr lang="en-US" dirty="0"/>
              <a:t/>
            </a:r>
            <a:br>
              <a:rPr lang="en-US" dirty="0"/>
            </a:b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Φιλοκλῆς </a:t>
            </a:r>
            <a:r>
              <a:rPr lang="el-GR" sz="3200" dirty="0"/>
              <a:t>δʼ ἦν στρατηγὸς τῶν Ἀθηναίων, </a:t>
            </a:r>
            <a:r>
              <a:rPr lang="el-GR" sz="3200" b="1" u="sng" dirty="0">
                <a:solidFill>
                  <a:srgbClr val="FF0000"/>
                </a:solidFill>
              </a:rPr>
              <a:t>ὃς</a:t>
            </a:r>
            <a:r>
              <a:rPr lang="el-GR" sz="3200" u="sng" dirty="0"/>
              <a:t> τούτους διέφθειρεν</a:t>
            </a:r>
            <a:r>
              <a:rPr lang="el-GR" sz="3200" dirty="0"/>
              <a:t>. [2.1.31]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/>
              <a:t>Philokles was the Athenian general who killed them.</a:t>
            </a:r>
          </a:p>
          <a:p>
            <a:r>
              <a:rPr lang="en-US" dirty="0" smtClean="0"/>
              <a:t>Antecedent = </a:t>
            </a:r>
            <a:r>
              <a:rPr lang="el-GR" dirty="0" smtClean="0"/>
              <a:t>στρατηγός</a:t>
            </a:r>
            <a:endParaRPr lang="en-US" dirty="0" smtClean="0"/>
          </a:p>
          <a:p>
            <a:pPr lvl="1"/>
            <a:r>
              <a:rPr lang="en-US" dirty="0" smtClean="0"/>
              <a:t>Gender + number = masc sg</a:t>
            </a:r>
          </a:p>
          <a:p>
            <a:r>
              <a:rPr lang="en-US" dirty="0" smtClean="0"/>
              <a:t>Nominative = SBJ of clause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8201"/>
          <a:stretch/>
        </p:blipFill>
        <p:spPr>
          <a:xfrm>
            <a:off x="6140825" y="1827021"/>
            <a:ext cx="5324986" cy="4482339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9090212" y="4320988"/>
            <a:ext cx="2214282" cy="1818042"/>
          </a:xfrm>
          <a:prstGeom prst="roundRect">
            <a:avLst/>
          </a:prstGeom>
          <a:solidFill>
            <a:srgbClr val="1CADE4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52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ἀξίαν </a:t>
            </a:r>
            <a:r>
              <a:rPr lang="el-GR" sz="3200" dirty="0"/>
              <a:t>δὲ καὶ ὅλην τὴν πόλιν </a:t>
            </a:r>
            <a:r>
              <a:rPr lang="el-GR" sz="3200" u="sng" dirty="0"/>
              <a:t>ἐν </a:t>
            </a:r>
            <a:r>
              <a:rPr lang="el-GR" sz="3200" b="1" u="sng" dirty="0">
                <a:solidFill>
                  <a:srgbClr val="FF0000"/>
                </a:solidFill>
              </a:rPr>
              <a:t>ᾗ</a:t>
            </a:r>
            <a:r>
              <a:rPr lang="el-GR" sz="3200" b="1" u="sng" dirty="0"/>
              <a:t> </a:t>
            </a:r>
            <a:r>
              <a:rPr lang="el-GR" sz="3200" u="sng" dirty="0"/>
              <a:t>ἦν </a:t>
            </a:r>
            <a:r>
              <a:rPr lang="el-GR" sz="3200" dirty="0"/>
              <a:t>τὴν Ἔφεσον θέας ἐποίησεν. [3.4.17]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256085" cy="4489525"/>
          </a:xfrm>
        </p:spPr>
        <p:txBody>
          <a:bodyPr>
            <a:normAutofit/>
          </a:bodyPr>
          <a:lstStyle/>
          <a:p>
            <a:r>
              <a:rPr lang="en-US" sz="2600" i="1" dirty="0"/>
              <a:t>He made even the entire city, Ephesos, in which he was staying, worthy of the goddess. </a:t>
            </a:r>
          </a:p>
          <a:p>
            <a:r>
              <a:rPr lang="en-US" sz="2600" dirty="0" smtClean="0"/>
              <a:t>Antecedent = </a:t>
            </a:r>
            <a:r>
              <a:rPr lang="el-GR" sz="2600" dirty="0" smtClean="0"/>
              <a:t>πόλις</a:t>
            </a:r>
            <a:r>
              <a:rPr lang="en-US" sz="2600" dirty="0" smtClean="0"/>
              <a:t> = </a:t>
            </a:r>
            <a:r>
              <a:rPr lang="en-US" sz="2800" dirty="0" smtClean="0"/>
              <a:t>fem sg</a:t>
            </a:r>
          </a:p>
          <a:p>
            <a:pPr defTabSz="457200"/>
            <a:r>
              <a:rPr lang="en-US" sz="2600" dirty="0" smtClean="0"/>
              <a:t>Function in clause = 	</a:t>
            </a:r>
            <a:br>
              <a:rPr lang="en-US" sz="2600" dirty="0" smtClean="0"/>
            </a:br>
            <a:r>
              <a:rPr lang="en-US" sz="2600" dirty="0" smtClean="0"/>
              <a:t>	</a:t>
            </a:r>
            <a:r>
              <a:rPr lang="en-US" sz="2600" dirty="0" err="1" smtClean="0"/>
              <a:t>obj</a:t>
            </a:r>
            <a:r>
              <a:rPr lang="en-US" sz="2600" dirty="0" smtClean="0"/>
              <a:t> of prep. = </a:t>
            </a:r>
            <a:r>
              <a:rPr lang="en-US" sz="2600" dirty="0" err="1" smtClean="0"/>
              <a:t>dat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	Acting as PNOM in clause</a:t>
            </a:r>
          </a:p>
          <a:p>
            <a:pPr defTabSz="457200"/>
            <a:endParaRPr lang="en-US" sz="2600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57831" y="1819835"/>
            <a:ext cx="6194993" cy="448952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892988" y="3818966"/>
            <a:ext cx="815788" cy="2490394"/>
          </a:xfrm>
          <a:prstGeom prst="roundRect">
            <a:avLst/>
          </a:prstGeom>
          <a:solidFill>
            <a:srgbClr val="1CADE4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20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**Making a tree**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verb of the relative clause hangs on the antecedent. </a:t>
            </a:r>
          </a:p>
          <a:p>
            <a:pPr lvl="1"/>
            <a:r>
              <a:rPr lang="en-US" dirty="0" smtClean="0"/>
              <a:t>If the antecedent is a noun, it hangs as an ATR.</a:t>
            </a:r>
          </a:p>
          <a:p>
            <a:pPr lvl="1"/>
            <a:r>
              <a:rPr lang="en-US" dirty="0" smtClean="0"/>
              <a:t>If the antecedent is an ADV, it hangs as an ADV.</a:t>
            </a:r>
          </a:p>
          <a:p>
            <a:r>
              <a:rPr lang="en-US" b="1" dirty="0" smtClean="0"/>
              <a:t>If the antecedent is elided, then the verb of the clause stands in for the antecedent in the main clause and </a:t>
            </a:r>
            <a:r>
              <a:rPr lang="en-US" b="1" u="sng" dirty="0" smtClean="0"/>
              <a:t>is labeled appropriately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7893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l-GR" sz="3200" dirty="0" smtClean="0"/>
              <a:t>κἀκεῖνος </a:t>
            </a:r>
            <a:r>
              <a:rPr lang="el-GR" sz="3200" dirty="0"/>
              <a:t>μέντοι προθύμως </a:t>
            </a:r>
            <a:r>
              <a:rPr lang="el-GR" sz="3200" b="1" u="sng" dirty="0">
                <a:solidFill>
                  <a:srgbClr val="FF0000"/>
                </a:solidFill>
              </a:rPr>
              <a:t>ὅπερ</a:t>
            </a:r>
            <a:r>
              <a:rPr lang="el-GR" sz="3200" u="sng" dirty="0"/>
              <a:t> ἐδεήθη ὁ Κῦρος </a:t>
            </a:r>
            <a:r>
              <a:rPr lang="el-GR" sz="3200" dirty="0"/>
              <a:t>ἔπραξεν. </a:t>
            </a:r>
            <a:r>
              <a:rPr lang="en-US" sz="3200" dirty="0"/>
              <a:t>[3.1.1]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3529944" cy="4489525"/>
          </a:xfrm>
        </p:spPr>
        <p:txBody>
          <a:bodyPr>
            <a:normAutofit fontScale="92500" lnSpcReduction="10000"/>
          </a:bodyPr>
          <a:lstStyle/>
          <a:p>
            <a:r>
              <a:rPr lang="en-US" sz="2400" i="1" dirty="0"/>
              <a:t>And </a:t>
            </a:r>
            <a:r>
              <a:rPr lang="en-US" sz="2400" i="1" dirty="0" smtClean="0"/>
              <a:t>of course </a:t>
            </a:r>
            <a:r>
              <a:rPr lang="en-US" sz="2400" i="1" dirty="0"/>
              <a:t>that man did eagerly the very thing that Cyrus asked.</a:t>
            </a:r>
          </a:p>
          <a:p>
            <a:r>
              <a:rPr lang="en-US" sz="2400" dirty="0" smtClean="0"/>
              <a:t>No </a:t>
            </a:r>
            <a:r>
              <a:rPr lang="en-US" sz="2400" dirty="0" smtClean="0"/>
              <a:t>expressed antecedent [</a:t>
            </a:r>
            <a:r>
              <a:rPr lang="el-GR" sz="2400" dirty="0" smtClean="0"/>
              <a:t>τοῦτο</a:t>
            </a:r>
            <a:r>
              <a:rPr lang="en-US" sz="2400" dirty="0" smtClean="0"/>
              <a:t> or similar] = </a:t>
            </a:r>
            <a:r>
              <a:rPr lang="en-US" sz="2400" dirty="0" err="1" smtClean="0"/>
              <a:t>nt</a:t>
            </a:r>
            <a:r>
              <a:rPr lang="en-US" sz="2400" dirty="0" smtClean="0"/>
              <a:t> sg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The verb of the clause is labeled as the antecedent would have been</a:t>
            </a:r>
          </a:p>
          <a:p>
            <a:r>
              <a:rPr lang="en-US" sz="2400" dirty="0" smtClean="0"/>
              <a:t>Accusative = OBJ in clause</a:t>
            </a:r>
          </a:p>
          <a:p>
            <a:r>
              <a:rPr lang="el-GR" sz="2400" dirty="0"/>
              <a:t>μέντοι</a:t>
            </a:r>
            <a:r>
              <a:rPr lang="en-US" sz="2400" dirty="0"/>
              <a:t> implies a strong protestation</a:t>
            </a:r>
          </a:p>
          <a:p>
            <a:r>
              <a:rPr lang="en-US" sz="2400" dirty="0" smtClean="0"/>
              <a:t>-</a:t>
            </a:r>
            <a:r>
              <a:rPr lang="el-GR" sz="2400" dirty="0" smtClean="0"/>
              <a:t>περ</a:t>
            </a:r>
            <a:r>
              <a:rPr lang="en-US" sz="2400" dirty="0" smtClean="0"/>
              <a:t> on the relative is an intensifier</a:t>
            </a:r>
          </a:p>
          <a:p>
            <a:endParaRPr lang="en-US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47129" y="1848312"/>
            <a:ext cx="6257459" cy="3823469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9260540" y="3155576"/>
            <a:ext cx="1963271" cy="2375648"/>
          </a:xfrm>
          <a:prstGeom prst="roundRect">
            <a:avLst/>
          </a:prstGeom>
          <a:solidFill>
            <a:srgbClr val="1CADE4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43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οὐκέτι </a:t>
            </a:r>
            <a:r>
              <a:rPr lang="el-GR" sz="2800" dirty="0"/>
              <a:t>ἀνέμενε τὸ ἀπὸ Λακεδαίμονος στράτευμα, ἀλλὰ σὺν οἷς εἶχεν ᾔει πρὸς τὸ τεῖχος τῶν Ἁλιαρτίων. [3.5.18]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176" y="1694329"/>
            <a:ext cx="5061831" cy="4615031"/>
          </a:xfrm>
        </p:spPr>
        <p:txBody>
          <a:bodyPr>
            <a:normAutofit/>
          </a:bodyPr>
          <a:lstStyle/>
          <a:p>
            <a:r>
              <a:rPr lang="en-US" sz="2400" i="1" dirty="0"/>
              <a:t>The army from </a:t>
            </a:r>
            <a:r>
              <a:rPr lang="en-US" sz="2400" i="1" dirty="0" err="1"/>
              <a:t>Lakedaimon</a:t>
            </a:r>
            <a:r>
              <a:rPr lang="en-US" sz="2400" i="1" dirty="0"/>
              <a:t> no longer waited, but it came to the walls of </a:t>
            </a:r>
            <a:r>
              <a:rPr lang="en-US" sz="2400" i="1" dirty="0" err="1"/>
              <a:t>Haliartios</a:t>
            </a:r>
            <a:r>
              <a:rPr lang="en-US" sz="2400" i="1" dirty="0"/>
              <a:t> with </a:t>
            </a:r>
            <a:r>
              <a:rPr lang="en-US" sz="2400" i="1" dirty="0" smtClean="0"/>
              <a:t>those </a:t>
            </a:r>
            <a:r>
              <a:rPr lang="en-US" sz="2400" i="1" dirty="0"/>
              <a:t>it had</a:t>
            </a:r>
            <a:r>
              <a:rPr lang="en-US" sz="2400" i="1" dirty="0" smtClean="0"/>
              <a:t>.</a:t>
            </a:r>
          </a:p>
          <a:p>
            <a:r>
              <a:rPr lang="en-US" sz="2400" b="1" u="sng" dirty="0" smtClean="0"/>
              <a:t>Relative Attraction</a:t>
            </a:r>
          </a:p>
          <a:p>
            <a:r>
              <a:rPr lang="en-US" sz="2400" dirty="0" smtClean="0"/>
              <a:t>The relative pronoun is </a:t>
            </a:r>
            <a:r>
              <a:rPr lang="en-US" sz="2400" b="1" dirty="0" smtClean="0"/>
              <a:t>attracted</a:t>
            </a:r>
            <a:r>
              <a:rPr lang="en-US" sz="2400" dirty="0" smtClean="0"/>
              <a:t> to the case of its missing antecedent.</a:t>
            </a:r>
          </a:p>
          <a:p>
            <a:pPr lvl="1"/>
            <a:r>
              <a:rPr lang="en-US" sz="2000" dirty="0" smtClean="0"/>
              <a:t>Only in restrictive clauses</a:t>
            </a:r>
          </a:p>
          <a:p>
            <a:pPr lvl="1"/>
            <a:r>
              <a:rPr lang="en-US" sz="2000" dirty="0" smtClean="0"/>
              <a:t>Only when the relative pronoun should be accusative</a:t>
            </a:r>
          </a:p>
          <a:p>
            <a:pPr lvl="1"/>
            <a:r>
              <a:rPr lang="en-US" sz="2000" dirty="0" smtClean="0"/>
              <a:t>Only when the antecedent should be genitive or dative [often with prep]</a:t>
            </a:r>
          </a:p>
          <a:p>
            <a:r>
              <a:rPr lang="en-US" sz="2400" dirty="0" smtClean="0"/>
              <a:t>The labels are messed up accordingly.</a:t>
            </a:r>
            <a:endParaRPr lang="en-US" sz="2400" dirty="0"/>
          </a:p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79007" y="1918448"/>
            <a:ext cx="5728646" cy="4390912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8955741" y="3603812"/>
            <a:ext cx="726142" cy="2196354"/>
          </a:xfrm>
          <a:prstGeom prst="roundRect">
            <a:avLst/>
          </a:prstGeom>
          <a:solidFill>
            <a:srgbClr val="1CADE4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31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391" y="3080085"/>
            <a:ext cx="6178057" cy="1530416"/>
          </a:xfrm>
        </p:spPr>
        <p:txBody>
          <a:bodyPr>
            <a:normAutofit/>
          </a:bodyPr>
          <a:lstStyle/>
          <a:p>
            <a:r>
              <a:rPr lang="en-US" dirty="0" smtClean="0"/>
              <a:t>Definite relative </a:t>
            </a:r>
            <a:r>
              <a:rPr lang="en-US" dirty="0" smtClean="0"/>
              <a:t>pronoun</a:t>
            </a:r>
            <a:endParaRPr lang="en-US" sz="32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7583681"/>
              </p:ext>
            </p:extLst>
          </p:nvPr>
        </p:nvGraphicFramePr>
        <p:xfrm>
          <a:off x="1079391" y="470991"/>
          <a:ext cx="6371380" cy="2223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3610">
                  <a:extLst>
                    <a:ext uri="{9D8B030D-6E8A-4147-A177-3AD203B41FA5}">
                      <a16:colId xmlns:a16="http://schemas.microsoft.com/office/drawing/2014/main" val="869712497"/>
                    </a:ext>
                  </a:extLst>
                </a:gridCol>
                <a:gridCol w="864235">
                  <a:extLst>
                    <a:ext uri="{9D8B030D-6E8A-4147-A177-3AD203B41FA5}">
                      <a16:colId xmlns:a16="http://schemas.microsoft.com/office/drawing/2014/main" val="2959937025"/>
                    </a:ext>
                  </a:extLst>
                </a:gridCol>
                <a:gridCol w="735648">
                  <a:extLst>
                    <a:ext uri="{9D8B030D-6E8A-4147-A177-3AD203B41FA5}">
                      <a16:colId xmlns:a16="http://schemas.microsoft.com/office/drawing/2014/main" val="2325895127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652803792"/>
                    </a:ext>
                  </a:extLst>
                </a:gridCol>
                <a:gridCol w="1326999">
                  <a:extLst>
                    <a:ext uri="{9D8B030D-6E8A-4147-A177-3AD203B41FA5}">
                      <a16:colId xmlns:a16="http://schemas.microsoft.com/office/drawing/2014/main" val="2616164388"/>
                    </a:ext>
                  </a:extLst>
                </a:gridCol>
                <a:gridCol w="584883">
                  <a:extLst>
                    <a:ext uri="{9D8B030D-6E8A-4147-A177-3AD203B41FA5}">
                      <a16:colId xmlns:a16="http://schemas.microsoft.com/office/drawing/2014/main" val="849779720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954116278"/>
                    </a:ext>
                  </a:extLst>
                </a:gridCol>
                <a:gridCol w="864235">
                  <a:extLst>
                    <a:ext uri="{9D8B030D-6E8A-4147-A177-3AD203B41FA5}">
                      <a16:colId xmlns:a16="http://schemas.microsoft.com/office/drawing/2014/main" val="1043902742"/>
                    </a:ext>
                  </a:extLst>
                </a:gridCol>
                <a:gridCol w="726650">
                  <a:extLst>
                    <a:ext uri="{9D8B030D-6E8A-4147-A177-3AD203B41FA5}">
                      <a16:colId xmlns:a16="http://schemas.microsoft.com/office/drawing/2014/main" val="4166766766"/>
                    </a:ext>
                  </a:extLst>
                </a:gridCol>
              </a:tblGrid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23012"/>
                  </a:ext>
                </a:extLst>
              </a:tr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Nom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ἵ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ἥ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ἵ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853704"/>
                  </a:ext>
                </a:extLst>
              </a:tr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ἧ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245110"/>
                  </a:ext>
                </a:extLst>
              </a:tr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Dat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ᾧ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ᾗ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ᾧ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938416"/>
                  </a:ext>
                </a:extLst>
              </a:tr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Acc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ἥ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ἃ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3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454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391" y="3080084"/>
            <a:ext cx="6052929" cy="2868329"/>
          </a:xfrm>
        </p:spPr>
        <p:txBody>
          <a:bodyPr>
            <a:normAutofit/>
          </a:bodyPr>
          <a:lstStyle/>
          <a:p>
            <a:r>
              <a:rPr lang="en-US" dirty="0" smtClean="0"/>
              <a:t>Definite relative </a:t>
            </a:r>
            <a:r>
              <a:rPr lang="en-US" dirty="0" smtClean="0"/>
              <a:t>pronoun </a:t>
            </a:r>
            <a:br>
              <a:rPr lang="en-US" dirty="0" smtClean="0"/>
            </a:br>
            <a:r>
              <a:rPr lang="en-US" dirty="0" smtClean="0"/>
              <a:t>+</a:t>
            </a:r>
            <a:br>
              <a:rPr lang="en-US" dirty="0" smtClean="0"/>
            </a:br>
            <a:r>
              <a:rPr lang="en-US" dirty="0" smtClean="0"/>
              <a:t>indefinite </a:t>
            </a:r>
            <a:r>
              <a:rPr lang="en-US" dirty="0" smtClean="0"/>
              <a:t>pronoun/adjective</a:t>
            </a:r>
            <a:r>
              <a:rPr lang="el-GR" dirty="0" smtClean="0"/>
              <a:t> </a:t>
            </a:r>
            <a:br>
              <a:rPr lang="el-GR" dirty="0" smtClean="0"/>
            </a:br>
            <a:endParaRPr lang="en-US" sz="32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/>
          </p:nvPr>
        </p:nvGraphicFramePr>
        <p:xfrm>
          <a:off x="1079391" y="470991"/>
          <a:ext cx="6371380" cy="2223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3610">
                  <a:extLst>
                    <a:ext uri="{9D8B030D-6E8A-4147-A177-3AD203B41FA5}">
                      <a16:colId xmlns:a16="http://schemas.microsoft.com/office/drawing/2014/main" val="869712497"/>
                    </a:ext>
                  </a:extLst>
                </a:gridCol>
                <a:gridCol w="864235">
                  <a:extLst>
                    <a:ext uri="{9D8B030D-6E8A-4147-A177-3AD203B41FA5}">
                      <a16:colId xmlns:a16="http://schemas.microsoft.com/office/drawing/2014/main" val="2959937025"/>
                    </a:ext>
                  </a:extLst>
                </a:gridCol>
                <a:gridCol w="735648">
                  <a:extLst>
                    <a:ext uri="{9D8B030D-6E8A-4147-A177-3AD203B41FA5}">
                      <a16:colId xmlns:a16="http://schemas.microsoft.com/office/drawing/2014/main" val="2325895127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652803792"/>
                    </a:ext>
                  </a:extLst>
                </a:gridCol>
                <a:gridCol w="1326999">
                  <a:extLst>
                    <a:ext uri="{9D8B030D-6E8A-4147-A177-3AD203B41FA5}">
                      <a16:colId xmlns:a16="http://schemas.microsoft.com/office/drawing/2014/main" val="2616164388"/>
                    </a:ext>
                  </a:extLst>
                </a:gridCol>
                <a:gridCol w="584883">
                  <a:extLst>
                    <a:ext uri="{9D8B030D-6E8A-4147-A177-3AD203B41FA5}">
                      <a16:colId xmlns:a16="http://schemas.microsoft.com/office/drawing/2014/main" val="849779720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954116278"/>
                    </a:ext>
                  </a:extLst>
                </a:gridCol>
                <a:gridCol w="864235">
                  <a:extLst>
                    <a:ext uri="{9D8B030D-6E8A-4147-A177-3AD203B41FA5}">
                      <a16:colId xmlns:a16="http://schemas.microsoft.com/office/drawing/2014/main" val="1043902742"/>
                    </a:ext>
                  </a:extLst>
                </a:gridCol>
                <a:gridCol w="726650">
                  <a:extLst>
                    <a:ext uri="{9D8B030D-6E8A-4147-A177-3AD203B41FA5}">
                      <a16:colId xmlns:a16="http://schemas.microsoft.com/office/drawing/2014/main" val="4166766766"/>
                    </a:ext>
                  </a:extLst>
                </a:gridCol>
              </a:tblGrid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23012"/>
                  </a:ext>
                </a:extLst>
              </a:tr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Nom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ἵ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ἥ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ἵ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853704"/>
                  </a:ext>
                </a:extLst>
              </a:tr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ἧ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245110"/>
                  </a:ext>
                </a:extLst>
              </a:tr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Dat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ᾧ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ᾗ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ᾧ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938416"/>
                  </a:ext>
                </a:extLst>
              </a:tr>
              <a:tr h="44468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Acc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ἥ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ἃ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3842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8097331" y="2461222"/>
          <a:ext cx="3383164" cy="3633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1582">
                  <a:extLst>
                    <a:ext uri="{9D8B030D-6E8A-4147-A177-3AD203B41FA5}">
                      <a16:colId xmlns:a16="http://schemas.microsoft.com/office/drawing/2014/main" val="3309286725"/>
                    </a:ext>
                  </a:extLst>
                </a:gridCol>
                <a:gridCol w="1691582">
                  <a:extLst>
                    <a:ext uri="{9D8B030D-6E8A-4147-A177-3AD203B41FA5}">
                      <a16:colId xmlns:a16="http://schemas.microsoft.com/office/drawing/2014/main" val="3161537582"/>
                    </a:ext>
                  </a:extLst>
                </a:gridCol>
              </a:tblGrid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19166768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τινος/του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τινος/του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1434141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τινι/τῳ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τινι/τῳ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7314066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τινα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8083854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91193842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τινες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τινα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59150240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34264948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τισι(ν)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τισι(ν)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25887589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τινας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τινα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79903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215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2803" y="4581625"/>
            <a:ext cx="8268101" cy="1848050"/>
          </a:xfrm>
        </p:spPr>
        <p:txBody>
          <a:bodyPr>
            <a:normAutofit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ὅς </a:t>
            </a:r>
            <a:r>
              <a:rPr lang="en-US" dirty="0"/>
              <a:t>+ </a:t>
            </a:r>
            <a:r>
              <a:rPr lang="el-GR" dirty="0"/>
              <a:t>τις =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ὅστις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/>
              <a:t>Indefinite </a:t>
            </a:r>
            <a:r>
              <a:rPr lang="en-US" dirty="0" smtClean="0"/>
              <a:t>Relative Pronouns</a:t>
            </a:r>
            <a:br>
              <a:rPr lang="en-US" dirty="0" smtClean="0"/>
            </a:br>
            <a:r>
              <a:rPr lang="en-US" sz="3200" dirty="0" smtClean="0"/>
              <a:t>[whoever; whatever]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093514"/>
              </p:ext>
            </p:extLst>
          </p:nvPr>
        </p:nvGraphicFramePr>
        <p:xfrm>
          <a:off x="1333096" y="635270"/>
          <a:ext cx="9567514" cy="3599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3840">
                  <a:extLst>
                    <a:ext uri="{9D8B030D-6E8A-4147-A177-3AD203B41FA5}">
                      <a16:colId xmlns:a16="http://schemas.microsoft.com/office/drawing/2014/main" val="869712497"/>
                    </a:ext>
                  </a:extLst>
                </a:gridCol>
                <a:gridCol w="1187261">
                  <a:extLst>
                    <a:ext uri="{9D8B030D-6E8A-4147-A177-3AD203B41FA5}">
                      <a16:colId xmlns:a16="http://schemas.microsoft.com/office/drawing/2014/main" val="2616164388"/>
                    </a:ext>
                  </a:extLst>
                </a:gridCol>
                <a:gridCol w="1385028">
                  <a:extLst>
                    <a:ext uri="{9D8B030D-6E8A-4147-A177-3AD203B41FA5}">
                      <a16:colId xmlns:a16="http://schemas.microsoft.com/office/drawing/2014/main" val="849779720"/>
                    </a:ext>
                  </a:extLst>
                </a:gridCol>
                <a:gridCol w="167367">
                  <a:extLst>
                    <a:ext uri="{9D8B030D-6E8A-4147-A177-3AD203B41FA5}">
                      <a16:colId xmlns:a16="http://schemas.microsoft.com/office/drawing/2014/main" val="2954116278"/>
                    </a:ext>
                  </a:extLst>
                </a:gridCol>
                <a:gridCol w="1407681">
                  <a:extLst>
                    <a:ext uri="{9D8B030D-6E8A-4147-A177-3AD203B41FA5}">
                      <a16:colId xmlns:a16="http://schemas.microsoft.com/office/drawing/2014/main" val="1097908658"/>
                    </a:ext>
                  </a:extLst>
                </a:gridCol>
                <a:gridCol w="1635557">
                  <a:extLst>
                    <a:ext uri="{9D8B030D-6E8A-4147-A177-3AD203B41FA5}">
                      <a16:colId xmlns:a16="http://schemas.microsoft.com/office/drawing/2014/main" val="3639618215"/>
                    </a:ext>
                  </a:extLst>
                </a:gridCol>
                <a:gridCol w="258932">
                  <a:extLst>
                    <a:ext uri="{9D8B030D-6E8A-4147-A177-3AD203B41FA5}">
                      <a16:colId xmlns:a16="http://schemas.microsoft.com/office/drawing/2014/main" val="458751358"/>
                    </a:ext>
                  </a:extLst>
                </a:gridCol>
                <a:gridCol w="1174185">
                  <a:extLst>
                    <a:ext uri="{9D8B030D-6E8A-4147-A177-3AD203B41FA5}">
                      <a16:colId xmlns:a16="http://schemas.microsoft.com/office/drawing/2014/main" val="1043902742"/>
                    </a:ext>
                  </a:extLst>
                </a:gridCol>
                <a:gridCol w="1217663">
                  <a:extLst>
                    <a:ext uri="{9D8B030D-6E8A-4147-A177-3AD203B41FA5}">
                      <a16:colId xmlns:a16="http://schemas.microsoft.com/office/drawing/2014/main" val="4166766766"/>
                    </a:ext>
                  </a:extLst>
                </a:gridCol>
              </a:tblGrid>
              <a:tr h="58925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23012"/>
                  </a:ext>
                </a:extLst>
              </a:tr>
              <a:tr h="75262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Nom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ὅστις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ἵτινες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ἥτις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α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ἵτινες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ὅτι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ἅτινα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ἅττα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853704"/>
                  </a:ext>
                </a:extLst>
              </a:tr>
              <a:tr h="75262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ὗτινος</a:t>
                      </a:r>
                      <a:b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ὅτου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400" dirty="0" smtClean="0">
                          <a:effectLst/>
                        </a:rPr>
                        <a:t>ντινων</a:t>
                      </a: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ὅτων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ἧστινος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ὅτου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400" dirty="0" smtClean="0">
                          <a:effectLst/>
                        </a:rPr>
                        <a:t>ντινων</a:t>
                      </a: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ὅτων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ὗτινος</a:t>
                      </a:r>
                      <a:b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ὅτου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400" dirty="0" smtClean="0">
                          <a:effectLst/>
                        </a:rPr>
                        <a:t>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245110"/>
                  </a:ext>
                </a:extLst>
              </a:tr>
              <a:tr h="75262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Dat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ᾧτινι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ὅτῳ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400" dirty="0" smtClean="0">
                          <a:effectLst/>
                          <a:latin typeface="+mn-lt"/>
                          <a:cs typeface="+mn-cs"/>
                        </a:rPr>
                        <a:t>σ</a:t>
                      </a:r>
                      <a:r>
                        <a:rPr lang="el-GR" sz="2400" dirty="0" smtClean="0">
                          <a:effectLst/>
                        </a:rPr>
                        <a:t>τισι</a:t>
                      </a:r>
                      <a:r>
                        <a:rPr lang="en-US" sz="2400" dirty="0" smtClean="0">
                          <a:effectLst/>
                        </a:rPr>
                        <a:t>(</a:t>
                      </a:r>
                      <a:r>
                        <a:rPr lang="el-GR" sz="2400" dirty="0" smtClean="0">
                          <a:effectLst/>
                        </a:rPr>
                        <a:t>ν</a:t>
                      </a:r>
                      <a:r>
                        <a:rPr lang="en-US" sz="2400" dirty="0" smtClean="0">
                          <a:effectLst/>
                        </a:rPr>
                        <a:t>)</a:t>
                      </a:r>
                      <a:r>
                        <a:rPr lang="el-GR" sz="2400" dirty="0" smtClean="0">
                          <a:effectLst/>
                        </a:rPr>
                        <a:t/>
                      </a:r>
                      <a:br>
                        <a:rPr lang="el-GR" sz="2400" dirty="0" smtClean="0">
                          <a:effectLst/>
                        </a:rPr>
                      </a:br>
                      <a:r>
                        <a:rPr lang="en-US" sz="2400" dirty="0" smtClean="0">
                          <a:effectLst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ὅτοις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ᾗτινι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ὅτῳ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400" dirty="0" smtClean="0">
                          <a:effectLst/>
                          <a:latin typeface="+mn-lt"/>
                          <a:cs typeface="+mn-cs"/>
                        </a:rPr>
                        <a:t>σ</a:t>
                      </a:r>
                      <a:r>
                        <a:rPr lang="el-GR" sz="2400" dirty="0" smtClean="0">
                          <a:effectLst/>
                        </a:rPr>
                        <a:t>τισι</a:t>
                      </a:r>
                      <a:r>
                        <a:rPr lang="en-US" sz="2400" dirty="0" smtClean="0">
                          <a:effectLst/>
                        </a:rPr>
                        <a:t>(</a:t>
                      </a:r>
                      <a:r>
                        <a:rPr lang="el-GR" sz="2400" dirty="0" smtClean="0">
                          <a:effectLst/>
                        </a:rPr>
                        <a:t>ν)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ὅτοις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ᾧτινι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ὅτῳ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400" dirty="0" smtClean="0">
                          <a:effectLst/>
                        </a:rPr>
                        <a:t>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938416"/>
                  </a:ext>
                </a:extLst>
              </a:tr>
              <a:tr h="75262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Acc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r>
                        <a:rPr lang="el-GR" sz="2400" dirty="0" smtClean="0">
                          <a:effectLst/>
                        </a:rPr>
                        <a:t>ντινα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r>
                        <a:rPr lang="el-GR" sz="2400" dirty="0" smtClean="0">
                          <a:effectLst/>
                          <a:latin typeface="+mn-lt"/>
                          <a:cs typeface="+mn-cs"/>
                        </a:rPr>
                        <a:t>στινας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ἥ</a:t>
                      </a:r>
                      <a:r>
                        <a:rPr lang="el-GR" sz="2400" dirty="0" smtClean="0">
                          <a:effectLst/>
                        </a:rPr>
                        <a:t>ντινα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ἃ</a:t>
                      </a:r>
                      <a:r>
                        <a:rPr lang="el-GR" sz="2400" dirty="0" smtClean="0">
                          <a:effectLst/>
                          <a:latin typeface="+mn-lt"/>
                          <a:cs typeface="+mn-cs"/>
                        </a:rPr>
                        <a:t>στινας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ὅτι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ἅτινα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ἅττα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3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720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85482"/>
            <a:ext cx="10280366" cy="1004047"/>
          </a:xfrm>
        </p:spPr>
        <p:txBody>
          <a:bodyPr>
            <a:noAutofit/>
          </a:bodyPr>
          <a:lstStyle/>
          <a:p>
            <a:pPr lvl="0"/>
            <a:r>
              <a:rPr lang="el-GR" sz="2800" dirty="0"/>
              <a:t>καὶ οὐ πολλῷ χρόνῳ ὕστερον μετέμελε τοῖς Ἀθηναίοις, καὶ ἐψηφίσαντο, </a:t>
            </a:r>
            <a:r>
              <a:rPr lang="el-GR" sz="2800" b="1" u="sng" dirty="0">
                <a:solidFill>
                  <a:srgbClr val="FF0000"/>
                </a:solidFill>
              </a:rPr>
              <a:t>οἵτινες</a:t>
            </a:r>
            <a:r>
              <a:rPr lang="el-GR" sz="2800" u="sng" dirty="0"/>
              <a:t> τὸν δῆμον ἐξηπάτησαν</a:t>
            </a:r>
            <a:r>
              <a:rPr lang="el-GR" sz="2800" dirty="0"/>
              <a:t>, προβολὰς αὐτῶν </a:t>
            </a:r>
            <a:r>
              <a:rPr lang="el-GR" sz="2800" dirty="0" smtClean="0"/>
              <a:t>εἶναι. </a:t>
            </a:r>
            <a:r>
              <a:rPr lang="el-GR" sz="2800" dirty="0"/>
              <a:t>[1.7.35]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 smtClean="0"/>
              <a:t>And not much later, it bothered the Athenians, and they voted that bonds be posted by those men, whoever deceived the people. </a:t>
            </a:r>
            <a:endParaRPr lang="en-US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69794" y="1496295"/>
            <a:ext cx="4976261" cy="5103857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9628094" y="4625788"/>
            <a:ext cx="1517961" cy="1974364"/>
          </a:xfrm>
          <a:prstGeom prst="roundRect">
            <a:avLst/>
          </a:prstGeom>
          <a:solidFill>
            <a:srgbClr val="1CADE4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85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Adjectives and Adverbs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5647" y="1617045"/>
            <a:ext cx="7395882" cy="4210014"/>
          </a:xfrm>
        </p:spPr>
        <p:txBody>
          <a:bodyPr/>
          <a:lstStyle/>
          <a:p>
            <a:r>
              <a:rPr lang="en-US" dirty="0" smtClean="0"/>
              <a:t>Relative Adjectives [definite &gt; indefinite]</a:t>
            </a:r>
          </a:p>
          <a:p>
            <a:pPr lvl="1"/>
            <a:r>
              <a:rPr lang="el-GR" dirty="0" smtClean="0"/>
              <a:t>ο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ἷος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ὁποῖος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such as; of a kind that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ὅσος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ὁπόσος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as great, as many; all who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 Adverbs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οὗ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ὅπου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where; wherever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ὅθεν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ὁπόθεν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whence; from wherever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οἷ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ὅποι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whither; to wherever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ᾗ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ὅπῃ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by which [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]; by whatever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ὡς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ὅπως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as, like; how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954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24128" y="1613647"/>
            <a:ext cx="10352084" cy="42672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200" dirty="0" smtClean="0"/>
              <a:t>A relative clause is a subordinate clause that is </a:t>
            </a:r>
            <a:r>
              <a:rPr lang="en-US" sz="3200" u="sng" dirty="0" smtClean="0"/>
              <a:t>not</a:t>
            </a:r>
            <a:r>
              <a:rPr lang="en-US" sz="3200" dirty="0" smtClean="0"/>
              <a:t> introduced by a subordinating conjunction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endParaRPr lang="en-US" sz="3200" dirty="0" smtClean="0"/>
          </a:p>
          <a:p>
            <a:pPr algn="ctr"/>
            <a:r>
              <a:rPr lang="en-US" sz="3200" dirty="0" smtClean="0"/>
              <a:t>Instead it contains a </a:t>
            </a:r>
            <a:r>
              <a:rPr lang="en-US" sz="3200" u="sng" dirty="0" smtClean="0"/>
              <a:t>relative pronoun, adjective, or adverb</a:t>
            </a:r>
            <a:r>
              <a:rPr lang="en-US" sz="3200" dirty="0" smtClean="0"/>
              <a:t> that modifies a word </a:t>
            </a:r>
            <a:r>
              <a:rPr lang="en-US" sz="3200" dirty="0" smtClean="0"/>
              <a:t>in </a:t>
            </a:r>
            <a:r>
              <a:rPr lang="en-US" sz="3200" dirty="0" smtClean="0"/>
              <a:t>another </a:t>
            </a:r>
            <a:r>
              <a:rPr lang="en-US" sz="3200" dirty="0"/>
              <a:t>clause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[whether expressed </a:t>
            </a:r>
            <a:r>
              <a:rPr lang="en-US" sz="3200" dirty="0"/>
              <a:t>or elided</a:t>
            </a:r>
            <a:r>
              <a:rPr lang="en-US" sz="3200" dirty="0" smtClean="0"/>
              <a:t>].</a:t>
            </a:r>
            <a:br>
              <a:rPr lang="en-US" sz="3200" dirty="0" smtClean="0"/>
            </a:br>
            <a:endParaRPr lang="en-US" sz="3200" dirty="0" smtClean="0"/>
          </a:p>
          <a:p>
            <a:pPr algn="ctr"/>
            <a:r>
              <a:rPr lang="en-US" sz="3200" dirty="0" smtClean="0"/>
              <a:t>Translated </a:t>
            </a:r>
            <a:r>
              <a:rPr lang="en-US" sz="3200" dirty="0"/>
              <a:t>“who,” </a:t>
            </a:r>
            <a:r>
              <a:rPr lang="en-US" sz="3200" dirty="0" smtClean="0"/>
              <a:t>“whose,” “whom,” </a:t>
            </a:r>
            <a:br>
              <a:rPr lang="en-US" sz="3200" dirty="0" smtClean="0"/>
            </a:br>
            <a:r>
              <a:rPr lang="en-US" sz="3200" dirty="0" smtClean="0"/>
              <a:t>“which</a:t>
            </a:r>
            <a:r>
              <a:rPr lang="en-US" sz="3200" dirty="0"/>
              <a:t>,” “that,” </a:t>
            </a:r>
            <a:r>
              <a:rPr lang="en-US" sz="3200" dirty="0" smtClean="0"/>
              <a:t>[“where,” “when”]</a:t>
            </a:r>
            <a:endParaRPr lang="en-US" sz="3200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2891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l-GR" sz="3200" dirty="0"/>
              <a:t>καὶ ταῦτα ὅπλα πάντʼ </a:t>
            </a:r>
            <a:r>
              <a:rPr lang="el-GR" sz="3200" dirty="0" smtClean="0"/>
              <a:t>ἦν </a:t>
            </a:r>
            <a:r>
              <a:rPr lang="el-GR" sz="3200" b="1" u="sng" dirty="0">
                <a:solidFill>
                  <a:srgbClr val="FF0000"/>
                </a:solidFill>
              </a:rPr>
              <a:t>ὁπόσοις</a:t>
            </a:r>
            <a:r>
              <a:rPr lang="el-GR" sz="3200" u="sng" dirty="0"/>
              <a:t> ἄνθρωποι καὶ γῆν καὶ ξύλα καὶ λίθους ἐργάζονται</a:t>
            </a:r>
            <a:r>
              <a:rPr lang="en-US" sz="3200" dirty="0"/>
              <a:t>. [3.3.7]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279393" cy="4489525"/>
          </a:xfrm>
        </p:spPr>
        <p:txBody>
          <a:bodyPr/>
          <a:lstStyle/>
          <a:p>
            <a:r>
              <a:rPr lang="en-US" i="1" dirty="0" smtClean="0"/>
              <a:t>All these things, as many as men use to work the earth and </a:t>
            </a:r>
            <a:r>
              <a:rPr lang="en-US" i="1" dirty="0"/>
              <a:t>w</a:t>
            </a:r>
            <a:r>
              <a:rPr lang="en-US" i="1" dirty="0" smtClean="0"/>
              <a:t>ood and stone, were weapons.</a:t>
            </a:r>
            <a:endParaRPr lang="en-US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95515" y="1819834"/>
            <a:ext cx="5996976" cy="4734969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5952564" y="4455459"/>
            <a:ext cx="5739927" cy="1984786"/>
          </a:xfrm>
          <a:prstGeom prst="roundRect">
            <a:avLst/>
          </a:prstGeom>
          <a:solidFill>
            <a:srgbClr val="1CADE4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6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ἐδίδασκε τοὺς ἐν Πειραιεῖ </a:t>
            </a:r>
            <a:r>
              <a:rPr lang="el-GR" sz="3200" b="1" u="sng" dirty="0">
                <a:solidFill>
                  <a:srgbClr val="FF0000"/>
                </a:solidFill>
              </a:rPr>
              <a:t>οἷα</a:t>
            </a:r>
            <a:r>
              <a:rPr lang="el-GR" sz="3200" u="sng" dirty="0"/>
              <a:t> χρὴ</a:t>
            </a:r>
            <a:r>
              <a:rPr lang="el-GR" sz="3200" dirty="0"/>
              <a:t>. [2.4.35</a:t>
            </a:r>
            <a:r>
              <a:rPr lang="el-GR" sz="3200" dirty="0" smtClean="0"/>
              <a:t>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 smtClean="0"/>
              <a:t>He was teaching the men in the </a:t>
            </a:r>
            <a:r>
              <a:rPr lang="en-US" i="1" dirty="0" err="1" smtClean="0"/>
              <a:t>Peireios</a:t>
            </a:r>
            <a:r>
              <a:rPr lang="en-US" i="1" dirty="0" smtClean="0"/>
              <a:t> what sorts of things they needed [to do].</a:t>
            </a:r>
            <a:endParaRPr lang="en-US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91175" y="1544505"/>
            <a:ext cx="2971541" cy="485126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853082" y="3048000"/>
            <a:ext cx="968190" cy="2958354"/>
          </a:xfrm>
          <a:prstGeom prst="roundRect">
            <a:avLst/>
          </a:prstGeom>
          <a:solidFill>
            <a:srgbClr val="1CADE4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0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0471" y="1617045"/>
            <a:ext cx="7333130" cy="3761779"/>
          </a:xfrm>
        </p:spPr>
        <p:txBody>
          <a:bodyPr/>
          <a:lstStyle/>
          <a:p>
            <a:r>
              <a:rPr lang="en-US" dirty="0" smtClean="0"/>
              <a:t>Some pronouns, adjectives, and adverbs correspond to each other</a:t>
            </a:r>
          </a:p>
          <a:p>
            <a:r>
              <a:rPr lang="en-US" dirty="0" smtClean="0"/>
              <a:t>Often occur in pairs</a:t>
            </a:r>
          </a:p>
          <a:p>
            <a:pPr lvl="1"/>
            <a:r>
              <a:rPr lang="en-US" dirty="0" smtClean="0"/>
              <a:t>That one … who ….</a:t>
            </a:r>
          </a:p>
          <a:p>
            <a:pPr lvl="1"/>
            <a:r>
              <a:rPr lang="en-US" dirty="0" smtClean="0"/>
              <a:t>so many … how many …</a:t>
            </a:r>
          </a:p>
          <a:p>
            <a:pPr lvl="1"/>
            <a:r>
              <a:rPr lang="en-US" dirty="0" smtClean="0"/>
              <a:t>There … where …</a:t>
            </a:r>
          </a:p>
          <a:p>
            <a:pPr lvl="1"/>
            <a:r>
              <a:rPr lang="en-US" dirty="0" smtClean="0"/>
              <a:t>Then … when …</a:t>
            </a:r>
          </a:p>
          <a:p>
            <a:pPr lvl="1"/>
            <a:r>
              <a:rPr lang="en-US" dirty="0" smtClean="0"/>
              <a:t>Thus … how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32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Correlatives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17045"/>
            <a:ext cx="10352084" cy="3008743"/>
          </a:xfrm>
        </p:spPr>
        <p:txBody>
          <a:bodyPr/>
          <a:lstStyle/>
          <a:p>
            <a:r>
              <a:rPr lang="en-US" dirty="0" smtClean="0"/>
              <a:t>Interrogative</a:t>
            </a:r>
            <a:r>
              <a:rPr lang="en-US" dirty="0"/>
              <a:t>		</a:t>
            </a:r>
            <a:r>
              <a:rPr lang="en-US" i="1" dirty="0"/>
              <a:t>who?		how many?		when?</a:t>
            </a:r>
          </a:p>
          <a:p>
            <a:r>
              <a:rPr lang="en-US" dirty="0" smtClean="0"/>
              <a:t>Indefinite			</a:t>
            </a:r>
            <a:r>
              <a:rPr lang="en-US" i="1" dirty="0" smtClean="0"/>
              <a:t>someone	of some quantity	some time</a:t>
            </a:r>
          </a:p>
          <a:p>
            <a:r>
              <a:rPr lang="en-US" dirty="0" smtClean="0"/>
              <a:t>Demonstrative		</a:t>
            </a:r>
            <a:r>
              <a:rPr lang="en-US" i="1" dirty="0" smtClean="0"/>
              <a:t>this one	so many		then</a:t>
            </a:r>
          </a:p>
          <a:p>
            <a:r>
              <a:rPr lang="en-US" dirty="0" smtClean="0"/>
              <a:t>Relative			</a:t>
            </a:r>
            <a:r>
              <a:rPr lang="en-US" i="1" dirty="0" smtClean="0"/>
              <a:t>who		as many as		when</a:t>
            </a:r>
          </a:p>
          <a:p>
            <a:r>
              <a:rPr lang="en-US" dirty="0" smtClean="0"/>
              <a:t>Indefinite Relative	</a:t>
            </a:r>
            <a:r>
              <a:rPr lang="en-US" i="1" dirty="0" smtClean="0"/>
              <a:t>whoever	however many	whenever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595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590" y="606391"/>
            <a:ext cx="11857192" cy="56981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497" y="5921046"/>
            <a:ext cx="3114735" cy="54361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000" dirty="0" smtClean="0"/>
              <a:t>Correlative pronouns/adjectives Smyth 340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5024386" y="2983832"/>
            <a:ext cx="6468178" cy="943275"/>
          </a:xfrm>
          <a:prstGeom prst="roundRect">
            <a:avLst/>
          </a:prstGeom>
          <a:solidFill>
            <a:srgbClr val="FFC000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24590" y="1206756"/>
            <a:ext cx="11142846" cy="955331"/>
          </a:xfrm>
          <a:prstGeom prst="roundRect">
            <a:avLst/>
          </a:prstGeom>
          <a:solidFill>
            <a:srgbClr val="1CADE4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024387" y="4195053"/>
            <a:ext cx="3965609" cy="810084"/>
          </a:xfrm>
          <a:prstGeom prst="roundRect">
            <a:avLst/>
          </a:prstGeom>
          <a:solidFill>
            <a:srgbClr val="00B050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024386" y="2236271"/>
            <a:ext cx="1426143" cy="613588"/>
          </a:xfrm>
          <a:prstGeom prst="roundRect">
            <a:avLst/>
          </a:prstGeom>
          <a:solidFill>
            <a:srgbClr val="FF99FF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21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Interrogatives =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91539"/>
            <a:ext cx="10352084" cy="4692316"/>
          </a:xfrm>
        </p:spPr>
        <p:txBody>
          <a:bodyPr/>
          <a:lstStyle/>
          <a:p>
            <a:r>
              <a:rPr lang="en-US" b="1" dirty="0" smtClean="0"/>
              <a:t>Semi-colon</a:t>
            </a:r>
            <a:r>
              <a:rPr lang="en-US" dirty="0" smtClean="0"/>
              <a:t> used as a question mark.</a:t>
            </a:r>
          </a:p>
          <a:p>
            <a:r>
              <a:rPr lang="el-GR" dirty="0"/>
              <a:t>τίς, τί</a:t>
            </a:r>
            <a:r>
              <a:rPr lang="en-US" dirty="0"/>
              <a:t> </a:t>
            </a:r>
            <a:r>
              <a:rPr lang="en-US" dirty="0" smtClean="0"/>
              <a:t>without an accent [enclitic] = indefinite pronoun </a:t>
            </a:r>
          </a:p>
          <a:p>
            <a:pPr lvl="1"/>
            <a:r>
              <a:rPr lang="en-US" i="1" dirty="0" smtClean="0"/>
              <a:t>Someone, something</a:t>
            </a:r>
          </a:p>
          <a:p>
            <a:r>
              <a:rPr lang="el-GR" dirty="0"/>
              <a:t>τίς, τί</a:t>
            </a:r>
            <a:r>
              <a:rPr lang="en-US" dirty="0"/>
              <a:t> </a:t>
            </a:r>
            <a:r>
              <a:rPr lang="en-US" dirty="0" smtClean="0"/>
              <a:t>with an accent = </a:t>
            </a:r>
            <a:r>
              <a:rPr lang="en-US" dirty="0"/>
              <a:t>d</a:t>
            </a:r>
            <a:r>
              <a:rPr lang="en-US" dirty="0" smtClean="0"/>
              <a:t>irect </a:t>
            </a:r>
            <a:r>
              <a:rPr lang="en-US" dirty="0"/>
              <a:t>or i</a:t>
            </a:r>
            <a:r>
              <a:rPr lang="en-US" dirty="0" smtClean="0"/>
              <a:t>ndirect interrogative </a:t>
            </a:r>
            <a:r>
              <a:rPr lang="en-US" dirty="0"/>
              <a:t>pronoun </a:t>
            </a:r>
          </a:p>
          <a:p>
            <a:pPr lvl="1"/>
            <a:r>
              <a:rPr lang="en-US" i="1" dirty="0"/>
              <a:t>Who? What/Why?</a:t>
            </a:r>
          </a:p>
          <a:p>
            <a:r>
              <a:rPr lang="el-GR" dirty="0" smtClean="0"/>
              <a:t>τίς </a:t>
            </a:r>
            <a:r>
              <a:rPr lang="el-GR" dirty="0"/>
              <a:t>γὰρ ἤδη καταλείπεται αὐτοῖς εὐμενής; [3.5.11</a:t>
            </a:r>
            <a:r>
              <a:rPr lang="el-GR" dirty="0" smtClean="0"/>
              <a:t>]</a:t>
            </a:r>
            <a:endParaRPr lang="en-US" dirty="0" smtClean="0"/>
          </a:p>
          <a:p>
            <a:pPr lvl="1"/>
            <a:r>
              <a:rPr lang="en-US" i="1" dirty="0" smtClean="0"/>
              <a:t>For who remains who is well-disposed to them?</a:t>
            </a:r>
          </a:p>
          <a:p>
            <a:r>
              <a:rPr lang="el-GR" dirty="0" smtClean="0"/>
              <a:t>οἱ </a:t>
            </a:r>
            <a:r>
              <a:rPr lang="el-GR" dirty="0"/>
              <a:t>δʼ Ἀθηναῖοι ἠπόρουν τί χρὴ ποιεῖν. [2.2.11</a:t>
            </a:r>
            <a:r>
              <a:rPr lang="el-GR" dirty="0" smtClean="0"/>
              <a:t>]</a:t>
            </a:r>
            <a:r>
              <a:rPr lang="en-US" dirty="0"/>
              <a:t>	</a:t>
            </a:r>
            <a:endParaRPr lang="en-US" dirty="0" smtClean="0"/>
          </a:p>
          <a:p>
            <a:pPr lvl="1"/>
            <a:r>
              <a:rPr lang="en-US" i="1" dirty="0" smtClean="0"/>
              <a:t>The Athenians were at a loss as to what it was necessary to do.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92077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4041" y="670858"/>
            <a:ext cx="11532257" cy="5787692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468556" y="149136"/>
            <a:ext cx="3114735" cy="4281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kern="1200" cap="none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/>
              <a:t>Correlative adverbs, Smyth 346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1317812" y="5606926"/>
            <a:ext cx="10058400" cy="851623"/>
          </a:xfrm>
          <a:prstGeom prst="roundRect">
            <a:avLst/>
          </a:prstGeom>
          <a:solidFill>
            <a:srgbClr val="00B050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193533" y="3619098"/>
            <a:ext cx="10182679" cy="644893"/>
          </a:xfrm>
          <a:prstGeom prst="roundRect">
            <a:avLst/>
          </a:prstGeom>
          <a:solidFill>
            <a:srgbClr val="1CADE4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0192304" y="1299411"/>
            <a:ext cx="1183908" cy="423510"/>
          </a:xfrm>
          <a:prstGeom prst="roundRect">
            <a:avLst/>
          </a:prstGeom>
          <a:solidFill>
            <a:srgbClr val="FFC000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836894" y="734634"/>
            <a:ext cx="914400" cy="423510"/>
          </a:xfrm>
          <a:prstGeom prst="roundRect">
            <a:avLst/>
          </a:prstGeom>
          <a:solidFill>
            <a:srgbClr val="FF0000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51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>
                <a:solidFill>
                  <a:srgbClr val="FF0000"/>
                </a:solidFill>
              </a:rPr>
              <a:t>πῶς</a:t>
            </a:r>
            <a:r>
              <a:rPr lang="el-GR" sz="3200" dirty="0"/>
              <a:t> οὐ ταῦτα </a:t>
            </a:r>
            <a:r>
              <a:rPr lang="el-GR" sz="3200" dirty="0" smtClean="0"/>
              <a:t>ἐκείνων </a:t>
            </a:r>
            <a:r>
              <a:rPr lang="el-GR" sz="3200" dirty="0"/>
              <a:t>ἀδικώτερα</a:t>
            </a:r>
            <a:r>
              <a:rPr lang="el-GR" sz="3200" b="1" dirty="0">
                <a:solidFill>
                  <a:srgbClr val="FF0000"/>
                </a:solidFill>
              </a:rPr>
              <a:t>;</a:t>
            </a:r>
            <a:r>
              <a:rPr lang="el-GR" sz="3200" dirty="0"/>
              <a:t> [2.3.23]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3798130" cy="4489525"/>
          </a:xfrm>
        </p:spPr>
        <p:txBody>
          <a:bodyPr/>
          <a:lstStyle/>
          <a:p>
            <a:r>
              <a:rPr lang="en-US" i="1" dirty="0" smtClean="0"/>
              <a:t>How were these things not more unjust than those?</a:t>
            </a:r>
            <a:endParaRPr lang="en-US" i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70401" y="1819835"/>
            <a:ext cx="5350794" cy="374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545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new vocabulary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2372239" y="1541935"/>
          <a:ext cx="6617853" cy="4831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9808">
                  <a:extLst>
                    <a:ext uri="{9D8B030D-6E8A-4147-A177-3AD203B41FA5}">
                      <a16:colId xmlns:a16="http://schemas.microsoft.com/office/drawing/2014/main" val="2485556606"/>
                    </a:ext>
                  </a:extLst>
                </a:gridCol>
                <a:gridCol w="1925902">
                  <a:extLst>
                    <a:ext uri="{9D8B030D-6E8A-4147-A177-3AD203B41FA5}">
                      <a16:colId xmlns:a16="http://schemas.microsoft.com/office/drawing/2014/main" val="4208413328"/>
                    </a:ext>
                  </a:extLst>
                </a:gridCol>
                <a:gridCol w="1129553">
                  <a:extLst>
                    <a:ext uri="{9D8B030D-6E8A-4147-A177-3AD203B41FA5}">
                      <a16:colId xmlns:a16="http://schemas.microsoft.com/office/drawing/2014/main" val="1816978213"/>
                    </a:ext>
                  </a:extLst>
                </a:gridCol>
                <a:gridCol w="1004048">
                  <a:extLst>
                    <a:ext uri="{9D8B030D-6E8A-4147-A177-3AD203B41FA5}">
                      <a16:colId xmlns:a16="http://schemas.microsoft.com/office/drawing/2014/main" val="2474076652"/>
                    </a:ext>
                  </a:extLst>
                </a:gridCol>
                <a:gridCol w="878542">
                  <a:extLst>
                    <a:ext uri="{9D8B030D-6E8A-4147-A177-3AD203B41FA5}">
                      <a16:colId xmlns:a16="http://schemas.microsoft.com/office/drawing/2014/main" val="473597090"/>
                    </a:ext>
                  </a:extLst>
                </a:gridCol>
              </a:tblGrid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Form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Meaning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Count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Rank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POS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51138656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ἅτε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just as if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298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adv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12797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οἷος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of what sort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187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adj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44376557"/>
                  </a:ext>
                </a:extLst>
              </a:tr>
              <a:tr h="53383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ὁπόσος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of whatever number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346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adj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87492125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ὁπότε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whenever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345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adv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15190882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ὅπου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wherever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374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adv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44202294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ὅπως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however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adv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73118046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ὅς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who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439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adj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11437456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ὅσος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as many as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115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adj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4438461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ὅστις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whoever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193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adj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30250283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τοιοῦτος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such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50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157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adj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0245455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τοσοῦτος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>
                          <a:effectLst/>
                        </a:rPr>
                        <a:t>so many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328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adj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97915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469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77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 of Relative Clauses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Antecedent</a:t>
            </a:r>
            <a:r>
              <a:rPr lang="en-US" dirty="0" smtClean="0"/>
              <a:t> = the word modified by the relative clause</a:t>
            </a:r>
          </a:p>
          <a:p>
            <a:r>
              <a:rPr lang="en-US" b="1" u="sng" dirty="0" smtClean="0"/>
              <a:t>Definite Relative Clause</a:t>
            </a:r>
            <a:r>
              <a:rPr lang="en-US" dirty="0" smtClean="0"/>
              <a:t> = refers to a specific antecedent</a:t>
            </a:r>
          </a:p>
          <a:p>
            <a:pPr lvl="1"/>
            <a:r>
              <a:rPr lang="en-US" i="1" dirty="0" smtClean="0"/>
              <a:t>Alkibiades, </a:t>
            </a:r>
            <a:r>
              <a:rPr lang="en-US" i="1" u="sng" dirty="0" smtClean="0"/>
              <a:t>whose father died when he was young</a:t>
            </a:r>
            <a:r>
              <a:rPr lang="en-US" i="1" dirty="0" smtClean="0"/>
              <a:t>, grew up in Perikles’ house.</a:t>
            </a:r>
          </a:p>
          <a:p>
            <a:pPr lvl="1"/>
            <a:r>
              <a:rPr lang="en-US" i="1" dirty="0" smtClean="0"/>
              <a:t>The vase </a:t>
            </a:r>
            <a:r>
              <a:rPr lang="en-US" i="1" u="sng" dirty="0" smtClean="0"/>
              <a:t>that has a crack in it </a:t>
            </a:r>
            <a:r>
              <a:rPr lang="en-US" i="1" dirty="0" smtClean="0"/>
              <a:t>was damaged in transport.</a:t>
            </a:r>
          </a:p>
          <a:p>
            <a:r>
              <a:rPr lang="en-US" b="1" u="sng" dirty="0" smtClean="0"/>
              <a:t>Indefinite Relative Clause</a:t>
            </a:r>
            <a:r>
              <a:rPr lang="en-US" dirty="0" smtClean="0"/>
              <a:t> = no specific antecedent </a:t>
            </a:r>
            <a:br>
              <a:rPr lang="en-US" dirty="0" smtClean="0"/>
            </a:br>
            <a:r>
              <a:rPr lang="en-US" dirty="0" smtClean="0"/>
              <a:t>	[“</a:t>
            </a:r>
            <a:r>
              <a:rPr lang="en-US" i="1" dirty="0" smtClean="0"/>
              <a:t>anyone”</a:t>
            </a:r>
            <a:r>
              <a:rPr lang="en-US" dirty="0" smtClean="0"/>
              <a:t> or “</a:t>
            </a:r>
            <a:r>
              <a:rPr lang="en-US" i="1" dirty="0" smtClean="0"/>
              <a:t>whoever”</a:t>
            </a:r>
            <a:r>
              <a:rPr lang="en-US" dirty="0" smtClean="0"/>
              <a:t>]</a:t>
            </a:r>
          </a:p>
          <a:p>
            <a:pPr lvl="1"/>
            <a:r>
              <a:rPr lang="en-US" i="1" u="sng" dirty="0" smtClean="0"/>
              <a:t>Whoever comes in late </a:t>
            </a:r>
            <a:r>
              <a:rPr lang="en-US" i="1" dirty="0" smtClean="0"/>
              <a:t>will be penalized.</a:t>
            </a:r>
          </a:p>
          <a:p>
            <a:pPr lvl="1"/>
            <a:r>
              <a:rPr lang="en-US" i="1" dirty="0" smtClean="0"/>
              <a:t>The man </a:t>
            </a:r>
            <a:r>
              <a:rPr lang="en-US" i="1" u="sng" dirty="0" smtClean="0"/>
              <a:t>who invades Attica </a:t>
            </a:r>
            <a:r>
              <a:rPr lang="en-US" i="1" dirty="0" smtClean="0"/>
              <a:t>will be defeated. </a:t>
            </a:r>
          </a:p>
          <a:p>
            <a:pPr lvl="2"/>
            <a:r>
              <a:rPr lang="en-US" dirty="0" smtClean="0"/>
              <a:t>[i.e., </a:t>
            </a:r>
            <a:r>
              <a:rPr lang="en-US" i="1" dirty="0" smtClean="0"/>
              <a:t>any man</a:t>
            </a:r>
            <a:r>
              <a:rPr lang="en-US" dirty="0" smtClean="0"/>
              <a:t> who does so]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796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99411"/>
            <a:ext cx="10352084" cy="5009950"/>
          </a:xfrm>
        </p:spPr>
        <p:txBody>
          <a:bodyPr/>
          <a:lstStyle/>
          <a:p>
            <a:r>
              <a:rPr lang="en-US" b="1" u="sng" dirty="0" smtClean="0"/>
              <a:t>Restrictive Relative Clause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Defines the antecedent.  It is necessary to understand the sentence.</a:t>
            </a:r>
          </a:p>
          <a:p>
            <a:pPr lvl="1"/>
            <a:r>
              <a:rPr lang="en-US" dirty="0" smtClean="0"/>
              <a:t>Is not enclosed in commas in English; neuters are translated “that.”</a:t>
            </a:r>
          </a:p>
          <a:p>
            <a:pPr lvl="1"/>
            <a:r>
              <a:rPr lang="en-US" i="1" dirty="0"/>
              <a:t>The vase </a:t>
            </a:r>
            <a:r>
              <a:rPr lang="en-US" i="1" u="sng" dirty="0" smtClean="0"/>
              <a:t>that </a:t>
            </a:r>
            <a:r>
              <a:rPr lang="en-US" i="1" u="sng" dirty="0"/>
              <a:t>has a crack in it </a:t>
            </a:r>
            <a:r>
              <a:rPr lang="en-US" i="1" dirty="0"/>
              <a:t>was damaged in transport</a:t>
            </a:r>
            <a:r>
              <a:rPr lang="en-US" i="1" dirty="0" smtClean="0"/>
              <a:t>.</a:t>
            </a:r>
          </a:p>
          <a:p>
            <a:pPr lvl="1"/>
            <a:r>
              <a:rPr lang="en-US" i="1" dirty="0" smtClean="0"/>
              <a:t>The sailor </a:t>
            </a:r>
            <a:r>
              <a:rPr lang="en-US" i="1" u="sng" dirty="0" smtClean="0"/>
              <a:t>who survived the battle</a:t>
            </a:r>
            <a:r>
              <a:rPr lang="en-US" i="1" dirty="0" smtClean="0"/>
              <a:t> gave an account of the loss.</a:t>
            </a:r>
          </a:p>
          <a:p>
            <a:r>
              <a:rPr lang="en-US" b="1" u="sng" dirty="0" smtClean="0"/>
              <a:t>Non-restrictive Relative Clause</a:t>
            </a:r>
            <a:r>
              <a:rPr lang="en-US" dirty="0"/>
              <a:t> </a:t>
            </a:r>
            <a:r>
              <a:rPr lang="en-US" dirty="0" smtClean="0"/>
              <a:t>[Digressive]</a:t>
            </a:r>
            <a:endParaRPr lang="en-US" b="1" u="sng" dirty="0" smtClean="0"/>
          </a:p>
          <a:p>
            <a:pPr lvl="1"/>
            <a:r>
              <a:rPr lang="en-US" dirty="0" smtClean="0"/>
              <a:t>Offers additional information. Can be omitted without changing the meaning of the sentence.</a:t>
            </a:r>
          </a:p>
          <a:p>
            <a:pPr lvl="1"/>
            <a:r>
              <a:rPr lang="en-US" dirty="0" smtClean="0"/>
              <a:t>Is enclosed in commas; neuters are translated “which.”</a:t>
            </a:r>
          </a:p>
          <a:p>
            <a:pPr lvl="1"/>
            <a:r>
              <a:rPr lang="en-US" i="1" dirty="0"/>
              <a:t>Alkibiades, </a:t>
            </a:r>
            <a:r>
              <a:rPr lang="en-US" i="1" u="sng" dirty="0"/>
              <a:t>whose father died when he was young</a:t>
            </a:r>
            <a:r>
              <a:rPr lang="en-US" i="1" dirty="0"/>
              <a:t>, grew up in Perikles’ house</a:t>
            </a:r>
            <a:r>
              <a:rPr lang="en-US" i="1" dirty="0" smtClean="0"/>
              <a:t>.</a:t>
            </a:r>
          </a:p>
          <a:p>
            <a:pPr lvl="1"/>
            <a:r>
              <a:rPr lang="en-US" i="1" dirty="0" smtClean="0"/>
              <a:t>The vase, which has a crack in it, was used to collect ballots.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287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45920"/>
            <a:ext cx="10352084" cy="467306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relative pronoun/adjective matches its antecedent in </a:t>
            </a:r>
            <a:r>
              <a:rPr lang="en-US" u="sng" dirty="0" smtClean="0"/>
              <a:t>gender</a:t>
            </a:r>
            <a:r>
              <a:rPr lang="en-US" dirty="0" smtClean="0"/>
              <a:t> and </a:t>
            </a:r>
            <a:r>
              <a:rPr lang="en-US" u="sng" dirty="0" smtClean="0"/>
              <a:t>number </a:t>
            </a:r>
            <a:r>
              <a:rPr lang="en-US" dirty="0" smtClean="0"/>
              <a:t> </a:t>
            </a:r>
            <a:endParaRPr lang="en-US" u="sng" dirty="0" smtClean="0"/>
          </a:p>
          <a:p>
            <a:r>
              <a:rPr lang="en-US" dirty="0" smtClean="0"/>
              <a:t>It derives its </a:t>
            </a:r>
            <a:r>
              <a:rPr lang="en-US" u="sng" dirty="0" smtClean="0"/>
              <a:t>case</a:t>
            </a:r>
            <a:r>
              <a:rPr lang="en-US" dirty="0" smtClean="0"/>
              <a:t> from its use in the subordinate clause.</a:t>
            </a:r>
          </a:p>
          <a:p>
            <a:pPr lvl="1"/>
            <a:r>
              <a:rPr lang="en-US" i="1" dirty="0"/>
              <a:t>She gave the ring to her brother, who was older than she was</a:t>
            </a:r>
            <a:r>
              <a:rPr lang="en-US" i="1" dirty="0" smtClean="0"/>
              <a:t>.  </a:t>
            </a:r>
            <a:endParaRPr lang="en-US" dirty="0" smtClean="0"/>
          </a:p>
          <a:p>
            <a:pPr lvl="1"/>
            <a:r>
              <a:rPr lang="en-US" i="1" dirty="0" smtClean="0"/>
              <a:t>She gave the ring to her brother, whose wife had died. </a:t>
            </a:r>
          </a:p>
          <a:p>
            <a:pPr lvl="1"/>
            <a:r>
              <a:rPr lang="en-US" i="1" dirty="0" smtClean="0"/>
              <a:t>She gave the ring to her brother, to whom their father had entrusted his cattle.</a:t>
            </a:r>
          </a:p>
          <a:p>
            <a:pPr lvl="1"/>
            <a:r>
              <a:rPr lang="en-US" i="1" dirty="0"/>
              <a:t>She gave the ring to her brother, whom the city exiled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Each relative pronoun here will be masculine singular to match “brother”</a:t>
            </a:r>
          </a:p>
          <a:p>
            <a:pPr lvl="1"/>
            <a:r>
              <a:rPr lang="en-US" dirty="0" smtClean="0"/>
              <a:t>The case will vary according to the syntax of the clause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991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63213" y="428194"/>
          <a:ext cx="6452567" cy="2863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0625">
                  <a:extLst>
                    <a:ext uri="{9D8B030D-6E8A-4147-A177-3AD203B41FA5}">
                      <a16:colId xmlns:a16="http://schemas.microsoft.com/office/drawing/2014/main" val="869712497"/>
                    </a:ext>
                  </a:extLst>
                </a:gridCol>
                <a:gridCol w="823093">
                  <a:extLst>
                    <a:ext uri="{9D8B030D-6E8A-4147-A177-3AD203B41FA5}">
                      <a16:colId xmlns:a16="http://schemas.microsoft.com/office/drawing/2014/main" val="2616164388"/>
                    </a:ext>
                  </a:extLst>
                </a:gridCol>
                <a:gridCol w="886460">
                  <a:extLst>
                    <a:ext uri="{9D8B030D-6E8A-4147-A177-3AD203B41FA5}">
                      <a16:colId xmlns:a16="http://schemas.microsoft.com/office/drawing/2014/main" val="849779720"/>
                    </a:ext>
                  </a:extLst>
                </a:gridCol>
                <a:gridCol w="203390">
                  <a:extLst>
                    <a:ext uri="{9D8B030D-6E8A-4147-A177-3AD203B41FA5}">
                      <a16:colId xmlns:a16="http://schemas.microsoft.com/office/drawing/2014/main" val="2954116278"/>
                    </a:ext>
                  </a:extLst>
                </a:gridCol>
                <a:gridCol w="823093">
                  <a:extLst>
                    <a:ext uri="{9D8B030D-6E8A-4147-A177-3AD203B41FA5}">
                      <a16:colId xmlns:a16="http://schemas.microsoft.com/office/drawing/2014/main" val="1097908658"/>
                    </a:ext>
                  </a:extLst>
                </a:gridCol>
                <a:gridCol w="842956">
                  <a:extLst>
                    <a:ext uri="{9D8B030D-6E8A-4147-A177-3AD203B41FA5}">
                      <a16:colId xmlns:a16="http://schemas.microsoft.com/office/drawing/2014/main" val="3639618215"/>
                    </a:ext>
                  </a:extLst>
                </a:gridCol>
                <a:gridCol w="203390">
                  <a:extLst>
                    <a:ext uri="{9D8B030D-6E8A-4147-A177-3AD203B41FA5}">
                      <a16:colId xmlns:a16="http://schemas.microsoft.com/office/drawing/2014/main" val="458751358"/>
                    </a:ext>
                  </a:extLst>
                </a:gridCol>
                <a:gridCol w="823093">
                  <a:extLst>
                    <a:ext uri="{9D8B030D-6E8A-4147-A177-3AD203B41FA5}">
                      <a16:colId xmlns:a16="http://schemas.microsoft.com/office/drawing/2014/main" val="1043902742"/>
                    </a:ext>
                  </a:extLst>
                </a:gridCol>
                <a:gridCol w="956467">
                  <a:extLst>
                    <a:ext uri="{9D8B030D-6E8A-4147-A177-3AD203B41FA5}">
                      <a16:colId xmlns:a16="http://schemas.microsoft.com/office/drawing/2014/main" val="4166766766"/>
                    </a:ext>
                  </a:extLst>
                </a:gridCol>
              </a:tblGrid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23012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Nom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ὁ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ἡ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τὸ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τὰ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853704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ῆ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245110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Dat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ῇ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938416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Acc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τὸν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τοὺς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τὴν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τὰς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τὸ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τὰ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38421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7459578" y="683393"/>
            <a:ext cx="3916633" cy="3503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kern="1200" cap="none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Definite Article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536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199546"/>
              </p:ext>
            </p:extLst>
          </p:nvPr>
        </p:nvGraphicFramePr>
        <p:xfrm>
          <a:off x="363213" y="428194"/>
          <a:ext cx="6452567" cy="2863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0625">
                  <a:extLst>
                    <a:ext uri="{9D8B030D-6E8A-4147-A177-3AD203B41FA5}">
                      <a16:colId xmlns:a16="http://schemas.microsoft.com/office/drawing/2014/main" val="869712497"/>
                    </a:ext>
                  </a:extLst>
                </a:gridCol>
                <a:gridCol w="823093">
                  <a:extLst>
                    <a:ext uri="{9D8B030D-6E8A-4147-A177-3AD203B41FA5}">
                      <a16:colId xmlns:a16="http://schemas.microsoft.com/office/drawing/2014/main" val="2616164388"/>
                    </a:ext>
                  </a:extLst>
                </a:gridCol>
                <a:gridCol w="886460">
                  <a:extLst>
                    <a:ext uri="{9D8B030D-6E8A-4147-A177-3AD203B41FA5}">
                      <a16:colId xmlns:a16="http://schemas.microsoft.com/office/drawing/2014/main" val="849779720"/>
                    </a:ext>
                  </a:extLst>
                </a:gridCol>
                <a:gridCol w="203390">
                  <a:extLst>
                    <a:ext uri="{9D8B030D-6E8A-4147-A177-3AD203B41FA5}">
                      <a16:colId xmlns:a16="http://schemas.microsoft.com/office/drawing/2014/main" val="2954116278"/>
                    </a:ext>
                  </a:extLst>
                </a:gridCol>
                <a:gridCol w="823093">
                  <a:extLst>
                    <a:ext uri="{9D8B030D-6E8A-4147-A177-3AD203B41FA5}">
                      <a16:colId xmlns:a16="http://schemas.microsoft.com/office/drawing/2014/main" val="1097908658"/>
                    </a:ext>
                  </a:extLst>
                </a:gridCol>
                <a:gridCol w="842956">
                  <a:extLst>
                    <a:ext uri="{9D8B030D-6E8A-4147-A177-3AD203B41FA5}">
                      <a16:colId xmlns:a16="http://schemas.microsoft.com/office/drawing/2014/main" val="3639618215"/>
                    </a:ext>
                  </a:extLst>
                </a:gridCol>
                <a:gridCol w="203390">
                  <a:extLst>
                    <a:ext uri="{9D8B030D-6E8A-4147-A177-3AD203B41FA5}">
                      <a16:colId xmlns:a16="http://schemas.microsoft.com/office/drawing/2014/main" val="458751358"/>
                    </a:ext>
                  </a:extLst>
                </a:gridCol>
                <a:gridCol w="823093">
                  <a:extLst>
                    <a:ext uri="{9D8B030D-6E8A-4147-A177-3AD203B41FA5}">
                      <a16:colId xmlns:a16="http://schemas.microsoft.com/office/drawing/2014/main" val="1043902742"/>
                    </a:ext>
                  </a:extLst>
                </a:gridCol>
                <a:gridCol w="956467">
                  <a:extLst>
                    <a:ext uri="{9D8B030D-6E8A-4147-A177-3AD203B41FA5}">
                      <a16:colId xmlns:a16="http://schemas.microsoft.com/office/drawing/2014/main" val="4166766766"/>
                    </a:ext>
                  </a:extLst>
                </a:gridCol>
              </a:tblGrid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23012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Nom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ὁ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ἡ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τὸ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τὰ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853704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ῆ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245110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Dat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ῇ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938416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Acc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τὸν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τοὺς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τὴν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τὰς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τὸ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τὰ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38421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7459578" y="683393"/>
            <a:ext cx="3916633" cy="3503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kern="1200" cap="none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Definite Article </a:t>
            </a:r>
            <a:br>
              <a:rPr lang="en-US" dirty="0" smtClean="0"/>
            </a:br>
            <a:r>
              <a:rPr lang="en-US" dirty="0"/>
              <a:t>omit tau; add rough breathing </a:t>
            </a:r>
            <a:r>
              <a:rPr lang="en-US" dirty="0" smtClean="0"/>
              <a:t>and accent </a:t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951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9578" y="582707"/>
            <a:ext cx="3916633" cy="3604282"/>
          </a:xfrm>
        </p:spPr>
        <p:txBody>
          <a:bodyPr>
            <a:normAutofit/>
          </a:bodyPr>
          <a:lstStyle/>
          <a:p>
            <a:r>
              <a:rPr lang="en-US" dirty="0" smtClean="0"/>
              <a:t>Definite Article </a:t>
            </a:r>
            <a:br>
              <a:rPr lang="en-US" dirty="0" smtClean="0"/>
            </a:br>
            <a:r>
              <a:rPr lang="en-US" dirty="0" smtClean="0"/>
              <a:t>omit tau; add rough breathing and accent </a:t>
            </a:r>
            <a:br>
              <a:rPr lang="en-US" dirty="0" smtClean="0"/>
            </a:br>
            <a:r>
              <a:rPr lang="en-US" dirty="0" smtClean="0"/>
              <a:t>=  </a:t>
            </a:r>
            <a:br>
              <a:rPr lang="en-US" dirty="0" smtClean="0"/>
            </a:br>
            <a:r>
              <a:rPr lang="en-US" dirty="0" smtClean="0"/>
              <a:t>Definite Relative Pronoun</a:t>
            </a:r>
            <a:br>
              <a:rPr lang="en-US" dirty="0" smtClean="0"/>
            </a:br>
            <a:r>
              <a:rPr lang="en-US" sz="3200" dirty="0" smtClean="0"/>
              <a:t>(“who”; “which/that”)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1539412"/>
              </p:ext>
            </p:extLst>
          </p:nvPr>
        </p:nvGraphicFramePr>
        <p:xfrm>
          <a:off x="5216894" y="4312120"/>
          <a:ext cx="6708809" cy="2242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3035">
                  <a:extLst>
                    <a:ext uri="{9D8B030D-6E8A-4147-A177-3AD203B41FA5}">
                      <a16:colId xmlns:a16="http://schemas.microsoft.com/office/drawing/2014/main" val="869712497"/>
                    </a:ext>
                  </a:extLst>
                </a:gridCol>
                <a:gridCol w="871528">
                  <a:extLst>
                    <a:ext uri="{9D8B030D-6E8A-4147-A177-3AD203B41FA5}">
                      <a16:colId xmlns:a16="http://schemas.microsoft.com/office/drawing/2014/main" val="2616164388"/>
                    </a:ext>
                  </a:extLst>
                </a:gridCol>
                <a:gridCol w="815165">
                  <a:extLst>
                    <a:ext uri="{9D8B030D-6E8A-4147-A177-3AD203B41FA5}">
                      <a16:colId xmlns:a16="http://schemas.microsoft.com/office/drawing/2014/main" val="849779720"/>
                    </a:ext>
                  </a:extLst>
                </a:gridCol>
                <a:gridCol w="215358">
                  <a:extLst>
                    <a:ext uri="{9D8B030D-6E8A-4147-A177-3AD203B41FA5}">
                      <a16:colId xmlns:a16="http://schemas.microsoft.com/office/drawing/2014/main" val="2954116278"/>
                    </a:ext>
                  </a:extLst>
                </a:gridCol>
                <a:gridCol w="871528">
                  <a:extLst>
                    <a:ext uri="{9D8B030D-6E8A-4147-A177-3AD203B41FA5}">
                      <a16:colId xmlns:a16="http://schemas.microsoft.com/office/drawing/2014/main" val="1097908658"/>
                    </a:ext>
                  </a:extLst>
                </a:gridCol>
                <a:gridCol w="892560">
                  <a:extLst>
                    <a:ext uri="{9D8B030D-6E8A-4147-A177-3AD203B41FA5}">
                      <a16:colId xmlns:a16="http://schemas.microsoft.com/office/drawing/2014/main" val="3639618215"/>
                    </a:ext>
                  </a:extLst>
                </a:gridCol>
                <a:gridCol w="215358">
                  <a:extLst>
                    <a:ext uri="{9D8B030D-6E8A-4147-A177-3AD203B41FA5}">
                      <a16:colId xmlns:a16="http://schemas.microsoft.com/office/drawing/2014/main" val="458751358"/>
                    </a:ext>
                  </a:extLst>
                </a:gridCol>
                <a:gridCol w="871528">
                  <a:extLst>
                    <a:ext uri="{9D8B030D-6E8A-4147-A177-3AD203B41FA5}">
                      <a16:colId xmlns:a16="http://schemas.microsoft.com/office/drawing/2014/main" val="1043902742"/>
                    </a:ext>
                  </a:extLst>
                </a:gridCol>
                <a:gridCol w="1012749">
                  <a:extLst>
                    <a:ext uri="{9D8B030D-6E8A-4147-A177-3AD203B41FA5}">
                      <a16:colId xmlns:a16="http://schemas.microsoft.com/office/drawing/2014/main" val="4166766766"/>
                    </a:ext>
                  </a:extLst>
                </a:gridCol>
              </a:tblGrid>
              <a:tr h="4485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23012"/>
                  </a:ext>
                </a:extLst>
              </a:tr>
              <a:tr h="4485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Nom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ἵ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ἥ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ἵ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853704"/>
                  </a:ext>
                </a:extLst>
              </a:tr>
              <a:tr h="4485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ἧ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ὧ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245110"/>
                  </a:ext>
                </a:extLst>
              </a:tr>
              <a:tr h="4485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Dat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ᾧ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ᾗ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ᾧ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ἷ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938416"/>
                  </a:ext>
                </a:extLst>
              </a:tr>
              <a:tr h="4485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Acc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ὕ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ἥ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ἃ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ἅ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38421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079639"/>
              </p:ext>
            </p:extLst>
          </p:nvPr>
        </p:nvGraphicFramePr>
        <p:xfrm>
          <a:off x="363213" y="428194"/>
          <a:ext cx="6452567" cy="2863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0625">
                  <a:extLst>
                    <a:ext uri="{9D8B030D-6E8A-4147-A177-3AD203B41FA5}">
                      <a16:colId xmlns:a16="http://schemas.microsoft.com/office/drawing/2014/main" val="869712497"/>
                    </a:ext>
                  </a:extLst>
                </a:gridCol>
                <a:gridCol w="823093">
                  <a:extLst>
                    <a:ext uri="{9D8B030D-6E8A-4147-A177-3AD203B41FA5}">
                      <a16:colId xmlns:a16="http://schemas.microsoft.com/office/drawing/2014/main" val="2616164388"/>
                    </a:ext>
                  </a:extLst>
                </a:gridCol>
                <a:gridCol w="886460">
                  <a:extLst>
                    <a:ext uri="{9D8B030D-6E8A-4147-A177-3AD203B41FA5}">
                      <a16:colId xmlns:a16="http://schemas.microsoft.com/office/drawing/2014/main" val="849779720"/>
                    </a:ext>
                  </a:extLst>
                </a:gridCol>
                <a:gridCol w="203390">
                  <a:extLst>
                    <a:ext uri="{9D8B030D-6E8A-4147-A177-3AD203B41FA5}">
                      <a16:colId xmlns:a16="http://schemas.microsoft.com/office/drawing/2014/main" val="2954116278"/>
                    </a:ext>
                  </a:extLst>
                </a:gridCol>
                <a:gridCol w="823093">
                  <a:extLst>
                    <a:ext uri="{9D8B030D-6E8A-4147-A177-3AD203B41FA5}">
                      <a16:colId xmlns:a16="http://schemas.microsoft.com/office/drawing/2014/main" val="1097908658"/>
                    </a:ext>
                  </a:extLst>
                </a:gridCol>
                <a:gridCol w="842956">
                  <a:extLst>
                    <a:ext uri="{9D8B030D-6E8A-4147-A177-3AD203B41FA5}">
                      <a16:colId xmlns:a16="http://schemas.microsoft.com/office/drawing/2014/main" val="3639618215"/>
                    </a:ext>
                  </a:extLst>
                </a:gridCol>
                <a:gridCol w="203390">
                  <a:extLst>
                    <a:ext uri="{9D8B030D-6E8A-4147-A177-3AD203B41FA5}">
                      <a16:colId xmlns:a16="http://schemas.microsoft.com/office/drawing/2014/main" val="458751358"/>
                    </a:ext>
                  </a:extLst>
                </a:gridCol>
                <a:gridCol w="823093">
                  <a:extLst>
                    <a:ext uri="{9D8B030D-6E8A-4147-A177-3AD203B41FA5}">
                      <a16:colId xmlns:a16="http://schemas.microsoft.com/office/drawing/2014/main" val="1043902742"/>
                    </a:ext>
                  </a:extLst>
                </a:gridCol>
                <a:gridCol w="956467">
                  <a:extLst>
                    <a:ext uri="{9D8B030D-6E8A-4147-A177-3AD203B41FA5}">
                      <a16:colId xmlns:a16="http://schemas.microsoft.com/office/drawing/2014/main" val="4166766766"/>
                    </a:ext>
                  </a:extLst>
                </a:gridCol>
              </a:tblGrid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23012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Nom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ὁ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ἡ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τὸ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τὰ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853704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ῆ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245110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Dat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ῇ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938416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Acc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τὸν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τοὺς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τὴν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τὰς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τὸ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τὰ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38421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6284259" y="4769224"/>
            <a:ext cx="645459" cy="528917"/>
          </a:xfrm>
          <a:prstGeom prst="ellipse">
            <a:avLst/>
          </a:prstGeom>
          <a:solidFill>
            <a:srgbClr val="FF0000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03295" y="4618183"/>
            <a:ext cx="2805953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Add a sigma to the </a:t>
            </a:r>
            <a:br>
              <a:rPr lang="en-US" sz="2400" dirty="0" smtClean="0"/>
            </a:br>
            <a:r>
              <a:rPr lang="en-US" sz="2400" dirty="0" smtClean="0"/>
              <a:t>masc nom sg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2116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**Making a tree**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verb of the relative clause hangs on the antecedent. </a:t>
            </a:r>
          </a:p>
          <a:p>
            <a:pPr lvl="1"/>
            <a:r>
              <a:rPr lang="en-US" dirty="0" smtClean="0"/>
              <a:t>If the antecedent is a noun, it hangs as an ATR.</a:t>
            </a:r>
          </a:p>
          <a:p>
            <a:pPr lvl="1"/>
            <a:r>
              <a:rPr lang="en-US" dirty="0" smtClean="0"/>
              <a:t>If the antecedent is an ADV, it hangs as an ADV.</a:t>
            </a:r>
          </a:p>
        </p:txBody>
      </p:sp>
    </p:spTree>
    <p:extLst>
      <p:ext uri="{BB962C8B-B14F-4D97-AF65-F5344CB8AC3E}">
        <p14:creationId xmlns:p14="http://schemas.microsoft.com/office/powerpoint/2010/main" val="1175027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5451</TotalTime>
  <Words>1699</Words>
  <Application>Microsoft Office PowerPoint</Application>
  <PresentationFormat>Widescreen</PresentationFormat>
  <Paragraphs>513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Calibri</vt:lpstr>
      <vt:lpstr>Times New Roman</vt:lpstr>
      <vt:lpstr>Tw Cen MT</vt:lpstr>
      <vt:lpstr>Tw Cen MT Condensed</vt:lpstr>
      <vt:lpstr>Wingdings 3</vt:lpstr>
      <vt:lpstr>Integral</vt:lpstr>
      <vt:lpstr>Greek Relative Clauses </vt:lpstr>
      <vt:lpstr>PowerPoint Presentation</vt:lpstr>
      <vt:lpstr>Terminology of Relative Clauses </vt:lpstr>
      <vt:lpstr>Terminology</vt:lpstr>
      <vt:lpstr>Relative Clauses</vt:lpstr>
      <vt:lpstr>PowerPoint Presentation</vt:lpstr>
      <vt:lpstr>PowerPoint Presentation</vt:lpstr>
      <vt:lpstr>Definite Article  omit tau; add rough breathing and accent  =   Definite Relative Pronoun (“who”; “which/that”)</vt:lpstr>
      <vt:lpstr>**Making a tree**</vt:lpstr>
      <vt:lpstr>Φιλοκλῆς δʼ ἦν στρατηγὸς τῶν Ἀθηναίων, ὃς τούτους διέφθειρεν. [2.1.31]</vt:lpstr>
      <vt:lpstr>ἀξίαν δὲ καὶ ὅλην τὴν πόλιν ἐν ᾗ ἦν τὴν Ἔφεσον θέας ἐποίησεν. [3.4.17]</vt:lpstr>
      <vt:lpstr>**Making a tree**</vt:lpstr>
      <vt:lpstr>κἀκεῖνος μέντοι προθύμως ὅπερ ἐδεήθη ὁ Κῦρος ἔπραξεν. [3.1.1]</vt:lpstr>
      <vt:lpstr>οὐκέτι ἀνέμενε τὸ ἀπὸ Λακεδαίμονος στράτευμα, ἀλλὰ σὺν οἷς εἶχεν ᾔει πρὸς τὸ τεῖχος τῶν Ἁλιαρτίων. [3.5.18]</vt:lpstr>
      <vt:lpstr>Definite relative pronoun</vt:lpstr>
      <vt:lpstr>Definite relative pronoun  + indefinite pronoun/adjective  </vt:lpstr>
      <vt:lpstr>ὅς + τις = ὅστις Indefinite Relative Pronouns [whoever; whatever]</vt:lpstr>
      <vt:lpstr>καὶ οὐ πολλῷ χρόνῳ ὕστερον μετέμελε τοῖς Ἀθηναίοις, καὶ ἐψηφίσαντο, οἵτινες τὸν δῆμον ἐξηπάτησαν, προβολὰς αὐτῶν εἶναι. [1.7.35]</vt:lpstr>
      <vt:lpstr>Relative Adjectives and Adverbs</vt:lpstr>
      <vt:lpstr>καὶ ταῦτα ὅπλα πάντʼ ἦν ὁπόσοις ἄνθρωποι καὶ γῆν καὶ ξύλα καὶ λίθους ἐργάζονται. [3.3.7]</vt:lpstr>
      <vt:lpstr>ἐδίδασκε τοὺς ἐν Πειραιεῖ οἷα χρὴ. [2.4.35]</vt:lpstr>
      <vt:lpstr>Correlatives</vt:lpstr>
      <vt:lpstr>Examples of Correlatives</vt:lpstr>
      <vt:lpstr>Correlative pronouns/adjectives Smyth 340</vt:lpstr>
      <vt:lpstr>Interrogatives = questions</vt:lpstr>
      <vt:lpstr>PowerPoint Presentation</vt:lpstr>
      <vt:lpstr>πῶς οὐ ταῦτα ἐκείνων ἀδικώτερα; [2.3.23]</vt:lpstr>
      <vt:lpstr>Summary of new vocabulary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483</cp:revision>
  <dcterms:created xsi:type="dcterms:W3CDTF">2019-10-07T18:50:51Z</dcterms:created>
  <dcterms:modified xsi:type="dcterms:W3CDTF">2021-01-02T17:22:26Z</dcterms:modified>
</cp:coreProperties>
</file>