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7"/>
  </p:handoutMasterIdLst>
  <p:sldIdLst>
    <p:sldId id="362" r:id="rId2"/>
    <p:sldId id="323" r:id="rId3"/>
    <p:sldId id="337" r:id="rId4"/>
    <p:sldId id="331" r:id="rId5"/>
    <p:sldId id="338" r:id="rId6"/>
    <p:sldId id="339" r:id="rId7"/>
    <p:sldId id="340" r:id="rId8"/>
    <p:sldId id="341" r:id="rId9"/>
    <p:sldId id="344" r:id="rId10"/>
    <p:sldId id="336" r:id="rId11"/>
    <p:sldId id="342" r:id="rId12"/>
    <p:sldId id="343" r:id="rId13"/>
    <p:sldId id="345" r:id="rId14"/>
    <p:sldId id="332" r:id="rId15"/>
    <p:sldId id="350" r:id="rId16"/>
    <p:sldId id="346" r:id="rId17"/>
    <p:sldId id="347" r:id="rId18"/>
    <p:sldId id="348" r:id="rId19"/>
    <p:sldId id="349" r:id="rId20"/>
    <p:sldId id="351" r:id="rId21"/>
    <p:sldId id="365" r:id="rId22"/>
    <p:sldId id="333" r:id="rId23"/>
    <p:sldId id="352" r:id="rId24"/>
    <p:sldId id="353" r:id="rId25"/>
    <p:sldId id="354" r:id="rId26"/>
    <p:sldId id="335" r:id="rId27"/>
    <p:sldId id="356" r:id="rId28"/>
    <p:sldId id="355" r:id="rId29"/>
    <p:sldId id="363" r:id="rId30"/>
    <p:sldId id="357" r:id="rId31"/>
    <p:sldId id="334" r:id="rId32"/>
    <p:sldId id="358" r:id="rId33"/>
    <p:sldId id="359" r:id="rId34"/>
    <p:sldId id="324" r:id="rId35"/>
    <p:sldId id="364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F2FA"/>
    <a:srgbClr val="FF99FF"/>
    <a:srgbClr val="E058EE"/>
    <a:srgbClr val="4EF4F8"/>
    <a:srgbClr val="00B0F0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60"/>
  </p:normalViewPr>
  <p:slideViewPr>
    <p:cSldViewPr snapToGrid="0">
      <p:cViewPr varScale="1">
        <p:scale>
          <a:sx n="71" d="100"/>
          <a:sy n="71" d="100"/>
        </p:scale>
        <p:origin x="4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56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8A9647-CCED-43BF-A051-6A8F459DD83C}" type="datetimeFigureOut">
              <a:rPr lang="en-US" smtClean="0"/>
              <a:t>12/31/2020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1365B-8B7A-4A34-8834-6EE2A4642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14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053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587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29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52084" cy="804313"/>
          </a:xfrm>
        </p:spPr>
        <p:txBody>
          <a:bodyPr/>
          <a:lstStyle>
            <a:lvl1pPr algn="ctr">
              <a:defRPr sz="36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19835"/>
            <a:ext cx="10352084" cy="4489525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461963" indent="-461963">
              <a:defRPr sz="3200" baseline="0"/>
            </a:lvl1pPr>
            <a:lvl2pPr marL="1146175" indent="-231775">
              <a:defRPr sz="2800"/>
            </a:lvl2pPr>
            <a:lvl3pPr marL="1482725" indent="-222250">
              <a:defRPr sz="2400"/>
            </a:lvl3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94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50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80366" cy="804313"/>
          </a:xfrm>
        </p:spPr>
        <p:txBody>
          <a:bodyPr/>
          <a:lstStyle>
            <a:lvl1pPr algn="ctr">
              <a:defRPr sz="48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754880" cy="4489525"/>
          </a:xfrm>
        </p:spPr>
        <p:txBody>
          <a:bodyPr/>
          <a:lstStyle>
            <a:lvl1pPr>
              <a:defRPr sz="2800"/>
            </a:lvl1pPr>
            <a:lvl2pPr marL="457200" indent="-136525"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212" y="1819835"/>
            <a:ext cx="5262282" cy="4489525"/>
          </a:xfrm>
        </p:spPr>
        <p:txBody>
          <a:bodyPr/>
          <a:lstStyle>
            <a:lvl1pPr>
              <a:defRPr sz="2800"/>
            </a:lvl1pPr>
            <a:lvl2pPr marL="403225" indent="-136525"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3970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416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53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792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0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37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26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Uses of the Infinitive in Greek</a:t>
            </a:r>
            <a:r>
              <a:rPr lang="en-US" dirty="0"/>
              <a:t/>
            </a:r>
            <a:br>
              <a:rPr lang="en-US" dirty="0"/>
            </a:br>
            <a:endParaRPr lang="en-US" sz="28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5597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47055" cy="804313"/>
          </a:xfrm>
        </p:spPr>
        <p:txBody>
          <a:bodyPr>
            <a:normAutofit/>
          </a:bodyPr>
          <a:lstStyle/>
          <a:p>
            <a:pPr lvl="0"/>
            <a:r>
              <a:rPr lang="el-GR" sz="3600" dirty="0"/>
              <a:t>καὶ τοῦτο δεῖ </a:t>
            </a:r>
            <a:r>
              <a:rPr lang="el-GR" sz="3600" u="sng" dirty="0"/>
              <a:t>εἰπεῖν</a:t>
            </a:r>
            <a:r>
              <a:rPr lang="en-US" sz="3600" dirty="0"/>
              <a:t>. [2.4.27]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And it is necessary to say this.</a:t>
            </a:r>
            <a:endParaRPr lang="en-US" sz="2800" i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73746" y="1578543"/>
            <a:ext cx="3675541" cy="50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34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ἔξεστι</a:t>
            </a:r>
            <a:r>
              <a:rPr lang="el-GR" sz="3600" dirty="0" smtClean="0"/>
              <a:t> </a:t>
            </a:r>
            <a:r>
              <a:rPr lang="el-GR" sz="3600" dirty="0"/>
              <a:t>γὰρ αὐτοῖς καὶ μηδένα </a:t>
            </a:r>
            <a:r>
              <a:rPr lang="el-GR" sz="3600" u="sng" dirty="0"/>
              <a:t>λιπεῖν</a:t>
            </a:r>
            <a:r>
              <a:rPr lang="en-US" sz="3600" dirty="0"/>
              <a:t>. [2.3.41</a:t>
            </a:r>
            <a:r>
              <a:rPr lang="en-US" sz="3600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For it was possible even for them to leave no one.</a:t>
            </a:r>
            <a:endParaRPr lang="en-US" sz="28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929162" y="1810389"/>
            <a:ext cx="4582469" cy="3763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15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ἔδοξε </a:t>
            </a:r>
            <a:r>
              <a:rPr lang="el-GR" sz="3600" u="sng" dirty="0"/>
              <a:t>δέχεσθαι</a:t>
            </a:r>
            <a:r>
              <a:rPr lang="el-GR" sz="3600" dirty="0"/>
              <a:t> </a:t>
            </a:r>
            <a:r>
              <a:rPr lang="el-GR" sz="3600" dirty="0" smtClean="0"/>
              <a:t>αὐτοῖς τὴν </a:t>
            </a:r>
            <a:r>
              <a:rPr lang="el-GR" sz="3600" dirty="0"/>
              <a:t>εἰρήνην. [2.2.22</a:t>
            </a:r>
            <a:r>
              <a:rPr lang="el-GR" sz="3600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It seemed best to them to accept the peace.</a:t>
            </a:r>
            <a:endParaRPr lang="en-US" sz="28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46797" y="1389529"/>
            <a:ext cx="3465488" cy="4833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476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Indirect Statements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341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Indirect Statements </a:t>
            </a:r>
            <a:r>
              <a:rPr lang="en-US" dirty="0" smtClean="0"/>
              <a:t>[declarative]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89529"/>
            <a:ext cx="10352084" cy="4919831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With </a:t>
            </a:r>
            <a:r>
              <a:rPr lang="en-US" sz="2800" dirty="0"/>
              <a:t>verbs of saying, thinking, believing, </a:t>
            </a:r>
            <a:r>
              <a:rPr lang="en-US" sz="2800" dirty="0" smtClean="0"/>
              <a:t>opining</a:t>
            </a:r>
          </a:p>
          <a:p>
            <a:r>
              <a:rPr lang="en-US" sz="2800" dirty="0"/>
              <a:t>Infinitive acts as OBJ</a:t>
            </a:r>
          </a:p>
          <a:p>
            <a:pPr lvl="1"/>
            <a:r>
              <a:rPr lang="en-US" sz="2400" dirty="0"/>
              <a:t>It often has a </a:t>
            </a:r>
            <a:r>
              <a:rPr lang="en-US" sz="2400" dirty="0" smtClean="0"/>
              <a:t>SBJ </a:t>
            </a:r>
            <a:r>
              <a:rPr lang="en-US" sz="2400" dirty="0"/>
              <a:t>in the </a:t>
            </a:r>
            <a:r>
              <a:rPr lang="en-US" sz="2400" dirty="0" smtClean="0"/>
              <a:t>accusative</a:t>
            </a:r>
          </a:p>
          <a:p>
            <a:pPr lvl="1"/>
            <a:r>
              <a:rPr lang="en-US" sz="2400" dirty="0" smtClean="0"/>
              <a:t>If the subject is not expressed, it is usually the speaker.</a:t>
            </a:r>
            <a:endParaRPr lang="en-US" sz="2400" dirty="0"/>
          </a:p>
          <a:p>
            <a:r>
              <a:rPr lang="en-US" sz="2800" dirty="0"/>
              <a:t>Negated by </a:t>
            </a:r>
            <a:r>
              <a:rPr lang="el-GR" sz="2800" dirty="0">
                <a:solidFill>
                  <a:srgbClr val="FF0000"/>
                </a:solidFill>
              </a:rPr>
              <a:t>οὐ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 smtClean="0"/>
              <a:t>Commonly introduced by: </a:t>
            </a:r>
          </a:p>
          <a:p>
            <a:pPr lvl="1"/>
            <a:r>
              <a:rPr lang="el-GR" sz="2400" dirty="0" smtClean="0"/>
              <a:t>φημί</a:t>
            </a:r>
            <a:r>
              <a:rPr lang="en-US" sz="2400" dirty="0" smtClean="0"/>
              <a:t> [</a:t>
            </a:r>
            <a:r>
              <a:rPr lang="en-US" sz="2400" i="1" dirty="0" smtClean="0"/>
              <a:t>say</a:t>
            </a:r>
            <a:r>
              <a:rPr lang="en-US" sz="2400" dirty="0" smtClean="0"/>
              <a:t>] </a:t>
            </a:r>
          </a:p>
          <a:p>
            <a:pPr lvl="1"/>
            <a:r>
              <a:rPr lang="el-GR" sz="2400" dirty="0" smtClean="0"/>
              <a:t>λέγω</a:t>
            </a:r>
            <a:r>
              <a:rPr lang="en-US" sz="2400" dirty="0" smtClean="0"/>
              <a:t> [</a:t>
            </a:r>
            <a:r>
              <a:rPr lang="en-US" sz="2400" i="1" dirty="0" smtClean="0"/>
              <a:t>say</a:t>
            </a:r>
            <a:r>
              <a:rPr lang="en-US" sz="2400" dirty="0" smtClean="0"/>
              <a:t>]</a:t>
            </a:r>
          </a:p>
          <a:p>
            <a:pPr lvl="1"/>
            <a:r>
              <a:rPr lang="el-GR" sz="2400" dirty="0" smtClean="0"/>
              <a:t>οἶδα</a:t>
            </a:r>
            <a:r>
              <a:rPr lang="en-US" sz="2400" dirty="0" smtClean="0"/>
              <a:t> [</a:t>
            </a:r>
            <a:r>
              <a:rPr lang="en-US" sz="2400" i="1" dirty="0" smtClean="0"/>
              <a:t>know</a:t>
            </a:r>
            <a:r>
              <a:rPr lang="en-US" sz="2400" dirty="0" smtClean="0"/>
              <a:t>] [irregular perf as </a:t>
            </a:r>
            <a:r>
              <a:rPr lang="en-US" sz="2400" dirty="0" err="1" smtClean="0"/>
              <a:t>pres</a:t>
            </a:r>
            <a:r>
              <a:rPr lang="en-US" sz="2400" dirty="0" smtClean="0"/>
              <a:t>: </a:t>
            </a:r>
            <a:r>
              <a:rPr lang="en-US" sz="2400" i="1" dirty="0" smtClean="0"/>
              <a:t>I have seen, therefore I know]</a:t>
            </a:r>
          </a:p>
          <a:p>
            <a:pPr lvl="1"/>
            <a:r>
              <a:rPr lang="el-GR" sz="2400" dirty="0" smtClean="0"/>
              <a:t>εἴπον </a:t>
            </a:r>
            <a:r>
              <a:rPr lang="en-US" sz="2400" dirty="0" smtClean="0"/>
              <a:t>[</a:t>
            </a:r>
            <a:r>
              <a:rPr lang="en-US" sz="2400" i="1" dirty="0" smtClean="0"/>
              <a:t>said</a:t>
            </a:r>
            <a:r>
              <a:rPr lang="en-US" sz="2400" dirty="0" smtClean="0"/>
              <a:t>] [irregular; no present]</a:t>
            </a:r>
          </a:p>
          <a:p>
            <a:pPr lvl="1"/>
            <a:r>
              <a:rPr lang="el-GR" sz="2400" dirty="0" smtClean="0"/>
              <a:t>φάσκω</a:t>
            </a:r>
            <a:r>
              <a:rPr lang="en-US" sz="2400" dirty="0" smtClean="0"/>
              <a:t> [</a:t>
            </a:r>
            <a:r>
              <a:rPr lang="en-US" sz="2400" i="1" dirty="0" smtClean="0"/>
              <a:t>think, say</a:t>
            </a:r>
            <a:r>
              <a:rPr lang="en-US" sz="2400" dirty="0" smtClean="0"/>
              <a:t>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39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52084" cy="1137706"/>
          </a:xfrm>
        </p:spPr>
        <p:txBody>
          <a:bodyPr>
            <a:normAutofit/>
          </a:bodyPr>
          <a:lstStyle/>
          <a:p>
            <a:r>
              <a:rPr lang="en-US" dirty="0" smtClean="0"/>
              <a:t>Most common forms that introduce indirect speech</a:t>
            </a:r>
            <a:br>
              <a:rPr lang="en-US" dirty="0" smtClean="0"/>
            </a:br>
            <a:r>
              <a:rPr lang="en-US" dirty="0" smtClean="0"/>
              <a:t>in the </a:t>
            </a:r>
            <a:r>
              <a:rPr lang="en-US" i="1" dirty="0" err="1" smtClean="0"/>
              <a:t>Hellenika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007117"/>
              </p:ext>
            </p:extLst>
          </p:nvPr>
        </p:nvGraphicFramePr>
        <p:xfrm>
          <a:off x="2810575" y="2204182"/>
          <a:ext cx="6304549" cy="346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9851">
                  <a:extLst>
                    <a:ext uri="{9D8B030D-6E8A-4147-A177-3AD203B41FA5}">
                      <a16:colId xmlns:a16="http://schemas.microsoft.com/office/drawing/2014/main" val="2496142979"/>
                    </a:ext>
                  </a:extLst>
                </a:gridCol>
                <a:gridCol w="3098542">
                  <a:extLst>
                    <a:ext uri="{9D8B030D-6E8A-4147-A177-3AD203B41FA5}">
                      <a16:colId xmlns:a16="http://schemas.microsoft.com/office/drawing/2014/main" val="1182121"/>
                    </a:ext>
                  </a:extLst>
                </a:gridCol>
                <a:gridCol w="1126156">
                  <a:extLst>
                    <a:ext uri="{9D8B030D-6E8A-4147-A177-3AD203B41FA5}">
                      <a16:colId xmlns:a16="http://schemas.microsoft.com/office/drawing/2014/main" val="3662004778"/>
                    </a:ext>
                  </a:extLst>
                </a:gridCol>
              </a:tblGrid>
              <a:tr h="431934"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u="none" strike="noStrike">
                          <a:effectLst/>
                        </a:rPr>
                        <a:t>Form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 err="1">
                          <a:effectLst/>
                        </a:rPr>
                        <a:t>Freq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50810013"/>
                  </a:ext>
                </a:extLst>
              </a:tr>
              <a:tr h="43193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  </a:t>
                      </a:r>
                      <a:r>
                        <a:rPr lang="el-GR" sz="2800" u="none" strike="noStrike" dirty="0" smtClean="0">
                          <a:effectLst/>
                        </a:rPr>
                        <a:t>ἔφη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3s </a:t>
                      </a:r>
                      <a:r>
                        <a:rPr lang="en-US" sz="2800" u="none" strike="noStrike" dirty="0" err="1">
                          <a:effectLst/>
                        </a:rPr>
                        <a:t>aor</a:t>
                      </a:r>
                      <a:r>
                        <a:rPr lang="en-US" sz="2800" u="none" strike="noStrike" dirty="0">
                          <a:effectLst/>
                        </a:rPr>
                        <a:t> ind act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121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34354604"/>
                  </a:ext>
                </a:extLst>
              </a:tr>
              <a:tr h="43193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  </a:t>
                      </a:r>
                      <a:r>
                        <a:rPr lang="el-GR" sz="2800" u="none" strike="noStrike" dirty="0" smtClean="0">
                          <a:effectLst/>
                        </a:rPr>
                        <a:t>ἔφασαν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3p impf ind act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53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82449883"/>
                  </a:ext>
                </a:extLst>
              </a:tr>
              <a:tr h="43193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  </a:t>
                      </a:r>
                      <a:r>
                        <a:rPr lang="el-GR" sz="2800" u="none" strike="noStrike" dirty="0" smtClean="0">
                          <a:effectLst/>
                        </a:rPr>
                        <a:t>ἔλεγον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3p impf ind act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29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89907423"/>
                  </a:ext>
                </a:extLst>
              </a:tr>
              <a:tr h="43193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  </a:t>
                      </a:r>
                      <a:r>
                        <a:rPr lang="el-GR" sz="2800" u="none" strike="noStrike" dirty="0" smtClean="0">
                          <a:effectLst/>
                        </a:rPr>
                        <a:t>ἔλεγεν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3s impf ind act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15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91298132"/>
                  </a:ext>
                </a:extLst>
              </a:tr>
              <a:tr h="43193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  </a:t>
                      </a:r>
                      <a:r>
                        <a:rPr lang="el-GR" sz="2800" u="none" strike="noStrike" dirty="0" smtClean="0">
                          <a:effectLst/>
                        </a:rPr>
                        <a:t>ἔλεξεν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3s aor ind act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12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93700114"/>
                  </a:ext>
                </a:extLst>
              </a:tr>
              <a:tr h="43193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  </a:t>
                      </a:r>
                      <a:r>
                        <a:rPr lang="el-GR" sz="2800" u="none" strike="noStrike" dirty="0" smtClean="0">
                          <a:effectLst/>
                        </a:rPr>
                        <a:t>λέγεται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3s pres ind MP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11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41882176"/>
                  </a:ext>
                </a:extLst>
              </a:tr>
              <a:tr h="43193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  </a:t>
                      </a:r>
                      <a:r>
                        <a:rPr lang="el-GR" sz="2800" u="none" strike="noStrike" dirty="0" smtClean="0">
                          <a:effectLst/>
                        </a:rPr>
                        <a:t>εἶπε(</a:t>
                      </a:r>
                      <a:r>
                        <a:rPr lang="en-US" sz="2800" u="none" strike="noStrike" dirty="0">
                          <a:effectLst/>
                        </a:rPr>
                        <a:t>v)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3s aor ind act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81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07754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6754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u="sng" dirty="0"/>
              <a:t>πολεμήσειν</a:t>
            </a:r>
            <a:r>
              <a:rPr lang="el-GR" sz="3600" dirty="0"/>
              <a:t> ἔφη αὐτοῖς. [1.3.3</a:t>
            </a:r>
            <a:r>
              <a:rPr lang="el-GR" sz="3600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He said he would make war on them.</a:t>
            </a:r>
          </a:p>
          <a:p>
            <a:endParaRPr lang="en-US" i="1" dirty="0"/>
          </a:p>
          <a:p>
            <a:pPr marL="320675" lvl="1" indent="0">
              <a:buNone/>
            </a:pPr>
            <a:r>
              <a:rPr lang="en-US" dirty="0" smtClean="0"/>
              <a:t>No subject, so it is probably the speaker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25929" y="1619821"/>
            <a:ext cx="3371641" cy="488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00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ἔλεγεν γὰρ </a:t>
            </a:r>
            <a:r>
              <a:rPr lang="el-GR" sz="3600" u="sng" dirty="0"/>
              <a:t>εἶναι</a:t>
            </a:r>
            <a:r>
              <a:rPr lang="el-GR" sz="3600" dirty="0"/>
              <a:t> χρήματα πολλὰ καὶ βασιλεῖ καὶ ἑαυτῷ. [2.1.14]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For he was saying that both he and the king had much money.</a:t>
            </a:r>
          </a:p>
          <a:p>
            <a:endParaRPr lang="en-US" i="1" dirty="0"/>
          </a:p>
          <a:p>
            <a:pPr lvl="1"/>
            <a:r>
              <a:rPr lang="en-US" dirty="0" smtClean="0"/>
              <a:t>Datives of Possession acting as PNOMS</a:t>
            </a:r>
            <a:endParaRPr lang="en-US" dirty="0"/>
          </a:p>
          <a:p>
            <a:endParaRPr lang="en-US" sz="28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54290" y="1866081"/>
            <a:ext cx="5426459" cy="4553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95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γὰρ ἂν ἔφη </a:t>
            </a:r>
            <a:r>
              <a:rPr lang="el-GR" sz="3200" u="sng" dirty="0"/>
              <a:t>ζῆν</a:t>
            </a:r>
            <a:r>
              <a:rPr lang="el-GR" sz="3200" dirty="0"/>
              <a:t> </a:t>
            </a:r>
            <a:r>
              <a:rPr lang="el-GR" sz="3200" u="sng" dirty="0"/>
              <a:t>βούλεσθαι</a:t>
            </a:r>
            <a:r>
              <a:rPr lang="el-GR" sz="3200" dirty="0"/>
              <a:t>. [3.1.15]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135014" cy="4489525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For he said that he wished to live.</a:t>
            </a:r>
          </a:p>
          <a:p>
            <a:endParaRPr lang="en-US" i="1" dirty="0"/>
          </a:p>
          <a:p>
            <a:pPr marL="320675" lvl="1" indent="0">
              <a:buNone/>
            </a:pPr>
            <a:r>
              <a:rPr lang="en-US" dirty="0" smtClean="0"/>
              <a:t>Indirect speech followed by a complementary infinitive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21671" y="1700288"/>
            <a:ext cx="4685185" cy="4440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67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καὶ ἐνόμισε ἀθυμοτέραν καὶ τὴν προσβολὴν </a:t>
            </a:r>
            <a:r>
              <a:rPr lang="el-GR" sz="3600" u="sng" dirty="0"/>
              <a:t>ἔσεσθαι</a:t>
            </a:r>
            <a:r>
              <a:rPr lang="el-GR" sz="3600" dirty="0"/>
              <a:t>. [3.1.18</a:t>
            </a:r>
            <a:r>
              <a:rPr lang="el-GR" sz="3600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And he thought that the attack would be even more faint-hearted.</a:t>
            </a:r>
            <a:endParaRPr lang="en-US" sz="2800" i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57691" y="1560178"/>
            <a:ext cx="3927968" cy="5135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100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75386"/>
            <a:ext cx="10352084" cy="789272"/>
          </a:xfrm>
        </p:spPr>
        <p:txBody>
          <a:bodyPr>
            <a:normAutofit/>
          </a:bodyPr>
          <a:lstStyle/>
          <a:p>
            <a:r>
              <a:rPr lang="en-US" dirty="0" smtClean="0"/>
              <a:t>Infinitives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3180" y="1328287"/>
            <a:ext cx="8720488" cy="5091764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A type of verbal noun [</a:t>
            </a:r>
            <a:r>
              <a:rPr lang="en-US" sz="3000" i="1" dirty="0" smtClean="0"/>
              <a:t>to see, to be seen, to have seen, to seem</a:t>
            </a:r>
            <a:r>
              <a:rPr lang="en-US" sz="3000" dirty="0" smtClean="0"/>
              <a:t>]</a:t>
            </a:r>
          </a:p>
          <a:p>
            <a:r>
              <a:rPr lang="en-US" sz="3000" dirty="0" smtClean="0"/>
              <a:t>As a verb:</a:t>
            </a:r>
          </a:p>
          <a:p>
            <a:pPr lvl="1"/>
            <a:r>
              <a:rPr lang="en-US" sz="2400" dirty="0"/>
              <a:t>Derive from a verb form</a:t>
            </a:r>
          </a:p>
          <a:p>
            <a:pPr lvl="1"/>
            <a:r>
              <a:rPr lang="en-US" sz="2400" dirty="0" smtClean="0"/>
              <a:t>Tense and voice</a:t>
            </a:r>
          </a:p>
          <a:p>
            <a:pPr lvl="1"/>
            <a:r>
              <a:rPr lang="en-US" sz="2400" dirty="0" smtClean="0"/>
              <a:t>Necessary </a:t>
            </a:r>
            <a:r>
              <a:rPr lang="en-US" sz="2400" b="1" i="1" dirty="0" smtClean="0"/>
              <a:t>arguments</a:t>
            </a:r>
            <a:r>
              <a:rPr lang="en-US" sz="2400" dirty="0" smtClean="0"/>
              <a:t> and optional </a:t>
            </a:r>
            <a:r>
              <a:rPr lang="en-US" sz="2400" b="1" dirty="0" smtClean="0"/>
              <a:t>adjuncts/satellites 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The subject of an infinitive is expressed in the ACCUSATIVE</a:t>
            </a:r>
          </a:p>
          <a:p>
            <a:r>
              <a:rPr lang="en-US" sz="3000" dirty="0" smtClean="0"/>
              <a:t>As a noun</a:t>
            </a:r>
          </a:p>
          <a:p>
            <a:pPr lvl="1"/>
            <a:r>
              <a:rPr lang="en-US" sz="2400" dirty="0" smtClean="0"/>
              <a:t>They fill any syntactic role that a noun could fill</a:t>
            </a:r>
          </a:p>
          <a:p>
            <a:pPr lvl="1"/>
            <a:r>
              <a:rPr lang="en-US" sz="2400" dirty="0" smtClean="0"/>
              <a:t>They may be modified by a neuter singular article </a:t>
            </a:r>
            <a:br>
              <a:rPr lang="en-US" sz="2400" dirty="0" smtClean="0"/>
            </a:br>
            <a:r>
              <a:rPr lang="en-US" sz="2400" dirty="0" smtClean="0"/>
              <a:t>	[ARTICULAR INFINITIVE]</a:t>
            </a:r>
          </a:p>
          <a:p>
            <a:pPr lvl="1"/>
            <a:r>
              <a:rPr lang="en-US" sz="2400" dirty="0" smtClean="0"/>
              <a:t>Negated by </a:t>
            </a:r>
            <a:r>
              <a:rPr lang="el-GR" sz="2400" dirty="0" smtClean="0">
                <a:solidFill>
                  <a:srgbClr val="FF0000"/>
                </a:solidFill>
              </a:rPr>
              <a:t>μή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(except in indirect speech)</a:t>
            </a:r>
          </a:p>
          <a:p>
            <a:pPr lvl="1"/>
            <a:r>
              <a:rPr lang="en-US" sz="2400" dirty="0" smtClean="0"/>
              <a:t>Made potential by </a:t>
            </a:r>
            <a:r>
              <a:rPr lang="el-GR" sz="2400" dirty="0" smtClean="0">
                <a:solidFill>
                  <a:srgbClr val="FF0000"/>
                </a:solidFill>
              </a:rPr>
              <a:t>ἄν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38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Result Clauses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Introduced by </a:t>
            </a:r>
            <a:r>
              <a:rPr lang="el-GR" sz="2800" dirty="0"/>
              <a:t>ὥστε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7295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Result clauses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008094" y="1819835"/>
            <a:ext cx="8731624" cy="4489525"/>
          </a:xfrm>
        </p:spPr>
        <p:txBody>
          <a:bodyPr/>
          <a:lstStyle/>
          <a:p>
            <a:r>
              <a:rPr lang="el-GR" sz="2800" dirty="0" smtClean="0"/>
              <a:t>ὤστε</a:t>
            </a:r>
            <a:r>
              <a:rPr lang="en-US" sz="2800" dirty="0" smtClean="0"/>
              <a:t> = </a:t>
            </a:r>
            <a:r>
              <a:rPr lang="en-US" sz="2800" i="1" dirty="0" smtClean="0"/>
              <a:t>so that</a:t>
            </a:r>
          </a:p>
          <a:p>
            <a:r>
              <a:rPr lang="en-US" sz="2800" dirty="0" smtClean="0"/>
              <a:t>Verb of clause = ADV</a:t>
            </a:r>
          </a:p>
          <a:p>
            <a:r>
              <a:rPr lang="en-US" sz="2800" dirty="0" smtClean="0"/>
              <a:t>Usually after some qualitative adverb in the main clause, upon which it hangs.</a:t>
            </a:r>
          </a:p>
          <a:p>
            <a:pPr lvl="1"/>
            <a:r>
              <a:rPr lang="el-GR" sz="2400" dirty="0" smtClean="0"/>
              <a:t>οὕτω</a:t>
            </a:r>
            <a:endParaRPr lang="en-US" sz="2400" dirty="0" smtClean="0"/>
          </a:p>
          <a:p>
            <a:r>
              <a:rPr lang="en-US" sz="2800" dirty="0" smtClean="0"/>
              <a:t>Normally takes an infinitive</a:t>
            </a:r>
          </a:p>
          <a:p>
            <a:pPr lvl="1"/>
            <a:r>
              <a:rPr lang="en-US" sz="2400" dirty="0" smtClean="0"/>
              <a:t>A </a:t>
            </a:r>
            <a:r>
              <a:rPr lang="en-US" sz="2400" dirty="0"/>
              <a:t>few result clauses take the </a:t>
            </a:r>
            <a:r>
              <a:rPr lang="en-US" sz="2400" dirty="0" smtClean="0"/>
              <a:t>indicative to emphasize a simple, factual result.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847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καὶ ἔτι μηνὸς τὸν </a:t>
            </a:r>
            <a:r>
              <a:rPr lang="el-GR" sz="3600" dirty="0" smtClean="0"/>
              <a:t>μισθὸν </a:t>
            </a:r>
            <a:r>
              <a:rPr lang="el-GR" sz="3600" dirty="0"/>
              <a:t>προέδωκεν, </a:t>
            </a:r>
            <a:r>
              <a:rPr lang="el-GR" sz="3600" b="1" u="sng" dirty="0"/>
              <a:t>ὥστε</a:t>
            </a:r>
            <a:r>
              <a:rPr lang="el-GR" sz="3600" dirty="0"/>
              <a:t> τὸ στράτευμα πολὺ προθυμότερον </a:t>
            </a:r>
            <a:r>
              <a:rPr lang="el-GR" sz="3600" u="sng" dirty="0"/>
              <a:t>εἶναι</a:t>
            </a:r>
            <a:r>
              <a:rPr lang="el-GR" sz="3600" dirty="0"/>
              <a:t>. [1.5.7</a:t>
            </a:r>
            <a:r>
              <a:rPr lang="el-GR" sz="3600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3807755" cy="4489525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And he gave them pay for a month still so that the army was much more eager.</a:t>
            </a:r>
            <a:endParaRPr lang="en-US" sz="28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88767" y="1681690"/>
            <a:ext cx="6115821" cy="4627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35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οἱ δʼ ἐκ τοῦ ἄστεως πρῶτον μὲν συνετάξαντο, </a:t>
            </a:r>
            <a:r>
              <a:rPr lang="el-GR" sz="3600" b="1" u="sng" dirty="0"/>
              <a:t>ὥστε</a:t>
            </a:r>
            <a:r>
              <a:rPr lang="el-GR" sz="3600" dirty="0"/>
              <a:t> </a:t>
            </a:r>
            <a:r>
              <a:rPr lang="el-GR" sz="3600" u="sng" dirty="0"/>
              <a:t>ἐμπλῆσαι</a:t>
            </a:r>
            <a:r>
              <a:rPr lang="el-GR" sz="3600" dirty="0"/>
              <a:t> τὴν ὁδὸν. [2.4.11</a:t>
            </a:r>
            <a:r>
              <a:rPr lang="en-US" sz="3600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366020" cy="4489525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The ones from the town first deployed so that they filled the road.</a:t>
            </a:r>
            <a:endParaRPr lang="en-US" sz="28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98156" y="1534612"/>
            <a:ext cx="5543720" cy="484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629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u="sng" dirty="0"/>
              <a:t>εἶναι</a:t>
            </a:r>
            <a:r>
              <a:rPr lang="el-GR" sz="3600" dirty="0"/>
              <a:t> γὰρ χρήματα πολλὰ καὶ βασιλεῖ καὶ ἑαυτῷ ἔφη, </a:t>
            </a:r>
            <a:r>
              <a:rPr lang="el-GR" sz="3600" b="1" u="sng" dirty="0"/>
              <a:t>ὥστε</a:t>
            </a:r>
            <a:r>
              <a:rPr lang="el-GR" sz="3600" dirty="0"/>
              <a:t> τούτου ἕνεκεν πολλὰς </a:t>
            </a:r>
            <a:r>
              <a:rPr lang="el-GR" sz="3600" u="sng" dirty="0"/>
              <a:t>πληροῦν</a:t>
            </a:r>
            <a:r>
              <a:rPr lang="el-GR" sz="3600" dirty="0"/>
              <a:t>. [2.1.14</a:t>
            </a:r>
            <a:r>
              <a:rPr lang="el-GR" sz="3600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279393" cy="4489525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For he said that he and the king had a great deal of money so that because of this they could fill many [ships].</a:t>
            </a:r>
            <a:endParaRPr lang="en-US" sz="28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88531" y="1722922"/>
            <a:ext cx="5825351" cy="480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651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Substantive and Articular </a:t>
            </a:r>
            <a:r>
              <a:rPr lang="en-US" dirty="0"/>
              <a:t>infinitives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47332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Substantive/articular infinitives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Treat the entire infinitive clause as a noun/substantive</a:t>
            </a:r>
          </a:p>
          <a:p>
            <a:pPr lvl="1"/>
            <a:r>
              <a:rPr lang="en-US" dirty="0" smtClean="0"/>
              <a:t>[Article is not necessary to make an infinitive substantive]</a:t>
            </a:r>
          </a:p>
          <a:p>
            <a:r>
              <a:rPr lang="en-US" dirty="0" smtClean="0"/>
              <a:t>Use neuter singular article: </a:t>
            </a:r>
            <a:r>
              <a:rPr lang="el-GR" dirty="0" smtClean="0"/>
              <a:t>τό</a:t>
            </a:r>
            <a:r>
              <a:rPr lang="en-US" dirty="0" smtClean="0"/>
              <a:t>, </a:t>
            </a:r>
            <a:r>
              <a:rPr lang="el-GR" dirty="0" smtClean="0"/>
              <a:t>τοῦ, τῷ, τό</a:t>
            </a:r>
            <a:endParaRPr lang="en-US" dirty="0" smtClean="0"/>
          </a:p>
          <a:p>
            <a:pPr lvl="1"/>
            <a:r>
              <a:rPr lang="en-US" dirty="0" smtClean="0"/>
              <a:t>Subject of the infinitive is in the accusative</a:t>
            </a:r>
          </a:p>
          <a:p>
            <a:pPr lvl="1"/>
            <a:r>
              <a:rPr lang="en-US" dirty="0" smtClean="0"/>
              <a:t>Negation is </a:t>
            </a:r>
            <a:r>
              <a:rPr lang="el-GR" dirty="0" smtClean="0"/>
              <a:t>μή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8063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καὶ τὸ ἀτέλειαν ἀεί </a:t>
            </a:r>
            <a:r>
              <a:rPr lang="el-GR" sz="3600" u="sng" dirty="0"/>
              <a:t>οἰκεῖν</a:t>
            </a:r>
            <a:r>
              <a:rPr lang="el-GR" sz="3600" dirty="0"/>
              <a:t> ἔδοσαν. [1.2.10</a:t>
            </a:r>
            <a:r>
              <a:rPr lang="el-GR" sz="3600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And they gave them the privilege of living without taxes in perpetuity.</a:t>
            </a:r>
            <a:br>
              <a:rPr lang="en-US" sz="2800" i="1" dirty="0" smtClean="0"/>
            </a:br>
            <a:endParaRPr lang="en-US" sz="2800" i="1" dirty="0" smtClean="0"/>
          </a:p>
          <a:p>
            <a:pPr marL="320675" lvl="1" indent="0">
              <a:buNone/>
            </a:pPr>
            <a:r>
              <a:rPr lang="en-US" sz="2400" dirty="0" smtClean="0"/>
              <a:t>Literally: </a:t>
            </a:r>
            <a:r>
              <a:rPr lang="en-US" sz="2400" i="1" dirty="0" smtClean="0"/>
              <a:t>And they gave [them] the always living in exemption from taxes.</a:t>
            </a:r>
            <a:endParaRPr lang="en-US" sz="24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04547" y="1389529"/>
            <a:ext cx="4235115" cy="510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0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χαλεπὸν ἂν τὸ </a:t>
            </a:r>
            <a:r>
              <a:rPr lang="el-GR" sz="3600" u="sng" dirty="0"/>
              <a:t>ἐπιβαίνειν</a:t>
            </a:r>
            <a:r>
              <a:rPr lang="el-GR" sz="3600" dirty="0"/>
              <a:t> ποι τῆς χώρας. [2.3.44</a:t>
            </a:r>
            <a:r>
              <a:rPr lang="el-GR" sz="3600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i="1" dirty="0" smtClean="0"/>
              <a:t>Even setting foot on the land would be a difficult thing.</a:t>
            </a:r>
          </a:p>
          <a:p>
            <a:endParaRPr lang="en-US" i="1" dirty="0"/>
          </a:p>
          <a:p>
            <a:pPr marL="320675" lvl="1" indent="0">
              <a:buNone/>
            </a:pPr>
            <a:r>
              <a:rPr lang="en-US" dirty="0" smtClean="0"/>
              <a:t>Supply the verb “to be” with a neuter nominative that is commonly used impersonally.</a:t>
            </a:r>
          </a:p>
          <a:p>
            <a:pPr marL="320675" lvl="1" indent="0">
              <a:buNone/>
            </a:pPr>
            <a:r>
              <a:rPr lang="en-US" dirty="0" smtClean="0"/>
              <a:t>The </a:t>
            </a:r>
            <a:r>
              <a:rPr lang="el-GR" dirty="0" smtClean="0"/>
              <a:t>ἄν</a:t>
            </a:r>
            <a:r>
              <a:rPr lang="en-US" dirty="0" smtClean="0"/>
              <a:t> makes it potential (“would”).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79006" y="1258861"/>
            <a:ext cx="5434425" cy="526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622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οὐ γὰρ νόμος αὐτοῖς δὶς τὸν αὐτὸν </a:t>
            </a:r>
            <a:r>
              <a:rPr lang="el-GR" sz="3600" u="sng" dirty="0"/>
              <a:t>ναυαρχεῖν</a:t>
            </a:r>
            <a:r>
              <a:rPr lang="el-GR" sz="3600" dirty="0"/>
              <a:t>. [2.1.7</a:t>
            </a:r>
            <a:r>
              <a:rPr lang="el-GR" sz="3600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308269" cy="4489525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For they had a law that the same man could not be naurarch twice.</a:t>
            </a:r>
            <a:endParaRPr lang="en-US" sz="28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68073" y="1732547"/>
            <a:ext cx="5997746" cy="4672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447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Complementary Infinitives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396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Epexegetical </a:t>
            </a:r>
            <a:r>
              <a:rPr lang="en-US" dirty="0"/>
              <a:t>infinitives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Explain things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46210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Epexegetical Infinitives </a:t>
            </a:r>
            <a:r>
              <a:rPr lang="en-US" sz="4000" dirty="0"/>
              <a:t>[explanatory</a:t>
            </a:r>
            <a:r>
              <a:rPr lang="en-US" sz="4000" dirty="0" smtClean="0"/>
              <a:t>]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079" y="2108594"/>
            <a:ext cx="6410425" cy="2665538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May modify verbs to express purpose</a:t>
            </a:r>
          </a:p>
          <a:p>
            <a:r>
              <a:rPr lang="en-US" sz="2800" dirty="0" smtClean="0"/>
              <a:t>May </a:t>
            </a:r>
            <a:r>
              <a:rPr lang="en-US" sz="2800" dirty="0"/>
              <a:t>modify adjectives or </a:t>
            </a:r>
            <a:r>
              <a:rPr lang="en-US" sz="2800" dirty="0" smtClean="0"/>
              <a:t>nouns</a:t>
            </a:r>
          </a:p>
          <a:p>
            <a:pPr lvl="1"/>
            <a:r>
              <a:rPr lang="en-US" sz="2400" dirty="0"/>
              <a:t>Like the accusative of respect</a:t>
            </a:r>
          </a:p>
          <a:p>
            <a:pPr lvl="1"/>
            <a:r>
              <a:rPr lang="en-US" sz="2400" i="1" dirty="0" smtClean="0"/>
              <a:t>Wondrous </a:t>
            </a:r>
            <a:r>
              <a:rPr lang="en-US" sz="2400" i="1" dirty="0"/>
              <a:t>to behold; delightful to </a:t>
            </a:r>
            <a:r>
              <a:rPr lang="en-US" sz="2400" i="1" dirty="0" smtClean="0"/>
              <a:t>hear</a:t>
            </a:r>
          </a:p>
          <a:p>
            <a:r>
              <a:rPr lang="en-US" sz="2800" dirty="0" smtClean="0"/>
              <a:t>Usually labelled ADV </a:t>
            </a:r>
            <a:r>
              <a:rPr lang="en-US" sz="2800" dirty="0" smtClean="0"/>
              <a:t>on an adjective or as ATR on a noun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12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ἕτοιμος ἦν </a:t>
            </a:r>
            <a:r>
              <a:rPr lang="el-GR" sz="3600" u="sng" dirty="0"/>
              <a:t>πολεμεῖν</a:t>
            </a:r>
            <a:r>
              <a:rPr lang="en-US" sz="3600" dirty="0"/>
              <a:t>.</a:t>
            </a:r>
            <a:r>
              <a:rPr lang="el-GR" sz="3600" dirty="0"/>
              <a:t> </a:t>
            </a:r>
            <a:r>
              <a:rPr lang="en-US" sz="3600" dirty="0"/>
              <a:t>[3.2.13</a:t>
            </a:r>
            <a:r>
              <a:rPr lang="en-US" sz="3600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 i="1" dirty="0" smtClean="0"/>
              <a:t>He was prepared to go to war.</a:t>
            </a:r>
            <a:endParaRPr lang="en-US" sz="32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93307" y="1389529"/>
            <a:ext cx="3869354" cy="4819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167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Κόνων δʼ ἐσήμηνεν εἰς τὰς ναῦς </a:t>
            </a:r>
            <a:r>
              <a:rPr lang="el-GR" sz="3600" u="sng" dirty="0"/>
              <a:t>βοηθεῖν</a:t>
            </a:r>
            <a:r>
              <a:rPr lang="el-GR" sz="3600" dirty="0"/>
              <a:t> κατὰ κράτος. [2.1.28</a:t>
            </a:r>
            <a:r>
              <a:rPr lang="el-GR" sz="3600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3836631" cy="4489525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Konon was signaling to the ships to come help him with strength.</a:t>
            </a:r>
            <a:endParaRPr lang="en-US" sz="28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65019" y="1578744"/>
            <a:ext cx="5632375" cy="483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the main uses of an infinitive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2472" y="1636296"/>
            <a:ext cx="5496025" cy="370572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Complementary [dynamic]</a:t>
            </a:r>
          </a:p>
          <a:p>
            <a:r>
              <a:rPr lang="en-US" sz="2800" dirty="0" smtClean="0"/>
              <a:t>Impersonal Verbs</a:t>
            </a:r>
          </a:p>
          <a:p>
            <a:r>
              <a:rPr lang="en-US" sz="2800" dirty="0" smtClean="0"/>
              <a:t>Indirect statements [declarative]</a:t>
            </a:r>
          </a:p>
          <a:p>
            <a:r>
              <a:rPr lang="en-US" sz="2800" dirty="0" smtClean="0"/>
              <a:t>Result clauses</a:t>
            </a:r>
          </a:p>
          <a:p>
            <a:r>
              <a:rPr lang="en-US" sz="2800" dirty="0" smtClean="0"/>
              <a:t>Articular/Substantive</a:t>
            </a:r>
          </a:p>
          <a:p>
            <a:r>
              <a:rPr lang="en-US" sz="2800" dirty="0" smtClean="0"/>
              <a:t>Epexegetical [explanatory]</a:t>
            </a:r>
          </a:p>
        </p:txBody>
      </p:sp>
    </p:spTree>
    <p:extLst>
      <p:ext uri="{BB962C8B-B14F-4D97-AF65-F5344CB8AC3E}">
        <p14:creationId xmlns:p14="http://schemas.microsoft.com/office/powerpoint/2010/main" val="93451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639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Complementary Infinitive [dynamic]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19835"/>
            <a:ext cx="10256680" cy="4489525"/>
          </a:xfrm>
        </p:spPr>
        <p:txBody>
          <a:bodyPr/>
          <a:lstStyle/>
          <a:p>
            <a:r>
              <a:rPr lang="en-US" sz="2800" dirty="0" smtClean="0"/>
              <a:t>Necessary to complete the meaning of the verb </a:t>
            </a:r>
          </a:p>
          <a:p>
            <a:pPr lvl="1"/>
            <a:r>
              <a:rPr lang="en-US" sz="2400" dirty="0" smtClean="0"/>
              <a:t>Negated by </a:t>
            </a:r>
            <a:r>
              <a:rPr lang="el-GR" sz="2400" dirty="0" smtClean="0">
                <a:solidFill>
                  <a:srgbClr val="FF0000"/>
                </a:solidFill>
              </a:rPr>
              <a:t>μή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800" dirty="0" smtClean="0"/>
              <a:t>With </a:t>
            </a:r>
            <a:r>
              <a:rPr lang="en-US" sz="2800" dirty="0"/>
              <a:t>modals, verbs of knowing, intending, wishing, ordering, being able, forcing, learning, etc</a:t>
            </a:r>
            <a:r>
              <a:rPr lang="en-US" sz="2800" dirty="0" smtClean="0"/>
              <a:t>. </a:t>
            </a:r>
            <a:r>
              <a:rPr lang="en-US" sz="2400" dirty="0" smtClean="0"/>
              <a:t>[</a:t>
            </a:r>
            <a:r>
              <a:rPr lang="el-GR" sz="2400" dirty="0" smtClean="0"/>
              <a:t>κελεύω</a:t>
            </a:r>
            <a:r>
              <a:rPr lang="en-US" sz="2400" dirty="0" smtClean="0"/>
              <a:t> is very common]</a:t>
            </a:r>
          </a:p>
          <a:p>
            <a:r>
              <a:rPr lang="en-US" sz="2800" dirty="0" smtClean="0"/>
              <a:t>Infinitive clause is the OBJ of the introductory verb</a:t>
            </a:r>
          </a:p>
          <a:p>
            <a:pPr lvl="1"/>
            <a:r>
              <a:rPr lang="en-US" sz="2400" dirty="0" smtClean="0"/>
              <a:t>It does not usually have its own subject</a:t>
            </a:r>
            <a:endParaRPr lang="en-US" sz="2400" dirty="0"/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92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u="sng" dirty="0"/>
              <a:t>κωλύειν</a:t>
            </a:r>
            <a:r>
              <a:rPr lang="el-GR" sz="3600" dirty="0"/>
              <a:t> δὲ οὐδεὶς ἔτι ἐπειρᾶτο. [3.2.26</a:t>
            </a:r>
            <a:r>
              <a:rPr lang="el-GR" sz="3600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529650" cy="4489525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And still no one tried to prevent it.</a:t>
            </a:r>
            <a:endParaRPr lang="en-US" sz="28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566" y="2265788"/>
            <a:ext cx="5284928" cy="318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569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βούλονται αὐτὸν </a:t>
            </a:r>
            <a:r>
              <a:rPr lang="el-GR" sz="3600" u="sng" dirty="0"/>
              <a:t>πέμψαι</a:t>
            </a:r>
            <a:r>
              <a:rPr lang="el-GR" sz="3600" dirty="0"/>
              <a:t> παρὰ Λύσανδρον</a:t>
            </a:r>
            <a:r>
              <a:rPr lang="en-US" sz="3600" dirty="0"/>
              <a:t>. [2.2.16</a:t>
            </a:r>
            <a:r>
              <a:rPr lang="en-US" sz="3600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They want to send him to Lysander.</a:t>
            </a:r>
            <a:endParaRPr lang="en-US" sz="2800" i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60683" y="1389529"/>
            <a:ext cx="3894262" cy="542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022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Καλλίξενον ἔπεισαν ἐν τῇ βουλῇ </a:t>
            </a:r>
            <a:r>
              <a:rPr lang="el-GR" sz="3600" u="sng" dirty="0"/>
              <a:t>κατηγορεῖν</a:t>
            </a:r>
            <a:r>
              <a:rPr lang="el-GR" sz="3600" dirty="0"/>
              <a:t> τῶν στρατηγῶν. [1.7.8</a:t>
            </a:r>
            <a:r>
              <a:rPr lang="el-GR" sz="3600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They persuaded </a:t>
            </a:r>
            <a:r>
              <a:rPr lang="en-US" sz="2800" i="1" dirty="0" err="1" smtClean="0"/>
              <a:t>Kallixenos</a:t>
            </a:r>
            <a:r>
              <a:rPr lang="en-US" sz="2800" i="1" dirty="0" smtClean="0"/>
              <a:t> to lay charges against the generals in the Council.</a:t>
            </a:r>
            <a:endParaRPr lang="en-US" sz="28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35595" y="1819275"/>
            <a:ext cx="3475423" cy="448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537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Impersonal Constructions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The infinitive clause acts as the </a:t>
            </a:r>
            <a:r>
              <a:rPr lang="en-US" sz="2800" dirty="0" smtClean="0"/>
              <a:t>SBJ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24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Impersonal Constructions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It </a:t>
            </a:r>
            <a:r>
              <a:rPr lang="en-US" i="1" dirty="0"/>
              <a:t>is necessary </a:t>
            </a:r>
            <a:r>
              <a:rPr lang="en-US" b="1" i="1" u="sng" dirty="0"/>
              <a:t>to do </a:t>
            </a:r>
            <a:r>
              <a:rPr lang="en-US" i="1" dirty="0" smtClean="0"/>
              <a:t>something</a:t>
            </a:r>
            <a:r>
              <a:rPr lang="el-GR" i="1" dirty="0" smtClean="0"/>
              <a:t>; </a:t>
            </a:r>
            <a:r>
              <a:rPr lang="en-US" i="1" dirty="0" smtClean="0"/>
              <a:t>it is possible; it is clear; it is a care to me; it is shameful; it is difficult</a:t>
            </a:r>
            <a:r>
              <a:rPr lang="en-US" dirty="0" smtClean="0"/>
              <a:t>, etc.</a:t>
            </a:r>
          </a:p>
          <a:p>
            <a:r>
              <a:rPr lang="en-US" dirty="0" smtClean="0"/>
              <a:t>Common introductory verbs:</a:t>
            </a:r>
          </a:p>
          <a:p>
            <a:pPr lvl="1"/>
            <a:r>
              <a:rPr lang="el-GR" dirty="0" smtClean="0"/>
              <a:t>δεῖ</a:t>
            </a:r>
            <a:r>
              <a:rPr lang="en-US" dirty="0" smtClean="0"/>
              <a:t> [</a:t>
            </a:r>
            <a:r>
              <a:rPr lang="en-US" i="1" dirty="0" smtClean="0"/>
              <a:t>It is necessary</a:t>
            </a:r>
            <a:r>
              <a:rPr lang="en-US" dirty="0" smtClean="0"/>
              <a:t>]</a:t>
            </a:r>
            <a:endParaRPr lang="el-GR" dirty="0" smtClean="0"/>
          </a:p>
          <a:p>
            <a:pPr lvl="1"/>
            <a:r>
              <a:rPr lang="el-GR" dirty="0" smtClean="0"/>
              <a:t>χρή</a:t>
            </a:r>
            <a:r>
              <a:rPr lang="en-US" dirty="0"/>
              <a:t> [</a:t>
            </a:r>
            <a:r>
              <a:rPr lang="en-US" i="1" dirty="0"/>
              <a:t>It is necessary</a:t>
            </a:r>
            <a:r>
              <a:rPr lang="en-US" dirty="0"/>
              <a:t>]</a:t>
            </a:r>
            <a:endParaRPr lang="el-GR" dirty="0"/>
          </a:p>
          <a:p>
            <a:pPr lvl="1"/>
            <a:r>
              <a:rPr lang="el-GR" dirty="0" smtClean="0"/>
              <a:t>ἔξεστι </a:t>
            </a:r>
            <a:r>
              <a:rPr lang="en-US" dirty="0"/>
              <a:t>[</a:t>
            </a:r>
            <a:r>
              <a:rPr lang="en-US" i="1" dirty="0"/>
              <a:t>It is </a:t>
            </a:r>
            <a:r>
              <a:rPr lang="en-US" i="1" dirty="0" smtClean="0"/>
              <a:t>possible</a:t>
            </a:r>
            <a:r>
              <a:rPr lang="en-US" dirty="0" smtClean="0"/>
              <a:t>]</a:t>
            </a:r>
            <a:endParaRPr lang="el-GR" dirty="0"/>
          </a:p>
          <a:p>
            <a:pPr lvl="1"/>
            <a:r>
              <a:rPr lang="el-GR" dirty="0" smtClean="0"/>
              <a:t>ἐστιν</a:t>
            </a:r>
            <a:r>
              <a:rPr lang="en-US" dirty="0" smtClean="0"/>
              <a:t> + neuter nom sg [</a:t>
            </a:r>
            <a:r>
              <a:rPr lang="el-GR" dirty="0" smtClean="0"/>
              <a:t>δῆλον</a:t>
            </a:r>
            <a:r>
              <a:rPr lang="en-US" dirty="0" smtClean="0"/>
              <a:t>; </a:t>
            </a:r>
            <a:r>
              <a:rPr lang="el-GR" dirty="0" smtClean="0"/>
              <a:t>χαλεπόν</a:t>
            </a:r>
            <a:r>
              <a:rPr lang="en-US" dirty="0" smtClean="0"/>
              <a:t>; etc.]</a:t>
            </a:r>
          </a:p>
          <a:p>
            <a:r>
              <a:rPr lang="en-US" dirty="0" smtClean="0"/>
              <a:t>Infinitive = SBJ</a:t>
            </a:r>
          </a:p>
          <a:p>
            <a:r>
              <a:rPr lang="en-US" dirty="0" smtClean="0"/>
              <a:t>Often takes a dative OBJ </a:t>
            </a:r>
            <a:r>
              <a:rPr lang="en-US" sz="2800" dirty="0" smtClean="0"/>
              <a:t>[similar to a dative of reference]</a:t>
            </a:r>
            <a:endParaRPr lang="el-GR" sz="28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975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3826</TotalTime>
  <Words>1074</Words>
  <Application>Microsoft Office PowerPoint</Application>
  <PresentationFormat>Widescreen</PresentationFormat>
  <Paragraphs>148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Calibri</vt:lpstr>
      <vt:lpstr>Times New Roman</vt:lpstr>
      <vt:lpstr>Tw Cen MT</vt:lpstr>
      <vt:lpstr>Tw Cen MT Condensed</vt:lpstr>
      <vt:lpstr>Wingdings 3</vt:lpstr>
      <vt:lpstr>Integral</vt:lpstr>
      <vt:lpstr>Uses of the Infinitive in Greek </vt:lpstr>
      <vt:lpstr>Infinitives</vt:lpstr>
      <vt:lpstr>Complementary Infinitives</vt:lpstr>
      <vt:lpstr>Complementary Infinitive [dynamic] </vt:lpstr>
      <vt:lpstr>κωλύειν δὲ οὐδεὶς ἔτι ἐπειρᾶτο. [3.2.26]</vt:lpstr>
      <vt:lpstr>βούλονται αὐτὸν πέμψαι παρὰ Λύσανδρον. [2.2.16]</vt:lpstr>
      <vt:lpstr>Καλλίξενον ἔπεισαν ἐν τῇ βουλῇ κατηγορεῖν τῶν στρατηγῶν. [1.7.8]</vt:lpstr>
      <vt:lpstr>Impersonal Constructions</vt:lpstr>
      <vt:lpstr>Impersonal Constructions</vt:lpstr>
      <vt:lpstr>καὶ τοῦτο δεῖ εἰπεῖν. [2.4.27]</vt:lpstr>
      <vt:lpstr>ἔξεστι γὰρ αὐτοῖς καὶ μηδένα λιπεῖν. [2.3.41]</vt:lpstr>
      <vt:lpstr>ἔδοξε δέχεσθαι αὐτοῖς τὴν εἰρήνην. [2.2.22]</vt:lpstr>
      <vt:lpstr>Indirect Statements</vt:lpstr>
      <vt:lpstr>Indirect Statements [declarative]</vt:lpstr>
      <vt:lpstr>Most common forms that introduce indirect speech in the Hellenika</vt:lpstr>
      <vt:lpstr>πολεμήσειν ἔφη αὐτοῖς. [1.3.3]</vt:lpstr>
      <vt:lpstr>ἔλεγεν γὰρ εἶναι χρήματα πολλὰ καὶ βασιλεῖ καὶ ἑαυτῷ. [2.1.14] </vt:lpstr>
      <vt:lpstr>γὰρ ἂν ἔφη ζῆν βούλεσθαι. [3.1.15]</vt:lpstr>
      <vt:lpstr>καὶ ἐνόμισε ἀθυμοτέραν καὶ τὴν προσβολὴν ἔσεσθαι. [3.1.18]</vt:lpstr>
      <vt:lpstr>Result Clauses</vt:lpstr>
      <vt:lpstr>Result clauses</vt:lpstr>
      <vt:lpstr>καὶ ἔτι μηνὸς τὸν μισθὸν προέδωκεν, ὥστε τὸ στράτευμα πολὺ προθυμότερον εἶναι. [1.5.7]</vt:lpstr>
      <vt:lpstr>οἱ δʼ ἐκ τοῦ ἄστεως πρῶτον μὲν συνετάξαντο, ὥστε ἐμπλῆσαι τὴν ὁδὸν. [2.4.11]</vt:lpstr>
      <vt:lpstr>εἶναι γὰρ χρήματα πολλὰ καὶ βασιλεῖ καὶ ἑαυτῷ ἔφη, ὥστε τούτου ἕνεκεν πολλὰς πληροῦν. [2.1.14]</vt:lpstr>
      <vt:lpstr>Substantive and Articular infinitives</vt:lpstr>
      <vt:lpstr>Substantive/articular infinitives</vt:lpstr>
      <vt:lpstr>καὶ τὸ ἀτέλειαν ἀεί οἰκεῖν ἔδοσαν. [1.2.10]</vt:lpstr>
      <vt:lpstr>χαλεπὸν ἂν τὸ ἐπιβαίνειν ποι τῆς χώρας. [2.3.44]</vt:lpstr>
      <vt:lpstr>οὐ γὰρ νόμος αὐτοῖς δὶς τὸν αὐτὸν ναυαρχεῖν. [2.1.7]</vt:lpstr>
      <vt:lpstr>Epexegetical infinitives</vt:lpstr>
      <vt:lpstr>Epexegetical Infinitives [explanatory]</vt:lpstr>
      <vt:lpstr>ἕτοιμος ἦν πολεμεῖν. [3.2.13]</vt:lpstr>
      <vt:lpstr>Κόνων δʼ ἐσήμηνεν εἰς τὰς ναῦς βοηθεῖν κατὰ κράτος. [2.1.28]</vt:lpstr>
      <vt:lpstr>Summary of the main uses of an infinitive</vt:lpstr>
      <vt:lpstr>PowerPoint Presentation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425</cp:revision>
  <dcterms:created xsi:type="dcterms:W3CDTF">2019-10-07T18:50:51Z</dcterms:created>
  <dcterms:modified xsi:type="dcterms:W3CDTF">2020-12-31T19:38:02Z</dcterms:modified>
</cp:coreProperties>
</file>