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16"/>
  </p:handoutMasterIdLst>
  <p:sldIdLst>
    <p:sldId id="313" r:id="rId2"/>
    <p:sldId id="325" r:id="rId3"/>
    <p:sldId id="330" r:id="rId4"/>
    <p:sldId id="367" r:id="rId5"/>
    <p:sldId id="329" r:id="rId6"/>
    <p:sldId id="326" r:id="rId7"/>
    <p:sldId id="327" r:id="rId8"/>
    <p:sldId id="328" r:id="rId9"/>
    <p:sldId id="315" r:id="rId10"/>
    <p:sldId id="322" r:id="rId11"/>
    <p:sldId id="319" r:id="rId12"/>
    <p:sldId id="320" r:id="rId13"/>
    <p:sldId id="321" r:id="rId14"/>
    <p:sldId id="36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F2FA"/>
    <a:srgbClr val="FF99FF"/>
    <a:srgbClr val="E058EE"/>
    <a:srgbClr val="4EF4F8"/>
    <a:srgbClr val="00B0F0"/>
    <a:srgbClr val="EEC3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94660"/>
  </p:normalViewPr>
  <p:slideViewPr>
    <p:cSldViewPr snapToGrid="0">
      <p:cViewPr varScale="1">
        <p:scale>
          <a:sx n="71" d="100"/>
          <a:sy n="71" d="100"/>
        </p:scale>
        <p:origin x="4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256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8A9647-CCED-43BF-A051-6A8F459DD83C}" type="datetimeFigureOut">
              <a:rPr lang="en-US" smtClean="0"/>
              <a:t>12/31/2020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41365B-8B7A-4A34-8834-6EE2A4642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143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0532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587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296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352084" cy="804313"/>
          </a:xfrm>
        </p:spPr>
        <p:txBody>
          <a:bodyPr/>
          <a:lstStyle>
            <a:lvl1pPr algn="ctr">
              <a:defRPr sz="360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19835"/>
            <a:ext cx="10352084" cy="4489525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 marL="461963" indent="-461963">
              <a:defRPr sz="3200" baseline="0"/>
            </a:lvl1pPr>
            <a:lvl2pPr marL="1146175" indent="-231775">
              <a:defRPr sz="2800"/>
            </a:lvl2pPr>
            <a:lvl3pPr marL="1482725" indent="-222250">
              <a:defRPr sz="2400"/>
            </a:lvl3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694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650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280366" cy="804313"/>
          </a:xfrm>
        </p:spPr>
        <p:txBody>
          <a:bodyPr/>
          <a:lstStyle>
            <a:lvl1pPr algn="ctr">
              <a:defRPr sz="480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4754880" cy="4489525"/>
          </a:xfrm>
        </p:spPr>
        <p:txBody>
          <a:bodyPr/>
          <a:lstStyle>
            <a:lvl1pPr>
              <a:defRPr sz="2800"/>
            </a:lvl1pPr>
            <a:lvl2pPr marL="457200" indent="-136525">
              <a:defRPr sz="240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212" y="1819835"/>
            <a:ext cx="5262282" cy="4489525"/>
          </a:xfrm>
        </p:spPr>
        <p:txBody>
          <a:bodyPr/>
          <a:lstStyle>
            <a:lvl1pPr>
              <a:defRPr sz="2800"/>
            </a:lvl1pPr>
            <a:lvl2pPr marL="403225" indent="-136525">
              <a:defRPr sz="240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3970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416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533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792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0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6372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2265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Greek Verb</a:t>
            </a:r>
            <a:r>
              <a:rPr lang="en-US" smtClean="0"/>
              <a:t>: 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Formation </a:t>
            </a:r>
            <a:r>
              <a:rPr lang="en-US" dirty="0" smtClean="0"/>
              <a:t>of Infinitives</a:t>
            </a:r>
            <a:r>
              <a:rPr lang="en-US" dirty="0"/>
              <a:t/>
            </a:r>
            <a:br>
              <a:rPr lang="en-US" dirty="0"/>
            </a:br>
            <a:endParaRPr lang="en-US" sz="28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366247" cy="1463040"/>
          </a:xfrm>
        </p:spPr>
        <p:txBody>
          <a:bodyPr>
            <a:normAutofit/>
          </a:bodyPr>
          <a:lstStyle/>
          <a:p>
            <a:r>
              <a:rPr lang="en-US" dirty="0" smtClean="0"/>
              <a:t>Prof. Vanessa Gorman</a:t>
            </a:r>
          </a:p>
          <a:p>
            <a:r>
              <a:rPr lang="en-US" sz="1900" dirty="0" smtClean="0"/>
              <a:t>University of Nebraska-Lincoln</a:t>
            </a:r>
          </a:p>
          <a:p>
            <a:r>
              <a:rPr lang="en-US" sz="1900" dirty="0" smtClean="0"/>
              <a:t>vgorman1@unl.edu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07055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Only six discrete forms occur more than 20x in </a:t>
            </a:r>
            <a:r>
              <a:rPr lang="en-US" i="1" dirty="0" err="1" smtClean="0"/>
              <a:t>Hellenika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4819638"/>
              </p:ext>
            </p:extLst>
          </p:nvPr>
        </p:nvGraphicFramePr>
        <p:xfrm>
          <a:off x="1482291" y="1674797"/>
          <a:ext cx="9346130" cy="3917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39556">
                  <a:extLst>
                    <a:ext uri="{9D8B030D-6E8A-4147-A177-3AD203B41FA5}">
                      <a16:colId xmlns:a16="http://schemas.microsoft.com/office/drawing/2014/main" val="1564237953"/>
                    </a:ext>
                  </a:extLst>
                </a:gridCol>
                <a:gridCol w="2195599">
                  <a:extLst>
                    <a:ext uri="{9D8B030D-6E8A-4147-A177-3AD203B41FA5}">
                      <a16:colId xmlns:a16="http://schemas.microsoft.com/office/drawing/2014/main" val="1420190223"/>
                    </a:ext>
                  </a:extLst>
                </a:gridCol>
                <a:gridCol w="1528813">
                  <a:extLst>
                    <a:ext uri="{9D8B030D-6E8A-4147-A177-3AD203B41FA5}">
                      <a16:colId xmlns:a16="http://schemas.microsoft.com/office/drawing/2014/main" val="4221776861"/>
                    </a:ext>
                  </a:extLst>
                </a:gridCol>
                <a:gridCol w="1999129">
                  <a:extLst>
                    <a:ext uri="{9D8B030D-6E8A-4147-A177-3AD203B41FA5}">
                      <a16:colId xmlns:a16="http://schemas.microsoft.com/office/drawing/2014/main" val="850322081"/>
                    </a:ext>
                  </a:extLst>
                </a:gridCol>
                <a:gridCol w="1783033">
                  <a:extLst>
                    <a:ext uri="{9D8B030D-6E8A-4147-A177-3AD203B41FA5}">
                      <a16:colId xmlns:a16="http://schemas.microsoft.com/office/drawing/2014/main" val="4256728084"/>
                    </a:ext>
                  </a:extLst>
                </a:gridCol>
              </a:tblGrid>
              <a:tr h="559640"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Form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Root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Meaning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Freq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30606495"/>
                  </a:ext>
                </a:extLst>
              </a:tr>
              <a:tr h="5596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u="none" strike="noStrike" dirty="0" smtClean="0">
                          <a:effectLst/>
                        </a:rPr>
                        <a:t>  </a:t>
                      </a:r>
                      <a:r>
                        <a:rPr lang="el-GR" sz="2800" b="1" u="none" strike="noStrike" dirty="0" smtClean="0">
                          <a:effectLst/>
                        </a:rPr>
                        <a:t>εἶναι</a:t>
                      </a:r>
                      <a:endParaRPr lang="el-GR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pres act [MI]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800" u="none" strike="noStrike" dirty="0">
                          <a:effectLst/>
                        </a:rPr>
                        <a:t>εἰμί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be necessary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 smtClean="0">
                          <a:effectLst/>
                        </a:rPr>
                        <a:t>267 [286]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28431997"/>
                  </a:ext>
                </a:extLst>
              </a:tr>
              <a:tr h="5596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u="none" strike="noStrike" dirty="0" smtClean="0">
                          <a:effectLst/>
                        </a:rPr>
                        <a:t>  </a:t>
                      </a:r>
                      <a:r>
                        <a:rPr lang="el-GR" sz="2800" b="1" u="none" strike="noStrike" dirty="0" smtClean="0">
                          <a:effectLst/>
                        </a:rPr>
                        <a:t>ποιεῖν</a:t>
                      </a:r>
                      <a:endParaRPr lang="el-GR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pres act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800" u="none" strike="noStrike" dirty="0">
                          <a:effectLst/>
                        </a:rPr>
                        <a:t>ποιέω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make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 smtClean="0">
                          <a:effectLst/>
                        </a:rPr>
                        <a:t>39 [89]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74174604"/>
                  </a:ext>
                </a:extLst>
              </a:tr>
              <a:tr h="5596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u="none" strike="noStrike" dirty="0" smtClean="0">
                          <a:effectLst/>
                        </a:rPr>
                        <a:t>  </a:t>
                      </a:r>
                      <a:r>
                        <a:rPr lang="el-GR" sz="2800" b="1" u="none" strike="noStrike" dirty="0" smtClean="0">
                          <a:effectLst/>
                        </a:rPr>
                        <a:t>γενέσθαι</a:t>
                      </a:r>
                      <a:endParaRPr lang="el-GR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aor dep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800" u="none" strike="noStrike">
                          <a:effectLst/>
                        </a:rPr>
                        <a:t>γίγνομαι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become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38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8463486"/>
                  </a:ext>
                </a:extLst>
              </a:tr>
              <a:tr h="5596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u="none" strike="noStrike" dirty="0" smtClean="0">
                          <a:effectLst/>
                        </a:rPr>
                        <a:t>  </a:t>
                      </a:r>
                      <a:r>
                        <a:rPr lang="el-GR" sz="2800" b="1" u="none" strike="noStrike" dirty="0" smtClean="0">
                          <a:effectLst/>
                        </a:rPr>
                        <a:t>ἔχειν</a:t>
                      </a:r>
                      <a:endParaRPr lang="el-GR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pres act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800" u="none" strike="noStrike" dirty="0">
                          <a:effectLst/>
                        </a:rPr>
                        <a:t>ἔχω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have, hold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34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17356548"/>
                  </a:ext>
                </a:extLst>
              </a:tr>
              <a:tr h="5596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u="none" strike="noStrike" dirty="0" smtClean="0">
                          <a:effectLst/>
                        </a:rPr>
                        <a:t>  </a:t>
                      </a:r>
                      <a:r>
                        <a:rPr lang="el-GR" sz="2800" b="1" u="none" strike="noStrike" dirty="0" smtClean="0">
                          <a:effectLst/>
                        </a:rPr>
                        <a:t>βοηθεῖν</a:t>
                      </a:r>
                      <a:endParaRPr lang="el-GR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pres act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800" u="none" strike="noStrike">
                          <a:effectLst/>
                        </a:rPr>
                        <a:t>βοηθέω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help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29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91105312"/>
                  </a:ext>
                </a:extLst>
              </a:tr>
              <a:tr h="5596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u="none" strike="noStrike" smtClean="0">
                          <a:effectLst/>
                        </a:rPr>
                        <a:t>  </a:t>
                      </a:r>
                      <a:r>
                        <a:rPr lang="el-GR" sz="2800" b="1" u="none" strike="noStrike" smtClean="0">
                          <a:effectLst/>
                        </a:rPr>
                        <a:t>λέγειν</a:t>
                      </a:r>
                      <a:endParaRPr lang="el-GR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pres act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800" u="none" strike="noStrike">
                          <a:effectLst/>
                        </a:rPr>
                        <a:t>λέγω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say 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</a:rPr>
                        <a:t>22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402397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5622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5163" y="197224"/>
            <a:ext cx="10352084" cy="1559858"/>
          </a:xfrm>
        </p:spPr>
        <p:txBody>
          <a:bodyPr>
            <a:normAutofit/>
          </a:bodyPr>
          <a:lstStyle/>
          <a:p>
            <a:r>
              <a:rPr lang="en-US" dirty="0"/>
              <a:t>Only 29 discrete forms occur more than 10x in all of the </a:t>
            </a:r>
            <a:r>
              <a:rPr lang="en-US" i="1" dirty="0" err="1"/>
              <a:t>Hellenika</a:t>
            </a:r>
            <a:r>
              <a:rPr lang="en-US" i="1" dirty="0"/>
              <a:t/>
            </a:r>
            <a:br>
              <a:rPr lang="en-US" i="1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 smtClean="0"/>
              <a:t>Nine derive from just three verbs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1902663"/>
              </p:ext>
            </p:extLst>
          </p:nvPr>
        </p:nvGraphicFramePr>
        <p:xfrm>
          <a:off x="2058475" y="2079810"/>
          <a:ext cx="8265460" cy="4365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17380">
                  <a:extLst>
                    <a:ext uri="{9D8B030D-6E8A-4147-A177-3AD203B41FA5}">
                      <a16:colId xmlns:a16="http://schemas.microsoft.com/office/drawing/2014/main" val="1126281389"/>
                    </a:ext>
                  </a:extLst>
                </a:gridCol>
                <a:gridCol w="1720700">
                  <a:extLst>
                    <a:ext uri="{9D8B030D-6E8A-4147-A177-3AD203B41FA5}">
                      <a16:colId xmlns:a16="http://schemas.microsoft.com/office/drawing/2014/main" val="3041404060"/>
                    </a:ext>
                  </a:extLst>
                </a:gridCol>
                <a:gridCol w="1659475">
                  <a:extLst>
                    <a:ext uri="{9D8B030D-6E8A-4147-A177-3AD203B41FA5}">
                      <a16:colId xmlns:a16="http://schemas.microsoft.com/office/drawing/2014/main" val="1260621168"/>
                    </a:ext>
                  </a:extLst>
                </a:gridCol>
                <a:gridCol w="2106256">
                  <a:extLst>
                    <a:ext uri="{9D8B030D-6E8A-4147-A177-3AD203B41FA5}">
                      <a16:colId xmlns:a16="http://schemas.microsoft.com/office/drawing/2014/main" val="3182632348"/>
                    </a:ext>
                  </a:extLst>
                </a:gridCol>
                <a:gridCol w="861649">
                  <a:extLst>
                    <a:ext uri="{9D8B030D-6E8A-4147-A177-3AD203B41FA5}">
                      <a16:colId xmlns:a16="http://schemas.microsoft.com/office/drawing/2014/main" val="3239043075"/>
                    </a:ext>
                  </a:extLst>
                </a:gridCol>
              </a:tblGrid>
              <a:tr h="43658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Form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Root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Meaning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err="1">
                          <a:effectLst/>
                        </a:rPr>
                        <a:t>Freq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26192491"/>
                  </a:ext>
                </a:extLst>
              </a:tr>
              <a:tr h="43658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el-GR" sz="2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εἶναι</a:t>
                      </a:r>
                      <a:endParaRPr lang="el-G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err="1">
                          <a:effectLst/>
                        </a:rPr>
                        <a:t>pres</a:t>
                      </a:r>
                      <a:r>
                        <a:rPr lang="en-US" sz="2400" u="none" strike="noStrike" dirty="0">
                          <a:effectLst/>
                        </a:rPr>
                        <a:t> </a:t>
                      </a:r>
                      <a:r>
                        <a:rPr lang="en-US" sz="2400" u="none" strike="noStrike" dirty="0" smtClean="0">
                          <a:effectLst/>
                        </a:rPr>
                        <a:t>act [MI]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b="1" u="none" strike="noStrike" dirty="0">
                          <a:effectLst/>
                        </a:rPr>
                        <a:t>εἰμί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be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267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38347156"/>
                  </a:ext>
                </a:extLst>
              </a:tr>
              <a:tr h="43658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el-GR" sz="2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ἔσεσθαι</a:t>
                      </a:r>
                      <a:endParaRPr lang="el-G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fut mid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40548558"/>
                  </a:ext>
                </a:extLst>
              </a:tr>
              <a:tr h="43658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el-GR" sz="2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ποιεῖν</a:t>
                      </a:r>
                      <a:endParaRPr lang="el-G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err="1">
                          <a:effectLst/>
                        </a:rPr>
                        <a:t>pres</a:t>
                      </a:r>
                      <a:r>
                        <a:rPr lang="en-US" sz="2400" u="none" strike="noStrike" dirty="0">
                          <a:effectLst/>
                        </a:rPr>
                        <a:t> act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b="1" u="none" strike="noStrike" dirty="0">
                          <a:effectLst/>
                        </a:rPr>
                        <a:t>ποιέω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make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39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25465393"/>
                  </a:ext>
                </a:extLst>
              </a:tr>
              <a:tr h="43658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el-GR" sz="2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ποιεῖσθαι</a:t>
                      </a:r>
                      <a:endParaRPr lang="el-G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pres mp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10636971"/>
                  </a:ext>
                </a:extLst>
              </a:tr>
              <a:tr h="43658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el-GR" sz="2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ποιήσειν</a:t>
                      </a:r>
                      <a:endParaRPr lang="el-G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fut act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41182343"/>
                  </a:ext>
                </a:extLst>
              </a:tr>
              <a:tr h="43658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el-GR" sz="2400" b="1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π</a:t>
                      </a:r>
                      <a:r>
                        <a:rPr lang="el-GR" sz="2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οιῆσαι</a:t>
                      </a:r>
                      <a:endParaRPr lang="el-G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aor act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88796963"/>
                  </a:ext>
                </a:extLst>
              </a:tr>
              <a:tr h="43658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el-GR" sz="2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ποιήσασθαι</a:t>
                      </a:r>
                      <a:endParaRPr lang="el-G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aor mid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62437894"/>
                  </a:ext>
                </a:extLst>
              </a:tr>
              <a:tr h="43658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el-GR" sz="2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χρῆναι</a:t>
                      </a:r>
                      <a:endParaRPr lang="el-G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err="1">
                          <a:effectLst/>
                        </a:rPr>
                        <a:t>pres</a:t>
                      </a:r>
                      <a:r>
                        <a:rPr lang="en-US" sz="2400" u="none" strike="noStrike" dirty="0">
                          <a:effectLst/>
                        </a:rPr>
                        <a:t> </a:t>
                      </a:r>
                      <a:r>
                        <a:rPr lang="en-US" sz="2400" u="none" strike="noStrike" dirty="0" smtClean="0">
                          <a:effectLst/>
                        </a:rPr>
                        <a:t>act [IRR]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b="1" u="none" strike="noStrike" dirty="0">
                          <a:effectLst/>
                        </a:rPr>
                        <a:t>χρή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be necessary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2489314"/>
                  </a:ext>
                </a:extLst>
              </a:tr>
              <a:tr h="43658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el-GR" sz="2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χρῆσθαι</a:t>
                      </a:r>
                      <a:endParaRPr lang="el-G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pres mp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39184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1515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Nine forms are regular present active infinitives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7790171"/>
              </p:ext>
            </p:extLst>
          </p:nvPr>
        </p:nvGraphicFramePr>
        <p:xfrm>
          <a:off x="1981199" y="1586757"/>
          <a:ext cx="8220636" cy="4625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83977">
                  <a:extLst>
                    <a:ext uri="{9D8B030D-6E8A-4147-A177-3AD203B41FA5}">
                      <a16:colId xmlns:a16="http://schemas.microsoft.com/office/drawing/2014/main" val="1270512782"/>
                    </a:ext>
                  </a:extLst>
                </a:gridCol>
                <a:gridCol w="1765250">
                  <a:extLst>
                    <a:ext uri="{9D8B030D-6E8A-4147-A177-3AD203B41FA5}">
                      <a16:colId xmlns:a16="http://schemas.microsoft.com/office/drawing/2014/main" val="2563908671"/>
                    </a:ext>
                  </a:extLst>
                </a:gridCol>
                <a:gridCol w="2244364">
                  <a:extLst>
                    <a:ext uri="{9D8B030D-6E8A-4147-A177-3AD203B41FA5}">
                      <a16:colId xmlns:a16="http://schemas.microsoft.com/office/drawing/2014/main" val="4197478612"/>
                    </a:ext>
                  </a:extLst>
                </a:gridCol>
                <a:gridCol w="1722419">
                  <a:extLst>
                    <a:ext uri="{9D8B030D-6E8A-4147-A177-3AD203B41FA5}">
                      <a16:colId xmlns:a16="http://schemas.microsoft.com/office/drawing/2014/main" val="98889776"/>
                    </a:ext>
                  </a:extLst>
                </a:gridCol>
                <a:gridCol w="704626">
                  <a:extLst>
                    <a:ext uri="{9D8B030D-6E8A-4147-A177-3AD203B41FA5}">
                      <a16:colId xmlns:a16="http://schemas.microsoft.com/office/drawing/2014/main" val="590628294"/>
                    </a:ext>
                  </a:extLst>
                </a:gridCol>
              </a:tblGrid>
              <a:tr h="462578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Form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Root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Meaning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err="1">
                          <a:effectLst/>
                        </a:rPr>
                        <a:t>Freq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477454"/>
                  </a:ext>
                </a:extLst>
              </a:tr>
              <a:tr h="46257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effectLst/>
                        </a:rPr>
                        <a:t>  </a:t>
                      </a:r>
                      <a:r>
                        <a:rPr lang="el-GR" sz="2400" b="1" u="none" strike="noStrike" dirty="0" smtClean="0">
                          <a:effectLst/>
                        </a:rPr>
                        <a:t>ἀδικεῖν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pres act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ἀδικέω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do wrong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00100433"/>
                  </a:ext>
                </a:extLst>
              </a:tr>
              <a:tr h="46257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effectLst/>
                        </a:rPr>
                        <a:t>  </a:t>
                      </a:r>
                      <a:r>
                        <a:rPr lang="el-GR" sz="2400" b="1" u="none" strike="noStrike" dirty="0" smtClean="0">
                          <a:effectLst/>
                        </a:rPr>
                        <a:t>ἀκολουθεῖν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pres act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ἀκολουθέω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follow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24912487"/>
                  </a:ext>
                </a:extLst>
              </a:tr>
              <a:tr h="46257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effectLst/>
                        </a:rPr>
                        <a:t>  </a:t>
                      </a:r>
                      <a:r>
                        <a:rPr lang="el-GR" sz="2400" b="1" u="none" strike="noStrike" dirty="0" smtClean="0">
                          <a:effectLst/>
                        </a:rPr>
                        <a:t>βοηθεῖν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err="1">
                          <a:effectLst/>
                        </a:rPr>
                        <a:t>pres</a:t>
                      </a:r>
                      <a:r>
                        <a:rPr lang="en-US" sz="2400" u="none" strike="noStrike" dirty="0">
                          <a:effectLst/>
                        </a:rPr>
                        <a:t> act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βοηθέω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help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33960887"/>
                  </a:ext>
                </a:extLst>
              </a:tr>
              <a:tr h="46257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effectLst/>
                        </a:rPr>
                        <a:t>  </a:t>
                      </a:r>
                      <a:r>
                        <a:rPr lang="el-GR" sz="2400" b="1" u="none" strike="noStrike" dirty="0" smtClean="0">
                          <a:effectLst/>
                        </a:rPr>
                        <a:t>ἔχειν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err="1">
                          <a:effectLst/>
                        </a:rPr>
                        <a:t>pres</a:t>
                      </a:r>
                      <a:r>
                        <a:rPr lang="en-US" sz="2400" u="none" strike="noStrike" dirty="0">
                          <a:effectLst/>
                        </a:rPr>
                        <a:t> act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ἔχω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have, hold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34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25759163"/>
                  </a:ext>
                </a:extLst>
              </a:tr>
              <a:tr h="46257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effectLst/>
                        </a:rPr>
                        <a:t>  </a:t>
                      </a:r>
                      <a:r>
                        <a:rPr lang="el-GR" sz="2400" b="1" u="none" strike="noStrike" dirty="0" smtClean="0">
                          <a:effectLst/>
                        </a:rPr>
                        <a:t>λέγειν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pres act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λέγω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say 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97023473"/>
                  </a:ext>
                </a:extLst>
              </a:tr>
              <a:tr h="46257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effectLst/>
                        </a:rPr>
                        <a:t>  </a:t>
                      </a:r>
                      <a:r>
                        <a:rPr lang="el-GR" sz="2400" b="1" u="none" strike="noStrike" dirty="0" smtClean="0">
                          <a:effectLst/>
                        </a:rPr>
                        <a:t>πέμπειν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pres act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πέμπω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send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29498041"/>
                  </a:ext>
                </a:extLst>
              </a:tr>
              <a:tr h="46257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effectLst/>
                        </a:rPr>
                        <a:t>  </a:t>
                      </a:r>
                      <a:r>
                        <a:rPr lang="el-GR" sz="2400" b="1" u="none" strike="noStrike" dirty="0" smtClean="0">
                          <a:effectLst/>
                        </a:rPr>
                        <a:t>πλεῖν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pres act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πλέω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sail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8872944"/>
                  </a:ext>
                </a:extLst>
              </a:tr>
              <a:tr h="46257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effectLst/>
                        </a:rPr>
                        <a:t>  </a:t>
                      </a:r>
                      <a:r>
                        <a:rPr lang="el-GR" sz="2400" b="1" u="none" strike="noStrike" dirty="0" smtClean="0">
                          <a:effectLst/>
                        </a:rPr>
                        <a:t>πολεμεῖν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pres act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πολεμέω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make war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70149041"/>
                  </a:ext>
                </a:extLst>
              </a:tr>
              <a:tr h="46257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effectLst/>
                        </a:rPr>
                        <a:t>  </a:t>
                      </a:r>
                      <a:r>
                        <a:rPr lang="el-GR" sz="2400" b="1" u="none" strike="noStrike" dirty="0" smtClean="0">
                          <a:effectLst/>
                        </a:rPr>
                        <a:t>φυλάττειν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pres act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φυλάττω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guard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05579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3222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6682858"/>
              </p:ext>
            </p:extLst>
          </p:nvPr>
        </p:nvGraphicFramePr>
        <p:xfrm>
          <a:off x="1280159" y="340286"/>
          <a:ext cx="10096052" cy="58077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41626">
                  <a:extLst>
                    <a:ext uri="{9D8B030D-6E8A-4147-A177-3AD203B41FA5}">
                      <a16:colId xmlns:a16="http://schemas.microsoft.com/office/drawing/2014/main" val="625704119"/>
                    </a:ext>
                  </a:extLst>
                </a:gridCol>
                <a:gridCol w="1717313">
                  <a:extLst>
                    <a:ext uri="{9D8B030D-6E8A-4147-A177-3AD203B41FA5}">
                      <a16:colId xmlns:a16="http://schemas.microsoft.com/office/drawing/2014/main" val="1999556661"/>
                    </a:ext>
                  </a:extLst>
                </a:gridCol>
                <a:gridCol w="2147522">
                  <a:extLst>
                    <a:ext uri="{9D8B030D-6E8A-4147-A177-3AD203B41FA5}">
                      <a16:colId xmlns:a16="http://schemas.microsoft.com/office/drawing/2014/main" val="2656167305"/>
                    </a:ext>
                  </a:extLst>
                </a:gridCol>
                <a:gridCol w="1430154">
                  <a:extLst>
                    <a:ext uri="{9D8B030D-6E8A-4147-A177-3AD203B41FA5}">
                      <a16:colId xmlns:a16="http://schemas.microsoft.com/office/drawing/2014/main" val="2805994625"/>
                    </a:ext>
                  </a:extLst>
                </a:gridCol>
                <a:gridCol w="810087">
                  <a:extLst>
                    <a:ext uri="{9D8B030D-6E8A-4147-A177-3AD203B41FA5}">
                      <a16:colId xmlns:a16="http://schemas.microsoft.com/office/drawing/2014/main" val="2313192830"/>
                    </a:ext>
                  </a:extLst>
                </a:gridCol>
                <a:gridCol w="2149350">
                  <a:extLst>
                    <a:ext uri="{9D8B030D-6E8A-4147-A177-3AD203B41FA5}">
                      <a16:colId xmlns:a16="http://schemas.microsoft.com/office/drawing/2014/main" val="652187260"/>
                    </a:ext>
                  </a:extLst>
                </a:gridCol>
              </a:tblGrid>
              <a:tr h="240454">
                <a:tc>
                  <a:txBody>
                    <a:bodyPr/>
                    <a:lstStyle/>
                    <a:p>
                      <a:pPr algn="l" fontAlgn="b"/>
                      <a:endParaRPr lang="en-US" sz="2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>
                          <a:effectLst/>
                        </a:rPr>
                        <a:t>Form</a:t>
                      </a:r>
                      <a:endParaRPr lang="en-US" sz="2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>
                          <a:effectLst/>
                        </a:rPr>
                        <a:t>Root</a:t>
                      </a:r>
                      <a:endParaRPr lang="en-US" sz="2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>
                          <a:effectLst/>
                        </a:rPr>
                        <a:t>Meaning</a:t>
                      </a:r>
                      <a:endParaRPr lang="en-US" sz="2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>
                          <a:effectLst/>
                        </a:rPr>
                        <a:t>Freq</a:t>
                      </a:r>
                      <a:endParaRPr lang="en-US" sz="2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 dirty="0">
                          <a:effectLst/>
                        </a:rPr>
                        <a:t>NOTE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29266739"/>
                  </a:ext>
                </a:extLst>
              </a:tr>
              <a:tr h="240454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 dirty="0" smtClean="0">
                          <a:effectLst/>
                        </a:rPr>
                        <a:t>  </a:t>
                      </a:r>
                      <a:r>
                        <a:rPr lang="el-GR" sz="2200" b="1" u="none" strike="noStrike" dirty="0" smtClean="0">
                          <a:effectLst/>
                        </a:rPr>
                        <a:t>ἡγεῖσθαι</a:t>
                      </a:r>
                      <a:endParaRPr lang="el-GR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pres dep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200" u="none" strike="noStrike">
                          <a:effectLst/>
                        </a:rPr>
                        <a:t>ἡγέομαι</a:t>
                      </a:r>
                      <a:endParaRPr lang="el-GR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lead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</a:rPr>
                        <a:t>16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24716677"/>
                  </a:ext>
                </a:extLst>
              </a:tr>
              <a:tr h="240454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 dirty="0" smtClean="0">
                          <a:effectLst/>
                        </a:rPr>
                        <a:t>  </a:t>
                      </a:r>
                      <a:r>
                        <a:rPr lang="el-GR" sz="2200" b="1" u="none" strike="noStrike" dirty="0" smtClean="0">
                          <a:effectLst/>
                        </a:rPr>
                        <a:t>μάχεσθαι</a:t>
                      </a:r>
                      <a:endParaRPr lang="el-GR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pres dep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200" u="none" strike="noStrike" dirty="0">
                          <a:effectLst/>
                        </a:rPr>
                        <a:t>μάχομαι</a:t>
                      </a:r>
                      <a:endParaRPr lang="el-GR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fight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</a:rPr>
                        <a:t>17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42280975"/>
                  </a:ext>
                </a:extLst>
              </a:tr>
              <a:tr h="214031">
                <a:tc>
                  <a:txBody>
                    <a:bodyPr/>
                    <a:lstStyle/>
                    <a:p>
                      <a:pPr algn="l" fontAlgn="b"/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8813900"/>
                  </a:ext>
                </a:extLst>
              </a:tr>
              <a:tr h="240454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 dirty="0" smtClean="0">
                          <a:effectLst/>
                        </a:rPr>
                        <a:t>  </a:t>
                      </a:r>
                      <a:r>
                        <a:rPr lang="el-GR" sz="2200" b="1" u="none" strike="noStrike" dirty="0" smtClean="0">
                          <a:effectLst/>
                        </a:rPr>
                        <a:t>ἀποκτεῖναι</a:t>
                      </a:r>
                      <a:endParaRPr lang="el-GR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aor act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200" u="none" strike="noStrike">
                          <a:effectLst/>
                        </a:rPr>
                        <a:t>ἀποκτείνω</a:t>
                      </a:r>
                      <a:endParaRPr lang="el-GR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kill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</a:rPr>
                        <a:t>13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 dirty="0">
                          <a:effectLst/>
                        </a:rPr>
                        <a:t>weak aorist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12129538"/>
                  </a:ext>
                </a:extLst>
              </a:tr>
              <a:tr h="240454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 dirty="0" smtClean="0">
                          <a:effectLst/>
                        </a:rPr>
                        <a:t>  </a:t>
                      </a:r>
                      <a:r>
                        <a:rPr lang="el-GR" sz="2200" b="1" u="none" strike="noStrike" dirty="0" smtClean="0">
                          <a:effectLst/>
                        </a:rPr>
                        <a:t>λαβεῖν</a:t>
                      </a:r>
                      <a:endParaRPr lang="el-GR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aor act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200" u="none" strike="noStrike" dirty="0">
                          <a:effectLst/>
                        </a:rPr>
                        <a:t>λαμβάνω</a:t>
                      </a:r>
                      <a:endParaRPr lang="el-GR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take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</a:rPr>
                        <a:t>13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strong aorist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11474039"/>
                  </a:ext>
                </a:extLst>
              </a:tr>
              <a:tr h="240454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 dirty="0" smtClean="0">
                          <a:effectLst/>
                        </a:rPr>
                        <a:t>  </a:t>
                      </a:r>
                      <a:r>
                        <a:rPr lang="el-GR" sz="2200" b="1" u="none" strike="noStrike" dirty="0" smtClean="0">
                          <a:effectLst/>
                        </a:rPr>
                        <a:t>εἰπεῖν</a:t>
                      </a:r>
                      <a:endParaRPr lang="el-GR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 dirty="0" err="1">
                          <a:effectLst/>
                        </a:rPr>
                        <a:t>aor</a:t>
                      </a:r>
                      <a:r>
                        <a:rPr lang="en-US" sz="2200" u="none" strike="noStrike" dirty="0">
                          <a:effectLst/>
                        </a:rPr>
                        <a:t> act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200" u="none" strike="noStrike" dirty="0">
                          <a:effectLst/>
                        </a:rPr>
                        <a:t>εἶπον [</a:t>
                      </a:r>
                      <a:r>
                        <a:rPr lang="en-US" sz="2200" u="none" strike="noStrike" dirty="0">
                          <a:effectLst/>
                        </a:rPr>
                        <a:t>IRR]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say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</a:rPr>
                        <a:t>16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 dirty="0" smtClean="0">
                          <a:effectLst/>
                        </a:rPr>
                        <a:t>no </a:t>
                      </a:r>
                      <a:r>
                        <a:rPr lang="en-US" sz="2200" u="none" strike="noStrike" dirty="0">
                          <a:effectLst/>
                        </a:rPr>
                        <a:t>present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74542965"/>
                  </a:ext>
                </a:extLst>
              </a:tr>
              <a:tr h="240454">
                <a:tc>
                  <a:txBody>
                    <a:bodyPr/>
                    <a:lstStyle/>
                    <a:p>
                      <a:pPr algn="l" fontAlgn="b"/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383963"/>
                  </a:ext>
                </a:extLst>
              </a:tr>
              <a:tr h="240454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 dirty="0" smtClean="0">
                          <a:effectLst/>
                        </a:rPr>
                        <a:t>  </a:t>
                      </a:r>
                      <a:r>
                        <a:rPr lang="el-GR" sz="2200" b="1" u="none" strike="noStrike" dirty="0" smtClean="0">
                          <a:effectLst/>
                        </a:rPr>
                        <a:t>γενέσθαι</a:t>
                      </a:r>
                      <a:endParaRPr lang="el-GR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aor dep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200" u="none" strike="noStrike">
                          <a:effectLst/>
                        </a:rPr>
                        <a:t>γίγνομαι</a:t>
                      </a:r>
                      <a:endParaRPr lang="el-GR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become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</a:rPr>
                        <a:t>38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45295248"/>
                  </a:ext>
                </a:extLst>
              </a:tr>
              <a:tr h="240454">
                <a:tc>
                  <a:txBody>
                    <a:bodyPr/>
                    <a:lstStyle/>
                    <a:p>
                      <a:pPr algn="l" fontAlgn="b"/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3582404"/>
                  </a:ext>
                </a:extLst>
              </a:tr>
              <a:tr h="240454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 dirty="0" smtClean="0">
                          <a:effectLst/>
                        </a:rPr>
                        <a:t>  </a:t>
                      </a:r>
                      <a:r>
                        <a:rPr lang="el-GR" sz="2200" b="1" u="none" strike="noStrike" dirty="0" smtClean="0">
                          <a:effectLst/>
                        </a:rPr>
                        <a:t>ἀπιέναι</a:t>
                      </a:r>
                      <a:endParaRPr lang="el-GR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pres act [MI]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200" u="none" strike="noStrike">
                          <a:effectLst/>
                        </a:rPr>
                        <a:t>ἄπειμι </a:t>
                      </a:r>
                      <a:r>
                        <a:rPr lang="en-US" sz="2200" u="none" strike="noStrike">
                          <a:effectLst/>
                        </a:rPr>
                        <a:t>or </a:t>
                      </a:r>
                      <a:r>
                        <a:rPr lang="el-GR" sz="2200" u="none" strike="noStrike">
                          <a:effectLst/>
                        </a:rPr>
                        <a:t>ἀφίημι</a:t>
                      </a:r>
                      <a:endParaRPr lang="el-GR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 dirty="0">
                          <a:effectLst/>
                        </a:rPr>
                        <a:t>go or send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</a:rPr>
                        <a:t>19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03880554"/>
                  </a:ext>
                </a:extLst>
              </a:tr>
              <a:tr h="240454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 dirty="0" smtClean="0">
                          <a:effectLst/>
                        </a:rPr>
                        <a:t>  </a:t>
                      </a:r>
                      <a:r>
                        <a:rPr lang="el-GR" sz="2200" b="1" u="none" strike="noStrike" dirty="0" smtClean="0">
                          <a:effectLst/>
                        </a:rPr>
                        <a:t>διδόναι</a:t>
                      </a:r>
                      <a:endParaRPr lang="el-GR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pres act [MI]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200" u="none" strike="noStrike">
                          <a:effectLst/>
                        </a:rPr>
                        <a:t>δίδωμι</a:t>
                      </a:r>
                      <a:endParaRPr lang="el-GR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give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</a:rPr>
                        <a:t>11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00274656"/>
                  </a:ext>
                </a:extLst>
              </a:tr>
              <a:tr h="240454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 dirty="0" smtClean="0">
                          <a:effectLst/>
                        </a:rPr>
                        <a:t>  </a:t>
                      </a:r>
                      <a:r>
                        <a:rPr lang="el-GR" sz="2200" b="1" u="none" strike="noStrike" dirty="0" smtClean="0">
                          <a:effectLst/>
                        </a:rPr>
                        <a:t>ἰέναι</a:t>
                      </a:r>
                      <a:endParaRPr lang="el-GR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pres act [MI]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200" u="none" strike="noStrike" dirty="0">
                          <a:effectLst/>
                        </a:rPr>
                        <a:t>εἶμι</a:t>
                      </a:r>
                      <a:endParaRPr lang="el-GR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come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</a:rPr>
                        <a:t>17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68678026"/>
                  </a:ext>
                </a:extLst>
              </a:tr>
              <a:tr h="240454">
                <a:tc>
                  <a:txBody>
                    <a:bodyPr/>
                    <a:lstStyle/>
                    <a:p>
                      <a:pPr algn="l" fontAlgn="b"/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567404"/>
                  </a:ext>
                </a:extLst>
              </a:tr>
              <a:tr h="240454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 dirty="0" smtClean="0">
                          <a:effectLst/>
                        </a:rPr>
                        <a:t>  </a:t>
                      </a:r>
                      <a:r>
                        <a:rPr lang="el-GR" sz="2200" b="1" u="none" strike="noStrike" dirty="0" smtClean="0">
                          <a:effectLst/>
                        </a:rPr>
                        <a:t>εἰδέναι</a:t>
                      </a:r>
                      <a:endParaRPr lang="el-GR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perf act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200" u="none" strike="noStrike">
                          <a:effectLst/>
                        </a:rPr>
                        <a:t>οἶδα [</a:t>
                      </a:r>
                      <a:r>
                        <a:rPr lang="en-US" sz="2200" u="none" strike="noStrike">
                          <a:effectLst/>
                        </a:rPr>
                        <a:t>IRR]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know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</a:rPr>
                        <a:t>11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 dirty="0" smtClean="0">
                          <a:effectLst/>
                        </a:rPr>
                        <a:t>Perf used as </a:t>
                      </a:r>
                      <a:r>
                        <a:rPr lang="en-US" sz="2200" u="none" strike="noStrike" dirty="0" err="1" smtClean="0">
                          <a:effectLst/>
                        </a:rPr>
                        <a:t>pres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03454960"/>
                  </a:ext>
                </a:extLst>
              </a:tr>
              <a:tr h="240454">
                <a:tc>
                  <a:txBody>
                    <a:bodyPr/>
                    <a:lstStyle/>
                    <a:p>
                      <a:pPr algn="l" fontAlgn="b"/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657655"/>
                  </a:ext>
                </a:extLst>
              </a:tr>
              <a:tr h="240454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 dirty="0" smtClean="0">
                          <a:effectLst/>
                        </a:rPr>
                        <a:t>  </a:t>
                      </a:r>
                      <a:r>
                        <a:rPr lang="el-GR" sz="2200" b="1" u="none" strike="noStrike" dirty="0" smtClean="0">
                          <a:effectLst/>
                        </a:rPr>
                        <a:t>παραδοῦναι</a:t>
                      </a:r>
                      <a:endParaRPr lang="el-GR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aor act [MI]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200" u="none" strike="noStrike" dirty="0">
                          <a:effectLst/>
                        </a:rPr>
                        <a:t>παραδίδωμι</a:t>
                      </a:r>
                      <a:endParaRPr lang="el-GR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hand over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</a:rPr>
                        <a:t>10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636914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4099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014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375386"/>
            <a:ext cx="10352084" cy="789272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Infinitive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3518" y="1501542"/>
            <a:ext cx="6593304" cy="305120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 type of verbal noun [</a:t>
            </a:r>
            <a:r>
              <a:rPr lang="en-US" sz="2800" i="1" dirty="0" smtClean="0"/>
              <a:t>to see, to be seen, to have seen, to seem</a:t>
            </a:r>
            <a:r>
              <a:rPr lang="en-US" sz="2800" dirty="0" smtClean="0"/>
              <a:t>]</a:t>
            </a:r>
          </a:p>
          <a:p>
            <a:r>
              <a:rPr lang="en-US" sz="2800" dirty="0" smtClean="0"/>
              <a:t>As a verb:</a:t>
            </a:r>
          </a:p>
          <a:p>
            <a:pPr lvl="1"/>
            <a:r>
              <a:rPr lang="en-US" sz="2400" dirty="0" smtClean="0"/>
              <a:t>Derives from a verb form</a:t>
            </a:r>
          </a:p>
          <a:p>
            <a:pPr lvl="1"/>
            <a:r>
              <a:rPr lang="en-US" sz="2400" dirty="0" smtClean="0"/>
              <a:t>Possesses tense and voice</a:t>
            </a:r>
          </a:p>
          <a:p>
            <a:r>
              <a:rPr lang="en-US" sz="2800" dirty="0" smtClean="0"/>
              <a:t>Otherwise not conjugated </a:t>
            </a:r>
          </a:p>
        </p:txBody>
      </p:sp>
    </p:spTree>
    <p:extLst>
      <p:ext uri="{BB962C8B-B14F-4D97-AF65-F5344CB8AC3E}">
        <p14:creationId xmlns:p14="http://schemas.microsoft.com/office/powerpoint/2010/main" val="170505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352084" cy="1108830"/>
          </a:xfrm>
        </p:spPr>
        <p:txBody>
          <a:bodyPr>
            <a:normAutofit/>
          </a:bodyPr>
          <a:lstStyle/>
          <a:p>
            <a:r>
              <a:rPr lang="en-US" b="1" dirty="0" smtClean="0"/>
              <a:t>Infinitive Forms in Greek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>
                <a:solidFill>
                  <a:srgbClr val="FF0000"/>
                </a:solidFill>
              </a:rPr>
              <a:t>[most common forms]</a:t>
            </a:r>
            <a:endParaRPr lang="en-US" sz="2700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9773162"/>
              </p:ext>
            </p:extLst>
          </p:nvPr>
        </p:nvGraphicFramePr>
        <p:xfrm>
          <a:off x="2444816" y="2290913"/>
          <a:ext cx="7315200" cy="30315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1862310607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4141874438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149287931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438173265"/>
                    </a:ext>
                  </a:extLst>
                </a:gridCol>
              </a:tblGrid>
              <a:tr h="521669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Active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Middle [deponent]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Passive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0621929"/>
                  </a:ext>
                </a:extLst>
              </a:tr>
              <a:tr h="521669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Present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XX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XX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w Cen MT" panose="020B0602020104020603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648336"/>
                  </a:ext>
                </a:extLst>
              </a:tr>
              <a:tr h="521669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Future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XX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w Cen MT" panose="020B0602020104020603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XX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w Cen MT" panose="020B0602020104020603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XX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w Cen MT" panose="020B0602020104020603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8161895"/>
                  </a:ext>
                </a:extLst>
              </a:tr>
              <a:tr h="521669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Aorist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XX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w Cen MT" panose="020B0602020104020603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XX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w Cen MT" panose="020B0602020104020603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XX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w Cen MT" panose="020B0602020104020603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553962"/>
                  </a:ext>
                </a:extLst>
              </a:tr>
              <a:tr h="521669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Perfect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XX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w Cen MT" panose="020B0602020104020603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XX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w Cen MT" panose="020B0602020104020603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XX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w Cen MT" panose="020B0602020104020603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2068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6218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31855"/>
            <a:ext cx="7772400" cy="1463040"/>
          </a:xfrm>
        </p:spPr>
        <p:txBody>
          <a:bodyPr/>
          <a:lstStyle/>
          <a:p>
            <a:r>
              <a:rPr lang="en-US" cap="none" dirty="0"/>
              <a:t>Infinitives end </a:t>
            </a:r>
            <a:r>
              <a:rPr lang="en-US" cap="none" dirty="0" smtClean="0"/>
              <a:t>in</a:t>
            </a:r>
            <a:br>
              <a:rPr lang="en-US" cap="none" dirty="0" smtClean="0"/>
            </a:br>
            <a:r>
              <a:rPr lang="en-US" cap="none" dirty="0" smtClean="0"/>
              <a:t> </a:t>
            </a:r>
            <a:r>
              <a:rPr lang="en-US" cap="none" dirty="0"/>
              <a:t>–</a:t>
            </a:r>
            <a:r>
              <a:rPr lang="el-GR" cap="none" dirty="0"/>
              <a:t>ειν, -ναι/-σαι, </a:t>
            </a:r>
            <a:r>
              <a:rPr lang="en-US" cap="none" dirty="0"/>
              <a:t>and </a:t>
            </a:r>
            <a:r>
              <a:rPr lang="el-GR" cap="none" dirty="0"/>
              <a:t>-σθαι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i="1" dirty="0" smtClean="0"/>
              <a:t>The Short Version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5184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long version: Thematic and Athematic Verb Forms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595719"/>
            <a:ext cx="10352084" cy="4713642"/>
          </a:xfrm>
        </p:spPr>
        <p:txBody>
          <a:bodyPr/>
          <a:lstStyle/>
          <a:p>
            <a:r>
              <a:rPr lang="en-US" b="1" u="sng" dirty="0" smtClean="0"/>
              <a:t>Thematic</a:t>
            </a:r>
            <a:r>
              <a:rPr lang="en-US" dirty="0" smtClean="0"/>
              <a:t> forms include a thematic vowel between the stem and the ending</a:t>
            </a:r>
          </a:p>
          <a:p>
            <a:pPr lvl="1"/>
            <a:r>
              <a:rPr lang="en-US" dirty="0" smtClean="0"/>
              <a:t>Present stem forms of regular –</a:t>
            </a:r>
            <a:r>
              <a:rPr lang="el-GR" dirty="0" smtClean="0"/>
              <a:t>ω</a:t>
            </a:r>
            <a:r>
              <a:rPr lang="en-US" dirty="0" smtClean="0"/>
              <a:t> verbs (including future)</a:t>
            </a:r>
          </a:p>
          <a:p>
            <a:pPr lvl="1"/>
            <a:r>
              <a:rPr lang="en-US" dirty="0" smtClean="0"/>
              <a:t>Strong aorists (the ones that take imperfect endings!)</a:t>
            </a:r>
          </a:p>
          <a:p>
            <a:r>
              <a:rPr lang="en-US" b="1" u="sng" dirty="0" smtClean="0"/>
              <a:t>Athematic</a:t>
            </a:r>
            <a:r>
              <a:rPr lang="en-US" dirty="0" smtClean="0"/>
              <a:t> forms do </a:t>
            </a:r>
            <a:r>
              <a:rPr lang="en-US" b="1" dirty="0" smtClean="0"/>
              <a:t>not</a:t>
            </a:r>
            <a:r>
              <a:rPr lang="en-US" dirty="0" smtClean="0"/>
              <a:t> include a vowel </a:t>
            </a:r>
            <a:r>
              <a:rPr lang="en-US" dirty="0"/>
              <a:t>between the stem and the </a:t>
            </a:r>
            <a:r>
              <a:rPr lang="en-US" dirty="0" smtClean="0"/>
              <a:t>ending</a:t>
            </a:r>
          </a:p>
          <a:p>
            <a:pPr lvl="1"/>
            <a:r>
              <a:rPr lang="en-US" dirty="0" smtClean="0"/>
              <a:t>present of -</a:t>
            </a:r>
            <a:r>
              <a:rPr lang="el-GR" dirty="0" smtClean="0"/>
              <a:t>μι</a:t>
            </a:r>
            <a:r>
              <a:rPr lang="en-US" dirty="0" smtClean="0"/>
              <a:t> verbs; weak aorists (that take the sigma)</a:t>
            </a:r>
          </a:p>
          <a:p>
            <a:r>
              <a:rPr lang="en-US" dirty="0" smtClean="0"/>
              <a:t>The same verb will have both types of forms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098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Formation of Active Infinitives (</a:t>
            </a:r>
            <a:r>
              <a:rPr lang="en-US" b="1" u="sng" dirty="0" smtClean="0"/>
              <a:t>thematic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595719"/>
            <a:ext cx="10352084" cy="4713642"/>
          </a:xfrm>
        </p:spPr>
        <p:txBody>
          <a:bodyPr>
            <a:normAutofit lnSpcReduction="10000"/>
          </a:bodyPr>
          <a:lstStyle/>
          <a:p>
            <a:r>
              <a:rPr lang="en-US" b="1" u="sng" dirty="0"/>
              <a:t>-</a:t>
            </a:r>
            <a:r>
              <a:rPr lang="el-GR" b="1" u="sng" dirty="0" smtClean="0"/>
              <a:t>ε</a:t>
            </a:r>
            <a:r>
              <a:rPr lang="el-GR" b="1" u="sng" dirty="0"/>
              <a:t>ι</a:t>
            </a:r>
            <a:r>
              <a:rPr lang="el-GR" b="1" u="sng" dirty="0" smtClean="0"/>
              <a:t>ν </a:t>
            </a:r>
            <a:r>
              <a:rPr lang="en-US" dirty="0" smtClean="0"/>
              <a:t>= usual infinitive endings of </a:t>
            </a:r>
            <a:r>
              <a:rPr lang="en-US" b="1" u="sng" dirty="0" smtClean="0"/>
              <a:t>present and future active</a:t>
            </a:r>
            <a:r>
              <a:rPr lang="en-US" dirty="0" smtClean="0"/>
              <a:t> verbs whose stems end in vowels (thematic) 	</a:t>
            </a:r>
          </a:p>
          <a:p>
            <a:pPr lvl="1"/>
            <a:r>
              <a:rPr lang="en-US" dirty="0" smtClean="0"/>
              <a:t>Present: </a:t>
            </a:r>
            <a:r>
              <a:rPr lang="el-GR" dirty="0" smtClean="0"/>
              <a:t>λύω</a:t>
            </a:r>
            <a:r>
              <a:rPr lang="en-US" dirty="0" smtClean="0"/>
              <a:t> &gt; </a:t>
            </a:r>
            <a:r>
              <a:rPr lang="el-GR" dirty="0" smtClean="0"/>
              <a:t>λύειν</a:t>
            </a:r>
            <a:r>
              <a:rPr lang="en-US" dirty="0" smtClean="0"/>
              <a:t>; </a:t>
            </a:r>
            <a:r>
              <a:rPr lang="el-GR" dirty="0" smtClean="0"/>
              <a:t>λέγω</a:t>
            </a:r>
            <a:r>
              <a:rPr lang="en-US" dirty="0" smtClean="0"/>
              <a:t> &gt; </a:t>
            </a:r>
            <a:r>
              <a:rPr lang="el-GR" dirty="0" smtClean="0"/>
              <a:t>λέγειν</a:t>
            </a:r>
            <a:r>
              <a:rPr lang="en-US" dirty="0" smtClean="0"/>
              <a:t>; </a:t>
            </a:r>
            <a:r>
              <a:rPr lang="el-GR" dirty="0" smtClean="0"/>
              <a:t>κελεύω</a:t>
            </a:r>
            <a:r>
              <a:rPr lang="en-US" dirty="0" smtClean="0"/>
              <a:t> &gt; </a:t>
            </a:r>
            <a:r>
              <a:rPr lang="el-GR" dirty="0" smtClean="0"/>
              <a:t>κελεύειν</a:t>
            </a:r>
            <a:endParaRPr lang="en-US" dirty="0" smtClean="0"/>
          </a:p>
          <a:p>
            <a:pPr lvl="1"/>
            <a:r>
              <a:rPr lang="en-US" dirty="0" smtClean="0"/>
              <a:t>Future: </a:t>
            </a:r>
            <a:r>
              <a:rPr lang="el-GR" dirty="0" smtClean="0"/>
              <a:t>λύσειν</a:t>
            </a:r>
            <a:r>
              <a:rPr lang="en-US" dirty="0" smtClean="0"/>
              <a:t>; </a:t>
            </a:r>
            <a:r>
              <a:rPr lang="el-GR" dirty="0" smtClean="0"/>
              <a:t>λέξειν</a:t>
            </a:r>
            <a:r>
              <a:rPr lang="en-US" dirty="0" smtClean="0"/>
              <a:t>; </a:t>
            </a:r>
            <a:r>
              <a:rPr lang="el-GR" dirty="0" smtClean="0"/>
              <a:t>κελεύσειν</a:t>
            </a:r>
            <a:endParaRPr lang="en-US" dirty="0" smtClean="0"/>
          </a:p>
          <a:p>
            <a:pPr lvl="1"/>
            <a:r>
              <a:rPr lang="en-US" dirty="0" smtClean="0"/>
              <a:t>Strong Aorist: </a:t>
            </a:r>
            <a:r>
              <a:rPr lang="el-GR" dirty="0" smtClean="0"/>
              <a:t>λαμβάνω</a:t>
            </a:r>
            <a:r>
              <a:rPr lang="en-US" dirty="0" smtClean="0"/>
              <a:t>, </a:t>
            </a:r>
            <a:r>
              <a:rPr lang="el-GR" dirty="0" smtClean="0"/>
              <a:t>ἔλαβον</a:t>
            </a:r>
            <a:r>
              <a:rPr lang="en-US" dirty="0" smtClean="0"/>
              <a:t> [3PP]</a:t>
            </a:r>
            <a:r>
              <a:rPr lang="el-GR" dirty="0" smtClean="0"/>
              <a:t> </a:t>
            </a:r>
            <a:r>
              <a:rPr lang="en-US" dirty="0" smtClean="0"/>
              <a:t>&gt; </a:t>
            </a:r>
            <a:r>
              <a:rPr lang="el-GR" dirty="0" smtClean="0"/>
              <a:t>λαβεῖν</a:t>
            </a:r>
            <a:endParaRPr lang="en-US" dirty="0" smtClean="0"/>
          </a:p>
          <a:p>
            <a:pPr lvl="2"/>
            <a:r>
              <a:rPr lang="en-US" dirty="0" smtClean="0"/>
              <a:t>NO AUGMENTS!</a:t>
            </a:r>
          </a:p>
          <a:p>
            <a:r>
              <a:rPr lang="en-US" dirty="0" smtClean="0"/>
              <a:t>Contractions </a:t>
            </a:r>
            <a:r>
              <a:rPr lang="en-US" sz="2800" dirty="0" smtClean="0">
                <a:solidFill>
                  <a:srgbClr val="FF0000"/>
                </a:solidFill>
              </a:rPr>
              <a:t>[circumflex on the contraction]</a:t>
            </a:r>
            <a:endParaRPr lang="el-GR" sz="2800" dirty="0" smtClean="0">
              <a:solidFill>
                <a:srgbClr val="FF0000"/>
              </a:solidFill>
            </a:endParaRPr>
          </a:p>
          <a:p>
            <a:pPr lvl="1"/>
            <a:r>
              <a:rPr lang="el-GR" dirty="0" smtClean="0"/>
              <a:t>α</a:t>
            </a:r>
            <a:r>
              <a:rPr lang="en-US" dirty="0" smtClean="0"/>
              <a:t>-contract verbs = -</a:t>
            </a:r>
            <a:r>
              <a:rPr lang="el-GR" dirty="0" smtClean="0"/>
              <a:t>ᾶν</a:t>
            </a:r>
            <a:r>
              <a:rPr lang="en-US" dirty="0" smtClean="0"/>
              <a:t>; </a:t>
            </a:r>
            <a:r>
              <a:rPr lang="el-GR" dirty="0" smtClean="0"/>
              <a:t>τιμάω</a:t>
            </a:r>
            <a:r>
              <a:rPr lang="en-US" dirty="0" smtClean="0"/>
              <a:t> &gt; </a:t>
            </a:r>
            <a:r>
              <a:rPr lang="el-GR" dirty="0" smtClean="0"/>
              <a:t>τιμᾶν</a:t>
            </a:r>
            <a:endParaRPr lang="en-US" dirty="0" smtClean="0"/>
          </a:p>
          <a:p>
            <a:pPr lvl="1"/>
            <a:r>
              <a:rPr lang="el-GR" dirty="0" smtClean="0"/>
              <a:t>ε</a:t>
            </a:r>
            <a:r>
              <a:rPr lang="en-US" dirty="0" smtClean="0"/>
              <a:t>-contract verbs = -</a:t>
            </a:r>
            <a:r>
              <a:rPr lang="el-GR" dirty="0" smtClean="0"/>
              <a:t>εῖν</a:t>
            </a:r>
            <a:r>
              <a:rPr lang="en-US" dirty="0" smtClean="0"/>
              <a:t>; </a:t>
            </a:r>
            <a:r>
              <a:rPr lang="el-GR" dirty="0" smtClean="0"/>
              <a:t>ποιέω </a:t>
            </a:r>
            <a:r>
              <a:rPr lang="en-US" dirty="0" smtClean="0"/>
              <a:t>&gt; </a:t>
            </a:r>
            <a:r>
              <a:rPr lang="el-GR" dirty="0" smtClean="0"/>
              <a:t>ποιεῖν</a:t>
            </a:r>
          </a:p>
          <a:p>
            <a:pPr lvl="1"/>
            <a:r>
              <a:rPr lang="el-GR" dirty="0" smtClean="0"/>
              <a:t>ο</a:t>
            </a:r>
            <a:r>
              <a:rPr lang="en-US" dirty="0" smtClean="0"/>
              <a:t>-contract verbs = </a:t>
            </a:r>
            <a:r>
              <a:rPr lang="el-GR" dirty="0" smtClean="0"/>
              <a:t>οῦν</a:t>
            </a:r>
            <a:r>
              <a:rPr lang="en-US" dirty="0" smtClean="0"/>
              <a:t>; </a:t>
            </a:r>
            <a:r>
              <a:rPr lang="el-GR" dirty="0" smtClean="0"/>
              <a:t>δηλόω</a:t>
            </a:r>
            <a:r>
              <a:rPr lang="en-US" dirty="0" smtClean="0"/>
              <a:t> &gt; </a:t>
            </a:r>
            <a:r>
              <a:rPr lang="el-GR" dirty="0" smtClean="0"/>
              <a:t>δηλοῦν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11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Formation of Active Infinitives </a:t>
            </a:r>
            <a:r>
              <a:rPr lang="en-US" b="1" dirty="0" smtClean="0"/>
              <a:t>(</a:t>
            </a:r>
            <a:r>
              <a:rPr lang="en-US" b="1" u="sng" dirty="0" smtClean="0"/>
              <a:t>athematic</a:t>
            </a:r>
            <a:r>
              <a:rPr lang="en-US" b="1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595718"/>
            <a:ext cx="10352084" cy="4713642"/>
          </a:xfrm>
        </p:spPr>
        <p:txBody>
          <a:bodyPr>
            <a:normAutofit/>
          </a:bodyPr>
          <a:lstStyle/>
          <a:p>
            <a:r>
              <a:rPr lang="en-US" sz="2800" b="1" u="sng" dirty="0" smtClean="0"/>
              <a:t>-</a:t>
            </a:r>
            <a:r>
              <a:rPr lang="el-GR" sz="2800" b="1" u="sng" dirty="0" smtClean="0"/>
              <a:t>vαι </a:t>
            </a:r>
            <a:r>
              <a:rPr lang="en-US" sz="2800" dirty="0" smtClean="0"/>
              <a:t>= usual infinitive endings of </a:t>
            </a:r>
            <a:r>
              <a:rPr lang="en-US" sz="2800" b="1" u="sng" dirty="0" smtClean="0"/>
              <a:t>active</a:t>
            </a:r>
            <a:r>
              <a:rPr lang="en-US" sz="2800" dirty="0" smtClean="0"/>
              <a:t> verbs whose stems </a:t>
            </a:r>
            <a:r>
              <a:rPr lang="en-US" sz="2800" u="sng" dirty="0" smtClean="0"/>
              <a:t>do not end in vowels </a:t>
            </a:r>
            <a:r>
              <a:rPr lang="en-US" sz="2800" dirty="0" smtClean="0"/>
              <a:t>(athematic)</a:t>
            </a:r>
          </a:p>
          <a:p>
            <a:pPr lvl="1"/>
            <a:r>
              <a:rPr lang="en-US" sz="2400" dirty="0" smtClean="0"/>
              <a:t>PRES -MI: </a:t>
            </a:r>
            <a:r>
              <a:rPr lang="el-GR" sz="2400" dirty="0" smtClean="0"/>
              <a:t>δίδωμι</a:t>
            </a:r>
            <a:r>
              <a:rPr lang="en-US" sz="2400" dirty="0" smtClean="0"/>
              <a:t> &gt;</a:t>
            </a:r>
            <a:r>
              <a:rPr lang="el-GR" sz="2400" dirty="0" smtClean="0"/>
              <a:t> διδόναι</a:t>
            </a:r>
            <a:r>
              <a:rPr lang="en-US" sz="2400" dirty="0" smtClean="0"/>
              <a:t>; </a:t>
            </a:r>
            <a:r>
              <a:rPr lang="el-GR" sz="2400" b="1" u="sng" dirty="0" smtClean="0"/>
              <a:t>εἰμί </a:t>
            </a:r>
            <a:r>
              <a:rPr lang="en-US" sz="2400" b="1" u="sng" dirty="0" smtClean="0"/>
              <a:t>&gt;</a:t>
            </a:r>
            <a:r>
              <a:rPr lang="el-GR" sz="2400" b="1" u="sng" dirty="0"/>
              <a:t> </a:t>
            </a:r>
            <a:r>
              <a:rPr lang="el-GR" sz="2400" b="1" u="sng" dirty="0" smtClean="0"/>
              <a:t>εἶναι</a:t>
            </a:r>
            <a:r>
              <a:rPr lang="en-US" sz="2400" dirty="0" smtClean="0"/>
              <a:t>; </a:t>
            </a:r>
            <a:r>
              <a:rPr lang="el-GR" sz="2400" dirty="0" smtClean="0"/>
              <a:t>εἶμι</a:t>
            </a:r>
            <a:r>
              <a:rPr lang="en-US" sz="2400" dirty="0" smtClean="0"/>
              <a:t> (</a:t>
            </a:r>
            <a:r>
              <a:rPr lang="en-US" sz="2400" i="1" dirty="0" smtClean="0"/>
              <a:t>come</a:t>
            </a:r>
            <a:r>
              <a:rPr lang="en-US" sz="2400" dirty="0" smtClean="0"/>
              <a:t>) &gt; </a:t>
            </a:r>
            <a:r>
              <a:rPr lang="el-GR" sz="2400" dirty="0"/>
              <a:t>ἰέναι</a:t>
            </a:r>
          </a:p>
          <a:p>
            <a:r>
              <a:rPr lang="en-US" sz="2800" dirty="0" smtClean="0"/>
              <a:t>The sigmatic aorist becomes </a:t>
            </a:r>
            <a:r>
              <a:rPr lang="en-US" sz="2800" b="1" u="sng" dirty="0" smtClean="0"/>
              <a:t>–</a:t>
            </a:r>
            <a:r>
              <a:rPr lang="el-GR" sz="2800" b="1" u="sng" dirty="0" smtClean="0"/>
              <a:t>σαι</a:t>
            </a:r>
            <a:r>
              <a:rPr lang="en-US" sz="2800" dirty="0" smtClean="0"/>
              <a:t>; </a:t>
            </a:r>
          </a:p>
          <a:p>
            <a:pPr lvl="1"/>
            <a:r>
              <a:rPr lang="el-GR" sz="2400" dirty="0" smtClean="0"/>
              <a:t>ποιέω</a:t>
            </a:r>
            <a:r>
              <a:rPr lang="en-US" sz="2400" dirty="0" smtClean="0"/>
              <a:t>, </a:t>
            </a:r>
            <a:r>
              <a:rPr lang="el-GR" sz="2400" dirty="0" smtClean="0"/>
              <a:t>ἐποίησα</a:t>
            </a:r>
            <a:r>
              <a:rPr lang="en-US" sz="2400" dirty="0" smtClean="0"/>
              <a:t> [3PP]</a:t>
            </a:r>
            <a:r>
              <a:rPr lang="el-GR" sz="2400" dirty="0" smtClean="0"/>
              <a:t> </a:t>
            </a:r>
            <a:r>
              <a:rPr lang="en-US" sz="2400" dirty="0"/>
              <a:t>&gt; </a:t>
            </a:r>
            <a:r>
              <a:rPr lang="el-GR" sz="2400" dirty="0"/>
              <a:t>ποιῆσαι</a:t>
            </a:r>
            <a:r>
              <a:rPr lang="en-US" sz="2400" dirty="0"/>
              <a:t>	</a:t>
            </a:r>
          </a:p>
          <a:p>
            <a:r>
              <a:rPr lang="en-US" sz="2800" dirty="0" smtClean="0"/>
              <a:t>Other aorists</a:t>
            </a:r>
            <a:endParaRPr lang="el-GR" sz="2800" dirty="0"/>
          </a:p>
          <a:p>
            <a:pPr lvl="1"/>
            <a:r>
              <a:rPr lang="el-GR" sz="2400" dirty="0" smtClean="0"/>
              <a:t>ἀποκτείνω</a:t>
            </a:r>
            <a:r>
              <a:rPr lang="en-US" sz="2400" dirty="0" smtClean="0"/>
              <a:t>, </a:t>
            </a:r>
            <a:r>
              <a:rPr lang="el-GR" sz="2400" dirty="0" smtClean="0"/>
              <a:t>ἀπέκτεινα</a:t>
            </a:r>
            <a:r>
              <a:rPr lang="en-US" sz="2400" dirty="0" smtClean="0"/>
              <a:t> [3PP] </a:t>
            </a:r>
            <a:r>
              <a:rPr lang="en-US" sz="2400" dirty="0"/>
              <a:t>&gt; </a:t>
            </a:r>
            <a:r>
              <a:rPr lang="el-GR" sz="2400" dirty="0" smtClean="0"/>
              <a:t>ἀποκτεῖναι</a:t>
            </a:r>
            <a:endParaRPr lang="en-US" sz="2400" dirty="0"/>
          </a:p>
          <a:p>
            <a:pPr lvl="1"/>
            <a:r>
              <a:rPr lang="el-GR" sz="2400" dirty="0" smtClean="0"/>
              <a:t>παραδίδωμι</a:t>
            </a:r>
            <a:r>
              <a:rPr lang="en-US" sz="2400" dirty="0" smtClean="0"/>
              <a:t>, </a:t>
            </a:r>
            <a:r>
              <a:rPr lang="el-GR" sz="2400" dirty="0" smtClean="0"/>
              <a:t>παρέδωκα</a:t>
            </a:r>
            <a:r>
              <a:rPr lang="en-US" sz="2400" dirty="0" smtClean="0"/>
              <a:t> [3PP] </a:t>
            </a:r>
            <a:r>
              <a:rPr lang="en-US" sz="2400" dirty="0"/>
              <a:t>&gt; </a:t>
            </a:r>
            <a:r>
              <a:rPr lang="el-GR" sz="2400" dirty="0"/>
              <a:t>παραδοῦναι </a:t>
            </a:r>
            <a:endParaRPr lang="en-US" sz="2400" dirty="0" smtClean="0"/>
          </a:p>
          <a:p>
            <a:r>
              <a:rPr lang="en-US" sz="2800" dirty="0" smtClean="0"/>
              <a:t>[[Aorist Passive is always </a:t>
            </a:r>
            <a:r>
              <a:rPr lang="en-US" sz="2800" b="1" u="sng" dirty="0" smtClean="0"/>
              <a:t>–</a:t>
            </a:r>
            <a:r>
              <a:rPr lang="el-GR" sz="2800" b="1" u="sng" dirty="0" smtClean="0"/>
              <a:t>θηναι</a:t>
            </a:r>
            <a:r>
              <a:rPr lang="en-US" sz="2800" dirty="0" smtClean="0"/>
              <a:t>]]</a:t>
            </a:r>
            <a:endParaRPr lang="en-US" sz="2800" b="1" u="sng" dirty="0" smtClean="0"/>
          </a:p>
          <a:p>
            <a:pPr lvl="1"/>
            <a:r>
              <a:rPr lang="el-GR" sz="2400" dirty="0" smtClean="0"/>
              <a:t>ποιηθῆναι</a:t>
            </a:r>
            <a:r>
              <a:rPr lang="en-US" sz="2400" dirty="0" smtClean="0"/>
              <a:t>,</a:t>
            </a:r>
            <a:r>
              <a:rPr lang="el-GR" sz="2400" dirty="0" smtClean="0"/>
              <a:t> παραδοθῆναι</a:t>
            </a:r>
            <a:endParaRPr lang="el-GR" sz="2400" dirty="0"/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219721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Formation of </a:t>
            </a:r>
            <a:r>
              <a:rPr lang="en-US" b="1" dirty="0" smtClean="0"/>
              <a:t>Middle, Passive, MP, and Deponent Infinitives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595719"/>
            <a:ext cx="10352084" cy="4713642"/>
          </a:xfrm>
        </p:spPr>
        <p:txBody>
          <a:bodyPr/>
          <a:lstStyle/>
          <a:p>
            <a:r>
              <a:rPr lang="en-US" b="1" u="sng" dirty="0" smtClean="0"/>
              <a:t>-</a:t>
            </a:r>
            <a:r>
              <a:rPr lang="el-GR" b="1" u="sng" dirty="0" smtClean="0"/>
              <a:t>σθαι</a:t>
            </a:r>
            <a:endParaRPr lang="en-US" b="1" u="sng" dirty="0" smtClean="0"/>
          </a:p>
          <a:p>
            <a:pPr marL="914400"/>
            <a:r>
              <a:rPr lang="el-GR" dirty="0" smtClean="0"/>
              <a:t>ποιέω</a:t>
            </a:r>
            <a:r>
              <a:rPr lang="en-US" dirty="0" smtClean="0"/>
              <a:t> &gt; </a:t>
            </a:r>
            <a:r>
              <a:rPr lang="el-GR" dirty="0"/>
              <a:t>ποιεῖσθαι </a:t>
            </a:r>
            <a:r>
              <a:rPr lang="en-US" dirty="0" smtClean="0"/>
              <a:t>[present MP]</a:t>
            </a:r>
          </a:p>
          <a:p>
            <a:pPr marL="914400"/>
            <a:r>
              <a:rPr lang="el-GR" dirty="0"/>
              <a:t>ἡγέομαι</a:t>
            </a:r>
            <a:r>
              <a:rPr lang="en-US" dirty="0"/>
              <a:t> &gt; </a:t>
            </a:r>
            <a:r>
              <a:rPr lang="el-GR" dirty="0" smtClean="0"/>
              <a:t>ἡγεῖσθαι</a:t>
            </a:r>
            <a:r>
              <a:rPr lang="en-US" dirty="0"/>
              <a:t> [present dep]</a:t>
            </a:r>
          </a:p>
          <a:p>
            <a:pPr marL="914400"/>
            <a:r>
              <a:rPr lang="el-GR" dirty="0" smtClean="0"/>
              <a:t>μάχομαι </a:t>
            </a:r>
            <a:r>
              <a:rPr lang="en-US" dirty="0" smtClean="0"/>
              <a:t>&gt; </a:t>
            </a:r>
            <a:r>
              <a:rPr lang="el-GR" dirty="0"/>
              <a:t>μάχεσθαι </a:t>
            </a:r>
            <a:r>
              <a:rPr lang="en-US" dirty="0" smtClean="0"/>
              <a:t> </a:t>
            </a:r>
            <a:r>
              <a:rPr lang="en-US" dirty="0"/>
              <a:t>[present dep]</a:t>
            </a:r>
          </a:p>
          <a:p>
            <a:pPr marL="914400"/>
            <a:r>
              <a:rPr lang="el-GR" dirty="0" smtClean="0"/>
              <a:t>εἰμί</a:t>
            </a:r>
            <a:r>
              <a:rPr lang="en-US" dirty="0" smtClean="0"/>
              <a:t> &gt; </a:t>
            </a:r>
            <a:r>
              <a:rPr lang="el-GR" dirty="0"/>
              <a:t>ἔσεσθαι </a:t>
            </a:r>
            <a:r>
              <a:rPr lang="en-US" dirty="0" smtClean="0"/>
              <a:t>[future dep]</a:t>
            </a:r>
          </a:p>
          <a:p>
            <a:pPr marL="914400"/>
            <a:r>
              <a:rPr lang="el-GR" dirty="0" smtClean="0"/>
              <a:t>γίγνομαι</a:t>
            </a:r>
            <a:r>
              <a:rPr lang="en-US" dirty="0" smtClean="0"/>
              <a:t> &gt; </a:t>
            </a:r>
            <a:r>
              <a:rPr lang="el-GR" dirty="0"/>
              <a:t>γενέσθαι </a:t>
            </a:r>
            <a:r>
              <a:rPr lang="en-US" dirty="0" smtClean="0"/>
              <a:t> [</a:t>
            </a:r>
            <a:r>
              <a:rPr lang="en-US" dirty="0" err="1" smtClean="0"/>
              <a:t>aor</a:t>
            </a:r>
            <a:r>
              <a:rPr lang="en-US" dirty="0" smtClean="0"/>
              <a:t> dep]</a:t>
            </a:r>
            <a:endParaRPr lang="el-GR" dirty="0"/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037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 smtClean="0"/>
              <a:t>Infinitive Forms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sz="3100" b="1" u="sng" dirty="0"/>
              <a:t>λύ</a:t>
            </a:r>
            <a:r>
              <a:rPr lang="el-GR" sz="3100" dirty="0"/>
              <a:t>ω, </a:t>
            </a:r>
            <a:r>
              <a:rPr lang="el-GR" sz="3100" b="1" u="sng" dirty="0"/>
              <a:t>λύσ</a:t>
            </a:r>
            <a:r>
              <a:rPr lang="el-GR" sz="3100" dirty="0"/>
              <a:t>ω, ἔ</a:t>
            </a:r>
            <a:r>
              <a:rPr lang="el-GR" sz="3100" b="1" u="sng" dirty="0"/>
              <a:t>λυσ</a:t>
            </a:r>
            <a:r>
              <a:rPr lang="el-GR" sz="3100" dirty="0"/>
              <a:t>α, </a:t>
            </a:r>
            <a:r>
              <a:rPr lang="el-GR" sz="3100" b="1" u="sng" dirty="0"/>
              <a:t>λέλυ</a:t>
            </a:r>
            <a:r>
              <a:rPr lang="el-GR" sz="3100" dirty="0"/>
              <a:t>κα, λέλυμαι, ἐ</a:t>
            </a:r>
            <a:r>
              <a:rPr lang="el-GR" sz="3100" b="1" u="sng" dirty="0" smtClean="0"/>
              <a:t>λύθ</a:t>
            </a:r>
            <a:r>
              <a:rPr lang="el-GR" sz="3100" dirty="0" smtClean="0"/>
              <a:t>ην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763" indent="-4763" algn="ctr"/>
            <a:endParaRPr lang="en-US" sz="2800" i="1" dirty="0" smtClean="0"/>
          </a:p>
          <a:p>
            <a:pPr marL="4763" indent="-4763" algn="ctr"/>
            <a:endParaRPr lang="en-US" sz="2800" i="1" dirty="0"/>
          </a:p>
          <a:p>
            <a:pPr marL="4763" indent="-4763" algn="ctr"/>
            <a:endParaRPr lang="en-US" sz="2800" i="1" dirty="0" smtClean="0"/>
          </a:p>
          <a:p>
            <a:pPr marL="4763" indent="-4763" algn="ctr"/>
            <a:endParaRPr lang="en-US" sz="2800" i="1" dirty="0"/>
          </a:p>
          <a:p>
            <a:pPr marL="4763" indent="-4763" algn="ctr"/>
            <a:endParaRPr lang="en-US" sz="2800" i="1" dirty="0" smtClean="0"/>
          </a:p>
          <a:p>
            <a:pPr marL="4763" indent="-4763" algn="ctr"/>
            <a:endParaRPr lang="en-US" sz="2800" i="1" dirty="0"/>
          </a:p>
          <a:p>
            <a:pPr marL="4763" indent="-4763" algn="ctr"/>
            <a:endParaRPr lang="en-US" sz="2800" i="1" dirty="0" smtClean="0"/>
          </a:p>
          <a:p>
            <a:pPr marL="4763" indent="-4763" algn="ctr"/>
            <a:endParaRPr lang="en-US" sz="2800" i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433353"/>
              </p:ext>
            </p:extLst>
          </p:nvPr>
        </p:nvGraphicFramePr>
        <p:xfrm>
          <a:off x="1646098" y="2012178"/>
          <a:ext cx="9108144" cy="3369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7036">
                  <a:extLst>
                    <a:ext uri="{9D8B030D-6E8A-4147-A177-3AD203B41FA5}">
                      <a16:colId xmlns:a16="http://schemas.microsoft.com/office/drawing/2014/main" val="259940962"/>
                    </a:ext>
                  </a:extLst>
                </a:gridCol>
                <a:gridCol w="2277036">
                  <a:extLst>
                    <a:ext uri="{9D8B030D-6E8A-4147-A177-3AD203B41FA5}">
                      <a16:colId xmlns:a16="http://schemas.microsoft.com/office/drawing/2014/main" val="3293773817"/>
                    </a:ext>
                  </a:extLst>
                </a:gridCol>
                <a:gridCol w="2277036">
                  <a:extLst>
                    <a:ext uri="{9D8B030D-6E8A-4147-A177-3AD203B41FA5}">
                      <a16:colId xmlns:a16="http://schemas.microsoft.com/office/drawing/2014/main" val="1835429116"/>
                    </a:ext>
                  </a:extLst>
                </a:gridCol>
                <a:gridCol w="2277036">
                  <a:extLst>
                    <a:ext uri="{9D8B030D-6E8A-4147-A177-3AD203B41FA5}">
                      <a16:colId xmlns:a16="http://schemas.microsoft.com/office/drawing/2014/main" val="1729875258"/>
                    </a:ext>
                  </a:extLst>
                </a:gridCol>
              </a:tblGrid>
              <a:tr h="1009324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Active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Middle [deponent]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Passive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1418614"/>
                  </a:ext>
                </a:extLst>
              </a:tr>
              <a:tr h="59010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Present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b="1" dirty="0" smtClean="0"/>
                        <a:t>λύειν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800" b="1" dirty="0" smtClean="0"/>
                        <a:t>λύεσθαι</a:t>
                      </a:r>
                      <a:endParaRPr lang="en-US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---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677085"/>
                  </a:ext>
                </a:extLst>
              </a:tr>
              <a:tr h="59010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Future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λύσειν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800" dirty="0" smtClean="0"/>
                        <a:t>λύσεσθαι</a:t>
                      </a:r>
                      <a:endParaRPr lang="en-US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λυθήσεσθαι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74263"/>
                  </a:ext>
                </a:extLst>
              </a:tr>
              <a:tr h="59010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Aorist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b="1" dirty="0" smtClean="0"/>
                        <a:t>λῦσαι	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800" b="1" dirty="0" smtClean="0"/>
                        <a:t>λύσασθαι</a:t>
                      </a:r>
                      <a:endParaRPr lang="en-US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b="1" dirty="0" smtClean="0"/>
                        <a:t>λυθῆναι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1719376"/>
                  </a:ext>
                </a:extLst>
              </a:tr>
              <a:tr h="59010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Perfect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λελυκέναι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800" dirty="0" smtClean="0"/>
                        <a:t>λελύσθαι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λελύσεσθαι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2894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140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3761</TotalTime>
  <Words>803</Words>
  <Application>Microsoft Office PowerPoint</Application>
  <PresentationFormat>Widescreen</PresentationFormat>
  <Paragraphs>279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Calibri</vt:lpstr>
      <vt:lpstr>Times New Roman</vt:lpstr>
      <vt:lpstr>Tw Cen MT</vt:lpstr>
      <vt:lpstr>Tw Cen MT Condensed</vt:lpstr>
      <vt:lpstr>Wingdings 3</vt:lpstr>
      <vt:lpstr>Integral</vt:lpstr>
      <vt:lpstr>Greek Verb:  Formation of Infinitives </vt:lpstr>
      <vt:lpstr>Infinitive </vt:lpstr>
      <vt:lpstr>Infinitive Forms in Greek [most common forms]</vt:lpstr>
      <vt:lpstr>Infinitives end in  –ειν, -ναι/-σαι, and -σθαι</vt:lpstr>
      <vt:lpstr>The long version: Thematic and Athematic Verb Forms</vt:lpstr>
      <vt:lpstr>Formation of Active Infinitives (thematic)</vt:lpstr>
      <vt:lpstr>Formation of Active Infinitives (athematic)</vt:lpstr>
      <vt:lpstr>Formation of Middle, Passive, MP, and Deponent Infinitives</vt:lpstr>
      <vt:lpstr>Infinitive Forms λύω, λύσω, ἔλυσα, λέλυκα, λέλυμαι, ἐλύθην</vt:lpstr>
      <vt:lpstr>Only six discrete forms occur more than 20x in Hellenika</vt:lpstr>
      <vt:lpstr>Only 29 discrete forms occur more than 10x in all of the Hellenika  Nine derive from just three verbs</vt:lpstr>
      <vt:lpstr>Nine forms are regular present active infinitives</vt:lpstr>
      <vt:lpstr>PowerPoint Presentation</vt:lpstr>
      <vt:lpstr>PowerPoint Presentation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101</dc:title>
  <dc:creator>Vanessa Gorman</dc:creator>
  <cp:lastModifiedBy>Vanessa Gorman</cp:lastModifiedBy>
  <cp:revision>423</cp:revision>
  <dcterms:created xsi:type="dcterms:W3CDTF">2019-10-07T18:50:51Z</dcterms:created>
  <dcterms:modified xsi:type="dcterms:W3CDTF">2020-12-31T19:04:21Z</dcterms:modified>
</cp:coreProperties>
</file>