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9"/>
  </p:handoutMasterIdLst>
  <p:sldIdLst>
    <p:sldId id="313" r:id="rId2"/>
    <p:sldId id="360" r:id="rId3"/>
    <p:sldId id="368" r:id="rId4"/>
    <p:sldId id="354" r:id="rId5"/>
    <p:sldId id="379" r:id="rId6"/>
    <p:sldId id="355" r:id="rId7"/>
    <p:sldId id="369" r:id="rId8"/>
    <p:sldId id="371" r:id="rId9"/>
    <p:sldId id="370" r:id="rId10"/>
    <p:sldId id="373" r:id="rId11"/>
    <p:sldId id="385" r:id="rId12"/>
    <p:sldId id="375" r:id="rId13"/>
    <p:sldId id="376" r:id="rId14"/>
    <p:sldId id="383" r:id="rId15"/>
    <p:sldId id="377" r:id="rId16"/>
    <p:sldId id="378" r:id="rId17"/>
    <p:sldId id="38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2FA"/>
    <a:srgbClr val="FF99FF"/>
    <a:srgbClr val="E058EE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56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A9647-CCED-43BF-A051-6A8F459DD83C}" type="datetimeFigureOut">
              <a:rPr lang="en-US" smtClean="0"/>
              <a:t>12/31/2020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1365B-8B7A-4A34-8834-6EE2A4642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1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5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8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9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5"/>
            <a:ext cx="10352084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461963" indent="-461963">
              <a:defRPr sz="3200" baseline="0"/>
            </a:lvl1pPr>
            <a:lvl2pPr marL="1146175" indent="-231775">
              <a:defRPr sz="2800"/>
            </a:lvl2pPr>
            <a:lvl3pPr marL="1482725" indent="-222250">
              <a:defRPr sz="2400"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9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50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754880" cy="4489525"/>
          </a:xfrm>
        </p:spPr>
        <p:txBody>
          <a:bodyPr/>
          <a:lstStyle>
            <a:lvl1pPr>
              <a:defRPr sz="2800"/>
            </a:lvl1pPr>
            <a:lvl2pPr marL="457200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212" y="1819835"/>
            <a:ext cx="5262282" cy="4489525"/>
          </a:xfrm>
        </p:spPr>
        <p:txBody>
          <a:bodyPr/>
          <a:lstStyle>
            <a:lvl1pPr>
              <a:defRPr sz="2800"/>
            </a:lvl1pPr>
            <a:lvl2pPr marL="403225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7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26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mtClean="0"/>
              <a:t>Introduction </a:t>
            </a:r>
            <a:r>
              <a:rPr lang="en-US" dirty="0" smtClean="0"/>
              <a:t>to</a:t>
            </a:r>
            <a:br>
              <a:rPr lang="en-US" dirty="0" smtClean="0"/>
            </a:br>
            <a:r>
              <a:rPr lang="en-US" dirty="0" smtClean="0"/>
              <a:t>Subordinate Clauses</a:t>
            </a: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Clauses [OBJ]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Very close to purpose clauses, but they represent required arguments of the verbs.</a:t>
            </a:r>
          </a:p>
          <a:p>
            <a:r>
              <a:rPr lang="en-US" dirty="0"/>
              <a:t>EFFORT [Means to accomplish </a:t>
            </a:r>
            <a:r>
              <a:rPr lang="en-US" dirty="0" smtClean="0"/>
              <a:t>something rather than just the intention]</a:t>
            </a:r>
            <a:endParaRPr lang="en-US" dirty="0"/>
          </a:p>
          <a:p>
            <a:pPr lvl="1"/>
            <a:r>
              <a:rPr lang="en-US" i="1" dirty="0"/>
              <a:t>He </a:t>
            </a:r>
            <a:r>
              <a:rPr lang="en-US" i="1" dirty="0" smtClean="0"/>
              <a:t>worked </a:t>
            </a:r>
            <a:r>
              <a:rPr lang="en-US" i="1" dirty="0">
                <a:solidFill>
                  <a:srgbClr val="00B050"/>
                </a:solidFill>
              </a:rPr>
              <a:t>to finish the plowing before dusk</a:t>
            </a:r>
            <a:r>
              <a:rPr lang="en-US" i="1" dirty="0"/>
              <a:t>.</a:t>
            </a:r>
          </a:p>
          <a:p>
            <a:pPr lvl="1"/>
            <a:r>
              <a:rPr lang="en-US" i="1" dirty="0"/>
              <a:t>He took pains </a:t>
            </a:r>
            <a:r>
              <a:rPr lang="en-US" i="1" dirty="0">
                <a:solidFill>
                  <a:srgbClr val="00B050"/>
                </a:solidFill>
              </a:rPr>
              <a:t>to secure the ship to the dock.</a:t>
            </a:r>
          </a:p>
          <a:p>
            <a:r>
              <a:rPr lang="en-US" dirty="0" smtClean="0"/>
              <a:t>FEAR [undesired result; a kind of negative purpose]</a:t>
            </a:r>
          </a:p>
          <a:p>
            <a:pPr lvl="1"/>
            <a:r>
              <a:rPr lang="en-US" i="1" dirty="0" smtClean="0"/>
              <a:t>He was afraid </a:t>
            </a:r>
            <a:r>
              <a:rPr lang="en-US" b="1" i="1" u="sng" dirty="0" smtClean="0">
                <a:solidFill>
                  <a:srgbClr val="00B050"/>
                </a:solidFill>
              </a:rPr>
              <a:t>lest</a:t>
            </a:r>
            <a:r>
              <a:rPr lang="en-US" i="1" dirty="0" smtClean="0">
                <a:solidFill>
                  <a:srgbClr val="00B050"/>
                </a:solidFill>
              </a:rPr>
              <a:t> his family be killed.</a:t>
            </a:r>
          </a:p>
          <a:p>
            <a:pPr lvl="1"/>
            <a:r>
              <a:rPr lang="en-US" i="1" dirty="0" smtClean="0"/>
              <a:t>He was afraid </a:t>
            </a:r>
            <a:r>
              <a:rPr lang="en-US" b="1" i="1" u="sng" dirty="0" smtClean="0">
                <a:solidFill>
                  <a:srgbClr val="00B050"/>
                </a:solidFill>
              </a:rPr>
              <a:t>that</a:t>
            </a:r>
            <a:r>
              <a:rPr lang="en-US" i="1" dirty="0" smtClean="0">
                <a:solidFill>
                  <a:srgbClr val="00B050"/>
                </a:solidFill>
              </a:rPr>
              <a:t> the enemy would not be defeated.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53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Clauses [ADV]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90959"/>
            <a:ext cx="10352084" cy="4489525"/>
          </a:xfrm>
        </p:spPr>
        <p:txBody>
          <a:bodyPr/>
          <a:lstStyle/>
          <a:p>
            <a:r>
              <a:rPr lang="en-US" dirty="0" smtClean="0"/>
              <a:t>“as” with correlative “so”</a:t>
            </a:r>
          </a:p>
          <a:p>
            <a:r>
              <a:rPr lang="en-US" dirty="0" smtClean="0"/>
              <a:t>Like a genitive of comparison, but expressed with an entire clause.</a:t>
            </a:r>
          </a:p>
          <a:p>
            <a:pPr lvl="1"/>
            <a:r>
              <a:rPr lang="en-US" i="1" dirty="0" smtClean="0"/>
              <a:t>He is faster </a:t>
            </a:r>
            <a:r>
              <a:rPr lang="en-US" i="1" dirty="0" smtClean="0">
                <a:solidFill>
                  <a:srgbClr val="00B050"/>
                </a:solidFill>
              </a:rPr>
              <a:t>than </a:t>
            </a:r>
            <a:r>
              <a:rPr lang="en-US" i="1" dirty="0" err="1" smtClean="0">
                <a:solidFill>
                  <a:srgbClr val="00B050"/>
                </a:solidFill>
              </a:rPr>
              <a:t>Kleon</a:t>
            </a:r>
            <a:r>
              <a:rPr lang="en-US" dirty="0"/>
              <a:t>.</a:t>
            </a:r>
            <a:r>
              <a:rPr lang="en-US" dirty="0" smtClean="0"/>
              <a:t> [gen of comparison]</a:t>
            </a:r>
          </a:p>
          <a:p>
            <a:pPr lvl="1"/>
            <a:r>
              <a:rPr lang="en-US" b="1" i="1" u="sng" dirty="0" smtClean="0">
                <a:solidFill>
                  <a:srgbClr val="00B050"/>
                </a:solidFill>
              </a:rPr>
              <a:t>As</a:t>
            </a:r>
            <a:r>
              <a:rPr lang="en-US" i="1" dirty="0" smtClean="0">
                <a:solidFill>
                  <a:srgbClr val="00B050"/>
                </a:solidFill>
              </a:rPr>
              <a:t> he ran</a:t>
            </a:r>
            <a:r>
              <a:rPr lang="en-US" i="1" dirty="0" smtClean="0"/>
              <a:t>, </a:t>
            </a:r>
            <a:r>
              <a:rPr lang="en-US" b="1" i="1" u="sng" dirty="0" smtClean="0"/>
              <a:t>so</a:t>
            </a:r>
            <a:r>
              <a:rPr lang="en-US" i="1" dirty="0" smtClean="0"/>
              <a:t> his pursuers ran faster still. </a:t>
            </a:r>
            <a:r>
              <a:rPr lang="en-US" dirty="0" smtClean="0"/>
              <a:t>[comparison clause]</a:t>
            </a:r>
          </a:p>
          <a:p>
            <a:r>
              <a:rPr lang="en-US" dirty="0" smtClean="0"/>
              <a:t>Used for similes</a:t>
            </a:r>
          </a:p>
          <a:p>
            <a:pPr lvl="1"/>
            <a:r>
              <a:rPr lang="en-US" b="1" u="sng" dirty="0" smtClean="0">
                <a:solidFill>
                  <a:srgbClr val="00B050"/>
                </a:solidFill>
              </a:rPr>
              <a:t>As</a:t>
            </a:r>
            <a:r>
              <a:rPr lang="en-US" dirty="0" smtClean="0">
                <a:solidFill>
                  <a:srgbClr val="00B050"/>
                </a:solidFill>
              </a:rPr>
              <a:t> a father wails for the death of his son</a:t>
            </a:r>
            <a:r>
              <a:rPr lang="en-US" dirty="0" smtClean="0"/>
              <a:t>, </a:t>
            </a:r>
            <a:r>
              <a:rPr lang="en-US" b="1" u="sng" dirty="0" smtClean="0"/>
              <a:t>so</a:t>
            </a:r>
            <a:r>
              <a:rPr lang="en-US" dirty="0" smtClean="0"/>
              <a:t> Achilles wailed.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1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 Clauses [ADV]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something turns out</a:t>
            </a:r>
          </a:p>
          <a:p>
            <a:pPr lvl="1"/>
            <a:r>
              <a:rPr lang="en-US" dirty="0" smtClean="0"/>
              <a:t>Often modifies a demonstrative adjective or adverb in the main clause [“such” or “so”]</a:t>
            </a:r>
          </a:p>
          <a:p>
            <a:r>
              <a:rPr lang="en-US" i="1" dirty="0" smtClean="0"/>
              <a:t>He was </a:t>
            </a:r>
            <a:r>
              <a:rPr lang="en-US" b="1" i="1" u="sng" dirty="0" smtClean="0"/>
              <a:t>so</a:t>
            </a:r>
            <a:r>
              <a:rPr lang="en-US" i="1" dirty="0" smtClean="0"/>
              <a:t> hungry </a:t>
            </a:r>
            <a:r>
              <a:rPr lang="en-US" b="1" i="1" u="sng" dirty="0" smtClean="0">
                <a:solidFill>
                  <a:srgbClr val="00B050"/>
                </a:solidFill>
              </a:rPr>
              <a:t>that</a:t>
            </a:r>
            <a:r>
              <a:rPr lang="en-US" i="1" dirty="0" smtClean="0">
                <a:solidFill>
                  <a:srgbClr val="00B050"/>
                </a:solidFill>
              </a:rPr>
              <a:t> he gulped down his food without chewing. </a:t>
            </a:r>
            <a:endParaRPr lang="en-US" i="1" dirty="0"/>
          </a:p>
          <a:p>
            <a:r>
              <a:rPr lang="en-US" i="1" dirty="0" smtClean="0"/>
              <a:t>It was </a:t>
            </a:r>
            <a:r>
              <a:rPr lang="en-US" b="1" i="1" u="sng" dirty="0" smtClean="0"/>
              <a:t>such</a:t>
            </a:r>
            <a:r>
              <a:rPr lang="en-US" i="1" dirty="0" smtClean="0"/>
              <a:t> a big boat </a:t>
            </a:r>
            <a:r>
              <a:rPr lang="en-US" b="1" i="1" u="sng" dirty="0" smtClean="0">
                <a:solidFill>
                  <a:srgbClr val="00B050"/>
                </a:solidFill>
              </a:rPr>
              <a:t>that</a:t>
            </a:r>
            <a:r>
              <a:rPr lang="en-US" b="1" i="1" dirty="0" smtClean="0">
                <a:solidFill>
                  <a:srgbClr val="00B050"/>
                </a:solidFill>
              </a:rPr>
              <a:t> it took two weeks to load it.</a:t>
            </a:r>
          </a:p>
          <a:p>
            <a:r>
              <a:rPr lang="en-US" i="1" dirty="0" smtClean="0"/>
              <a:t>There were </a:t>
            </a:r>
            <a:r>
              <a:rPr lang="en-US" b="1" i="1" u="sng" dirty="0" smtClean="0"/>
              <a:t>so</a:t>
            </a:r>
            <a:r>
              <a:rPr lang="en-US" i="1" dirty="0" smtClean="0"/>
              <a:t> many man </a:t>
            </a:r>
            <a:r>
              <a:rPr lang="en-US" b="1" i="1" u="sng" dirty="0" smtClean="0">
                <a:solidFill>
                  <a:srgbClr val="00B050"/>
                </a:solidFill>
              </a:rPr>
              <a:t>that</a:t>
            </a:r>
            <a:r>
              <a:rPr lang="en-US" i="1" dirty="0" smtClean="0">
                <a:solidFill>
                  <a:srgbClr val="00B050"/>
                </a:solidFill>
              </a:rPr>
              <a:t> they could not all be fed at one time.</a:t>
            </a:r>
            <a:endParaRPr lang="en-US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039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“Who” or “which/that”</a:t>
            </a:r>
          </a:p>
          <a:p>
            <a:r>
              <a:rPr lang="en-US" i="1" dirty="0" smtClean="0"/>
              <a:t>The man </a:t>
            </a:r>
            <a:r>
              <a:rPr lang="en-US" b="1" i="1" u="sng" dirty="0" smtClean="0">
                <a:solidFill>
                  <a:srgbClr val="00B050"/>
                </a:solidFill>
              </a:rPr>
              <a:t>who</a:t>
            </a:r>
            <a:r>
              <a:rPr lang="en-US" i="1" dirty="0" smtClean="0">
                <a:solidFill>
                  <a:srgbClr val="00B050"/>
                </a:solidFill>
              </a:rPr>
              <a:t> killed Ephialtes </a:t>
            </a:r>
            <a:r>
              <a:rPr lang="en-US" i="1" dirty="0" smtClean="0"/>
              <a:t>is unknown still.</a:t>
            </a:r>
          </a:p>
          <a:p>
            <a:r>
              <a:rPr lang="en-US" i="1" dirty="0" smtClean="0"/>
              <a:t>I admire the author </a:t>
            </a:r>
            <a:r>
              <a:rPr lang="en-US" b="1" i="1" u="sng" dirty="0" smtClean="0">
                <a:solidFill>
                  <a:srgbClr val="00B050"/>
                </a:solidFill>
              </a:rPr>
              <a:t>who</a:t>
            </a:r>
            <a:r>
              <a:rPr lang="en-US" i="1" dirty="0" smtClean="0">
                <a:solidFill>
                  <a:srgbClr val="00B050"/>
                </a:solidFill>
              </a:rPr>
              <a:t> wrote that book.</a:t>
            </a:r>
          </a:p>
          <a:p>
            <a:r>
              <a:rPr lang="en-US" i="1" dirty="0" smtClean="0"/>
              <a:t>The sword </a:t>
            </a:r>
            <a:r>
              <a:rPr lang="en-US" b="1" i="1" u="sng" dirty="0" smtClean="0">
                <a:solidFill>
                  <a:srgbClr val="00B050"/>
                </a:solidFill>
              </a:rPr>
              <a:t>that</a:t>
            </a:r>
            <a:r>
              <a:rPr lang="en-US" i="1" dirty="0" smtClean="0">
                <a:solidFill>
                  <a:srgbClr val="00B050"/>
                </a:solidFill>
              </a:rPr>
              <a:t> he used in battle </a:t>
            </a:r>
            <a:r>
              <a:rPr lang="en-US" i="1" dirty="0" smtClean="0"/>
              <a:t>was broken.</a:t>
            </a:r>
          </a:p>
          <a:p>
            <a:r>
              <a:rPr lang="en-US" i="1" dirty="0" smtClean="0"/>
              <a:t>The boat, </a:t>
            </a:r>
            <a:r>
              <a:rPr lang="en-US" b="1" i="1" u="sng" dirty="0" smtClean="0">
                <a:solidFill>
                  <a:srgbClr val="00B050"/>
                </a:solidFill>
              </a:rPr>
              <a:t>which</a:t>
            </a:r>
            <a:r>
              <a:rPr lang="en-US" i="1" dirty="0" smtClean="0">
                <a:solidFill>
                  <a:srgbClr val="00B050"/>
                </a:solidFill>
              </a:rPr>
              <a:t> was painted bright blue</a:t>
            </a:r>
            <a:r>
              <a:rPr lang="en-US" i="1" dirty="0" smtClean="0"/>
              <a:t>, weighed anchor at noon.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40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Substantive Clauses [SBJ, OBJ, etc.]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2665"/>
            <a:ext cx="10352084" cy="483669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Plays the part of a substantive in the main clause</a:t>
            </a:r>
          </a:p>
          <a:p>
            <a:pPr lvl="1"/>
            <a:r>
              <a:rPr lang="en-US" sz="2400" dirty="0" smtClean="0"/>
              <a:t>“That”</a:t>
            </a:r>
          </a:p>
          <a:p>
            <a:r>
              <a:rPr lang="en-US" sz="2800" dirty="0" smtClean="0"/>
              <a:t>After verbs of emotion: “rejoicing, grieving, wondering.”</a:t>
            </a:r>
          </a:p>
          <a:p>
            <a:pPr lvl="1"/>
            <a:r>
              <a:rPr lang="en-US" sz="2400" i="1" dirty="0" smtClean="0"/>
              <a:t>He rejoiced </a:t>
            </a:r>
            <a:r>
              <a:rPr lang="en-US" sz="2400" b="1" i="1" u="sng" dirty="0" smtClean="0">
                <a:solidFill>
                  <a:srgbClr val="00B050"/>
                </a:solidFill>
              </a:rPr>
              <a:t>that</a:t>
            </a:r>
            <a:r>
              <a:rPr lang="en-US" sz="2400" i="1" dirty="0" smtClean="0">
                <a:solidFill>
                  <a:srgbClr val="00B050"/>
                </a:solidFill>
              </a:rPr>
              <a:t> his son was still alive.</a:t>
            </a:r>
          </a:p>
          <a:p>
            <a:pPr lvl="1"/>
            <a:r>
              <a:rPr lang="en-US" sz="2400" i="1" dirty="0" smtClean="0"/>
              <a:t>She wondered </a:t>
            </a:r>
            <a:r>
              <a:rPr lang="en-US" sz="2400" b="1" i="1" u="sng" dirty="0" smtClean="0">
                <a:solidFill>
                  <a:srgbClr val="00B050"/>
                </a:solidFill>
              </a:rPr>
              <a:t>that</a:t>
            </a:r>
            <a:r>
              <a:rPr lang="en-US" sz="2400" i="1" dirty="0" smtClean="0">
                <a:solidFill>
                  <a:srgbClr val="00B050"/>
                </a:solidFill>
              </a:rPr>
              <a:t> her son was so bold.</a:t>
            </a:r>
          </a:p>
          <a:p>
            <a:r>
              <a:rPr lang="en-US" sz="2800" dirty="0" smtClean="0"/>
              <a:t>The SBJ of </a:t>
            </a:r>
            <a:r>
              <a:rPr lang="en-US" sz="2800" dirty="0" smtClean="0"/>
              <a:t>impersonal verbs</a:t>
            </a:r>
          </a:p>
          <a:p>
            <a:pPr lvl="1"/>
            <a:r>
              <a:rPr lang="en-US" sz="2400" i="1" dirty="0" smtClean="0"/>
              <a:t>It is clear </a:t>
            </a:r>
            <a:r>
              <a:rPr lang="en-US" sz="2400" b="1" i="1" u="sng" dirty="0" smtClean="0">
                <a:solidFill>
                  <a:srgbClr val="00B050"/>
                </a:solidFill>
              </a:rPr>
              <a:t>that</a:t>
            </a:r>
            <a:r>
              <a:rPr lang="en-US" sz="2400" i="1" dirty="0" smtClean="0">
                <a:solidFill>
                  <a:srgbClr val="00B050"/>
                </a:solidFill>
              </a:rPr>
              <a:t> we will not win.</a:t>
            </a:r>
          </a:p>
          <a:p>
            <a:r>
              <a:rPr lang="en-US" sz="2800" dirty="0"/>
              <a:t>After verbs of “saying, knowing, perceiving, showing.”</a:t>
            </a:r>
          </a:p>
          <a:p>
            <a:pPr lvl="1"/>
            <a:r>
              <a:rPr lang="en-US" sz="2400" i="1" dirty="0"/>
              <a:t>He demonstrated </a:t>
            </a:r>
            <a:r>
              <a:rPr lang="en-US" sz="2400" b="1" i="1" u="sng" dirty="0">
                <a:solidFill>
                  <a:srgbClr val="00B050"/>
                </a:solidFill>
              </a:rPr>
              <a:t>that</a:t>
            </a:r>
            <a:r>
              <a:rPr lang="en-US" sz="2400" i="1" dirty="0">
                <a:solidFill>
                  <a:srgbClr val="00B050"/>
                </a:solidFill>
              </a:rPr>
              <a:t> his plan was sound.</a:t>
            </a:r>
          </a:p>
          <a:p>
            <a:pPr lvl="1"/>
            <a:r>
              <a:rPr lang="en-US" sz="2400" i="1" dirty="0"/>
              <a:t>The general knew </a:t>
            </a:r>
            <a:r>
              <a:rPr lang="en-US" sz="2400" b="1" i="1" u="sng" dirty="0">
                <a:solidFill>
                  <a:srgbClr val="00B050"/>
                </a:solidFill>
              </a:rPr>
              <a:t>that</a:t>
            </a:r>
            <a:r>
              <a:rPr lang="en-US" sz="2400" i="1" dirty="0">
                <a:solidFill>
                  <a:srgbClr val="00B050"/>
                </a:solidFill>
              </a:rPr>
              <a:t> his men were tired.</a:t>
            </a:r>
          </a:p>
          <a:p>
            <a:pPr lvl="1"/>
            <a:endParaRPr lang="en-US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12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Substantive </a:t>
            </a:r>
            <a:r>
              <a:rPr lang="en-US" dirty="0"/>
              <a:t>C</a:t>
            </a:r>
            <a:r>
              <a:rPr lang="en-US" dirty="0" smtClean="0"/>
              <a:t>lause in Indirect Speech [OBJ]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Introduced by a verb of saying</a:t>
            </a:r>
          </a:p>
          <a:p>
            <a:pPr lvl="1"/>
            <a:r>
              <a:rPr lang="en-US" dirty="0" smtClean="0"/>
              <a:t>Can take the form of questions</a:t>
            </a:r>
            <a:r>
              <a:rPr lang="en-US" dirty="0"/>
              <a:t>, statements, and commands</a:t>
            </a:r>
          </a:p>
          <a:p>
            <a:r>
              <a:rPr lang="en-US" dirty="0" smtClean="0"/>
              <a:t>The general said </a:t>
            </a:r>
            <a:r>
              <a:rPr lang="en-US" b="1" u="sng" dirty="0" smtClean="0">
                <a:solidFill>
                  <a:srgbClr val="00B050"/>
                </a:solidFill>
              </a:rPr>
              <a:t>that</a:t>
            </a:r>
            <a:r>
              <a:rPr lang="en-US" dirty="0" smtClean="0">
                <a:solidFill>
                  <a:srgbClr val="00B050"/>
                </a:solidFill>
              </a:rPr>
              <a:t> he was going to Ephesus.</a:t>
            </a:r>
          </a:p>
          <a:p>
            <a:r>
              <a:rPr lang="en-US" dirty="0"/>
              <a:t>The general said </a:t>
            </a:r>
            <a:r>
              <a:rPr lang="en-US" i="1" u="sng" dirty="0">
                <a:solidFill>
                  <a:srgbClr val="00B050"/>
                </a:solidFill>
              </a:rPr>
              <a:t>to go </a:t>
            </a:r>
            <a:r>
              <a:rPr lang="en-US" i="1" dirty="0">
                <a:solidFill>
                  <a:srgbClr val="00B050"/>
                </a:solidFill>
              </a:rPr>
              <a:t>to Ephesos</a:t>
            </a:r>
            <a:r>
              <a:rPr lang="en-US" dirty="0">
                <a:solidFill>
                  <a:srgbClr val="00B050"/>
                </a:solidFill>
              </a:rPr>
              <a:t>.</a:t>
            </a:r>
          </a:p>
          <a:p>
            <a:r>
              <a:rPr lang="en-US" dirty="0" smtClean="0"/>
              <a:t>The general asked </a:t>
            </a:r>
            <a:r>
              <a:rPr lang="en-US" b="1" u="sng" dirty="0" smtClean="0">
                <a:solidFill>
                  <a:srgbClr val="00B050"/>
                </a:solidFill>
              </a:rPr>
              <a:t>whether</a:t>
            </a:r>
            <a:r>
              <a:rPr lang="en-US" dirty="0" smtClean="0">
                <a:solidFill>
                  <a:srgbClr val="00B050"/>
                </a:solidFill>
              </a:rPr>
              <a:t> he was going to Ephesus.</a:t>
            </a:r>
            <a:endParaRPr lang="en-US" dirty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2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Sentences [ADV]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If … then</a:t>
            </a:r>
            <a:r>
              <a:rPr lang="en-US" dirty="0" smtClean="0"/>
              <a:t> statements</a:t>
            </a:r>
          </a:p>
          <a:p>
            <a:pPr lvl="1"/>
            <a:r>
              <a:rPr lang="en-US" dirty="0" smtClean="0"/>
              <a:t>The “if” clause is dependent/subordinate.  It is the </a:t>
            </a:r>
            <a:r>
              <a:rPr lang="en-US" b="1" u="sng" dirty="0" smtClean="0">
                <a:solidFill>
                  <a:srgbClr val="00B050"/>
                </a:solidFill>
              </a:rPr>
              <a:t>protasis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pPr lvl="1"/>
            <a:r>
              <a:rPr lang="en-US" dirty="0" smtClean="0"/>
              <a:t>The “then” clause is independent.  It is the </a:t>
            </a:r>
            <a:r>
              <a:rPr lang="en-US" b="1" u="sng" dirty="0" smtClean="0"/>
              <a:t>apodosis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“Then” is often unexpressed.</a:t>
            </a:r>
          </a:p>
          <a:p>
            <a:r>
              <a:rPr lang="en-US" b="1" i="1" u="sng" dirty="0" smtClean="0">
                <a:solidFill>
                  <a:srgbClr val="00B050"/>
                </a:solidFill>
              </a:rPr>
              <a:t>If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>
                <a:solidFill>
                  <a:srgbClr val="00B050"/>
                </a:solidFill>
              </a:rPr>
              <a:t>Persia invades again</a:t>
            </a:r>
            <a:r>
              <a:rPr lang="en-US" dirty="0">
                <a:solidFill>
                  <a:srgbClr val="00B050"/>
                </a:solidFill>
              </a:rPr>
              <a:t>, </a:t>
            </a:r>
            <a:r>
              <a:rPr lang="en-US" u="sng" dirty="0" smtClean="0"/>
              <a:t>then</a:t>
            </a:r>
            <a:r>
              <a:rPr lang="en-US" dirty="0" smtClean="0"/>
              <a:t> we </a:t>
            </a:r>
            <a:r>
              <a:rPr lang="en-US" dirty="0"/>
              <a:t>will not be able to defend ourselves</a:t>
            </a:r>
            <a:r>
              <a:rPr lang="en-US" dirty="0" smtClean="0"/>
              <a:t>.</a:t>
            </a:r>
          </a:p>
          <a:p>
            <a:r>
              <a:rPr lang="en-US" b="1" i="1" u="sng" dirty="0" smtClean="0">
                <a:solidFill>
                  <a:srgbClr val="00B050"/>
                </a:solidFill>
              </a:rPr>
              <a:t>If</a:t>
            </a:r>
            <a:r>
              <a:rPr lang="en-US" i="1" dirty="0" smtClean="0">
                <a:solidFill>
                  <a:srgbClr val="00B050"/>
                </a:solidFill>
              </a:rPr>
              <a:t> it were to rain, </a:t>
            </a:r>
            <a:r>
              <a:rPr lang="en-US" i="1" dirty="0" smtClean="0"/>
              <a:t>I would have to delay my departure.</a:t>
            </a:r>
          </a:p>
          <a:p>
            <a:r>
              <a:rPr lang="en-US" b="1" i="1" u="sng" dirty="0" smtClean="0">
                <a:solidFill>
                  <a:srgbClr val="00B050"/>
                </a:solidFill>
              </a:rPr>
              <a:t>If</a:t>
            </a:r>
            <a:r>
              <a:rPr lang="en-US" i="1" dirty="0" smtClean="0">
                <a:solidFill>
                  <a:srgbClr val="00B050"/>
                </a:solidFill>
              </a:rPr>
              <a:t> he had departed on time, </a:t>
            </a:r>
            <a:r>
              <a:rPr lang="en-US" i="1" dirty="0" smtClean="0"/>
              <a:t>he would be here by now.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54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255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33138"/>
            <a:ext cx="10352084" cy="779646"/>
          </a:xfrm>
        </p:spPr>
        <p:txBody>
          <a:bodyPr>
            <a:normAutofit/>
          </a:bodyPr>
          <a:lstStyle/>
          <a:p>
            <a:r>
              <a:rPr lang="en-US" dirty="0" smtClean="0"/>
              <a:t>Independent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89529"/>
            <a:ext cx="10352084" cy="496314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Main Clause = </a:t>
            </a:r>
            <a:r>
              <a:rPr lang="en-US" sz="2400" dirty="0" smtClean="0"/>
              <a:t>The PRED (main verb) with its necessary arguments and optional/satellite elements.</a:t>
            </a:r>
          </a:p>
          <a:p>
            <a:r>
              <a:rPr lang="en-US" sz="2800" dirty="0" smtClean="0"/>
              <a:t>Valency = 0, 1, 2, or 3 necessary arguments</a:t>
            </a:r>
          </a:p>
          <a:p>
            <a:pPr lvl="1"/>
            <a:r>
              <a:rPr lang="en-US" sz="2400" dirty="0" smtClean="0"/>
              <a:t>0 = </a:t>
            </a:r>
            <a:r>
              <a:rPr lang="en-US" sz="2400" i="1" dirty="0" smtClean="0"/>
              <a:t>It rains.</a:t>
            </a:r>
          </a:p>
          <a:p>
            <a:pPr lvl="1"/>
            <a:r>
              <a:rPr lang="en-US" sz="2400" dirty="0" smtClean="0"/>
              <a:t>1 = </a:t>
            </a:r>
            <a:r>
              <a:rPr lang="en-US" sz="2400" i="1" dirty="0" smtClean="0"/>
              <a:t>The </a:t>
            </a:r>
            <a:r>
              <a:rPr lang="en-US" sz="2400" i="1" u="sng" dirty="0" smtClean="0"/>
              <a:t>games</a:t>
            </a:r>
            <a:r>
              <a:rPr lang="en-US" sz="2400" i="1" dirty="0" smtClean="0"/>
              <a:t> begin; the </a:t>
            </a:r>
            <a:r>
              <a:rPr lang="en-US" sz="2400" i="1" u="sng" dirty="0" smtClean="0"/>
              <a:t>stones</a:t>
            </a:r>
            <a:r>
              <a:rPr lang="en-US" sz="2400" i="1" dirty="0" smtClean="0"/>
              <a:t> were falling; the </a:t>
            </a:r>
            <a:r>
              <a:rPr lang="en-US" sz="2400" i="1" u="sng" dirty="0" smtClean="0"/>
              <a:t>wrestler</a:t>
            </a:r>
            <a:r>
              <a:rPr lang="en-US" sz="2400" i="1" dirty="0" smtClean="0"/>
              <a:t> died.</a:t>
            </a:r>
          </a:p>
          <a:p>
            <a:pPr marL="1828800" lvl="2"/>
            <a:r>
              <a:rPr lang="en-US" b="1" i="1" dirty="0" smtClean="0"/>
              <a:t>Intransitive</a:t>
            </a:r>
            <a:r>
              <a:rPr lang="en-US" i="1" dirty="0" smtClean="0"/>
              <a:t> verbs</a:t>
            </a:r>
          </a:p>
          <a:p>
            <a:pPr lvl="1"/>
            <a:r>
              <a:rPr lang="en-US" sz="2400" dirty="0" smtClean="0"/>
              <a:t>2 = </a:t>
            </a:r>
            <a:r>
              <a:rPr lang="en-US" sz="2400" i="1" dirty="0" smtClean="0"/>
              <a:t>The </a:t>
            </a:r>
            <a:r>
              <a:rPr lang="en-US" sz="2400" i="1" u="sng" dirty="0" smtClean="0"/>
              <a:t>painter</a:t>
            </a:r>
            <a:r>
              <a:rPr lang="en-US" sz="2400" i="1" dirty="0" smtClean="0"/>
              <a:t> produced a </a:t>
            </a:r>
            <a:r>
              <a:rPr lang="en-US" sz="2400" i="1" u="sng" dirty="0" smtClean="0"/>
              <a:t>masterpiece</a:t>
            </a:r>
            <a:r>
              <a:rPr lang="en-US" sz="2400" i="1" dirty="0" smtClean="0"/>
              <a:t>; </a:t>
            </a:r>
            <a:r>
              <a:rPr lang="en-US" sz="2400" i="1" u="sng" dirty="0" smtClean="0"/>
              <a:t>Alkibiades</a:t>
            </a:r>
            <a:r>
              <a:rPr lang="en-US" sz="2400" i="1" dirty="0" smtClean="0"/>
              <a:t> stirred up </a:t>
            </a:r>
            <a:r>
              <a:rPr lang="en-US" sz="2400" i="1" u="sng" dirty="0" smtClean="0"/>
              <a:t>trouble</a:t>
            </a:r>
            <a:r>
              <a:rPr lang="en-US" sz="2400" i="1" dirty="0" smtClean="0"/>
              <a:t>; the </a:t>
            </a:r>
            <a:r>
              <a:rPr lang="en-US" sz="2400" i="1" u="sng" dirty="0" smtClean="0"/>
              <a:t>war</a:t>
            </a:r>
            <a:r>
              <a:rPr lang="en-US" sz="2400" i="1" dirty="0" smtClean="0"/>
              <a:t> was begun by the </a:t>
            </a:r>
            <a:r>
              <a:rPr lang="en-US" sz="2400" i="1" u="sng" dirty="0" smtClean="0"/>
              <a:t>Plataians</a:t>
            </a:r>
            <a:r>
              <a:rPr lang="en-US" sz="2400" i="1" dirty="0" smtClean="0"/>
              <a:t>.</a:t>
            </a:r>
          </a:p>
          <a:p>
            <a:pPr marL="1828800" lvl="2"/>
            <a:r>
              <a:rPr lang="en-US" b="1" i="1" dirty="0" smtClean="0"/>
              <a:t>Transitive</a:t>
            </a:r>
            <a:r>
              <a:rPr lang="en-US" i="1" dirty="0" smtClean="0"/>
              <a:t> verbs</a:t>
            </a:r>
          </a:p>
          <a:p>
            <a:pPr lvl="1"/>
            <a:r>
              <a:rPr lang="en-US" sz="2400" dirty="0" smtClean="0"/>
              <a:t>3 = </a:t>
            </a:r>
            <a:r>
              <a:rPr lang="en-US" sz="2400" i="1" u="sng" dirty="0" err="1" smtClean="0"/>
              <a:t>Kroisos</a:t>
            </a:r>
            <a:r>
              <a:rPr lang="en-US" sz="2400" i="1" dirty="0" smtClean="0"/>
              <a:t> gave many </a:t>
            </a:r>
            <a:r>
              <a:rPr lang="en-US" sz="2400" i="1" u="sng" dirty="0" smtClean="0"/>
              <a:t>gifts</a:t>
            </a:r>
            <a:r>
              <a:rPr lang="en-US" sz="2400" i="1" dirty="0" smtClean="0"/>
              <a:t> to the </a:t>
            </a:r>
            <a:r>
              <a:rPr lang="en-US" sz="2400" i="1" u="sng" dirty="0" smtClean="0"/>
              <a:t>Oracle</a:t>
            </a:r>
            <a:r>
              <a:rPr lang="en-US" sz="2400" i="1" dirty="0" smtClean="0"/>
              <a:t>; the </a:t>
            </a:r>
            <a:r>
              <a:rPr lang="en-US" sz="2400" i="1" u="sng" dirty="0" smtClean="0"/>
              <a:t>generals</a:t>
            </a:r>
            <a:r>
              <a:rPr lang="en-US" sz="2400" i="1" dirty="0" smtClean="0"/>
              <a:t> sent ten </a:t>
            </a:r>
            <a:r>
              <a:rPr lang="en-US" sz="2400" i="1" u="sng" dirty="0" smtClean="0"/>
              <a:t>ships</a:t>
            </a:r>
            <a:r>
              <a:rPr lang="en-US" sz="2400" i="1" dirty="0" smtClean="0"/>
              <a:t> to </a:t>
            </a:r>
            <a:r>
              <a:rPr lang="en-US" sz="2400" i="1" u="sng" dirty="0" smtClean="0"/>
              <a:t>Naxos</a:t>
            </a:r>
            <a:r>
              <a:rPr lang="en-US" sz="2400" i="1" dirty="0" smtClean="0"/>
              <a:t>; </a:t>
            </a:r>
            <a:r>
              <a:rPr lang="en-US" sz="2400" i="1" u="sng" dirty="0" smtClean="0"/>
              <a:t>Perikles</a:t>
            </a:r>
            <a:r>
              <a:rPr lang="en-US" sz="2400" i="1" dirty="0" smtClean="0"/>
              <a:t> brought the </a:t>
            </a:r>
            <a:r>
              <a:rPr lang="en-US" sz="2400" i="1" u="sng" dirty="0" smtClean="0"/>
              <a:t>Athenians</a:t>
            </a:r>
            <a:r>
              <a:rPr lang="en-US" sz="2400" i="1" dirty="0" smtClean="0"/>
              <a:t> into </a:t>
            </a:r>
            <a:r>
              <a:rPr lang="en-US" sz="2400" i="1" u="sng" dirty="0" smtClean="0"/>
              <a:t>agreement</a:t>
            </a:r>
            <a:r>
              <a:rPr lang="en-US" sz="2400" i="1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1686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Coordinated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19836"/>
            <a:ext cx="10352084" cy="3397057"/>
          </a:xfrm>
        </p:spPr>
        <p:txBody>
          <a:bodyPr/>
          <a:lstStyle/>
          <a:p>
            <a:r>
              <a:rPr lang="en-US" dirty="0" smtClean="0"/>
              <a:t>Two or more main clauses may be </a:t>
            </a:r>
            <a:r>
              <a:rPr lang="en-US" u="sng" dirty="0" smtClean="0"/>
              <a:t>coordinated</a:t>
            </a:r>
            <a:r>
              <a:rPr lang="en-US" dirty="0" smtClean="0"/>
              <a:t> into a complex sentence</a:t>
            </a:r>
          </a:p>
          <a:p>
            <a:pPr lvl="1"/>
            <a:r>
              <a:rPr lang="en-US" dirty="0" smtClean="0"/>
              <a:t>Either one forms a complete sentence with a conjugated verb</a:t>
            </a:r>
          </a:p>
          <a:p>
            <a:pPr lvl="1"/>
            <a:r>
              <a:rPr lang="en-US" i="1" dirty="0" smtClean="0"/>
              <a:t>The Persians wintered in Sardis </a:t>
            </a:r>
            <a:r>
              <a:rPr lang="en-US" i="1" u="sng" dirty="0" smtClean="0"/>
              <a:t>and</a:t>
            </a:r>
            <a:r>
              <a:rPr lang="en-US" i="1" dirty="0" smtClean="0"/>
              <a:t> the Athenians in Miletos.</a:t>
            </a:r>
          </a:p>
          <a:p>
            <a:pPr lvl="1"/>
            <a:r>
              <a:rPr lang="en-US" i="1" dirty="0" smtClean="0"/>
              <a:t>They fought all day long, </a:t>
            </a:r>
            <a:r>
              <a:rPr lang="en-US" i="1" u="sng" dirty="0" smtClean="0"/>
              <a:t>but</a:t>
            </a:r>
            <a:r>
              <a:rPr lang="en-US" i="1" dirty="0" smtClean="0"/>
              <a:t> the battle was inconclusive.</a:t>
            </a:r>
          </a:p>
          <a:p>
            <a:r>
              <a:rPr lang="en-US" dirty="0" smtClean="0"/>
              <a:t>Introduced by </a:t>
            </a:r>
            <a:r>
              <a:rPr lang="en-US" i="1" dirty="0" smtClean="0"/>
              <a:t>and, but, yet, or, </a:t>
            </a:r>
            <a:r>
              <a:rPr lang="en-US" dirty="0" smtClean="0"/>
              <a:t>etc.</a:t>
            </a:r>
          </a:p>
          <a:p>
            <a:pPr lvl="1"/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75991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916" y="1819836"/>
            <a:ext cx="9884296" cy="4253706"/>
          </a:xfrm>
        </p:spPr>
        <p:txBody>
          <a:bodyPr/>
          <a:lstStyle/>
          <a:p>
            <a:r>
              <a:rPr lang="en-US" dirty="0" smtClean="0"/>
              <a:t>Dependent clause = incomplete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Perikles was advising the people. [independent]</a:t>
            </a:r>
          </a:p>
          <a:p>
            <a:pPr lvl="1"/>
            <a:r>
              <a:rPr lang="en-US" u="sng" dirty="0" smtClean="0"/>
              <a:t>When</a:t>
            </a:r>
            <a:r>
              <a:rPr lang="en-US" dirty="0" smtClean="0"/>
              <a:t> Perikles was advising the people. </a:t>
            </a:r>
          </a:p>
          <a:p>
            <a:pPr lvl="1"/>
            <a:r>
              <a:rPr lang="en-US" u="sng" dirty="0" smtClean="0"/>
              <a:t>After</a:t>
            </a:r>
            <a:r>
              <a:rPr lang="en-US" dirty="0" smtClean="0"/>
              <a:t> Perikles was advising the people. </a:t>
            </a:r>
          </a:p>
          <a:p>
            <a:pPr lvl="1"/>
            <a:r>
              <a:rPr lang="en-US" u="sng" dirty="0" smtClean="0"/>
              <a:t>In order for </a:t>
            </a:r>
            <a:r>
              <a:rPr lang="en-US" dirty="0" smtClean="0"/>
              <a:t>Perikles to advise the people.</a:t>
            </a:r>
          </a:p>
          <a:p>
            <a:pPr lvl="1"/>
            <a:r>
              <a:rPr lang="en-US" u="sng" dirty="0" smtClean="0"/>
              <a:t>That</a:t>
            </a:r>
            <a:r>
              <a:rPr lang="en-US" dirty="0" smtClean="0"/>
              <a:t> Perikles was advising the people.</a:t>
            </a:r>
          </a:p>
          <a:p>
            <a:pPr lvl="1"/>
            <a:r>
              <a:rPr lang="en-US" u="sng" dirty="0" smtClean="0"/>
              <a:t>Because</a:t>
            </a:r>
            <a:r>
              <a:rPr lang="en-US" dirty="0" smtClean="0"/>
              <a:t> Perikles was advising the people.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265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</a:t>
            </a:r>
            <a:r>
              <a:rPr lang="en-US" dirty="0"/>
              <a:t>ways of </a:t>
            </a:r>
            <a:r>
              <a:rPr lang="en-US" dirty="0" smtClean="0"/>
              <a:t>subordinating in </a:t>
            </a:r>
            <a:r>
              <a:rPr lang="en-US" dirty="0"/>
              <a:t>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78543"/>
            <a:ext cx="10352084" cy="4730817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1) </a:t>
            </a:r>
            <a:r>
              <a:rPr lang="en-US" sz="2800" dirty="0" smtClean="0"/>
              <a:t>Infinitives [</a:t>
            </a:r>
            <a:r>
              <a:rPr lang="en-US" sz="2800" i="1" dirty="0" smtClean="0"/>
              <a:t>to go, to send, to have sent</a:t>
            </a:r>
            <a:r>
              <a:rPr lang="en-US" sz="2800" dirty="0" smtClean="0"/>
              <a:t>]</a:t>
            </a:r>
          </a:p>
          <a:p>
            <a:r>
              <a:rPr lang="en-US" sz="2800" dirty="0" smtClean="0"/>
              <a:t>2) </a:t>
            </a:r>
            <a:r>
              <a:rPr lang="en-US" sz="2800" dirty="0" smtClean="0"/>
              <a:t>Participles </a:t>
            </a:r>
            <a:r>
              <a:rPr lang="en-US" sz="2800" dirty="0" smtClean="0"/>
              <a:t>[</a:t>
            </a:r>
            <a:r>
              <a:rPr lang="en-US" sz="2800" i="1" dirty="0" smtClean="0"/>
              <a:t>going, sending, having sent</a:t>
            </a:r>
            <a:r>
              <a:rPr lang="en-US" sz="2800" dirty="0" smtClean="0"/>
              <a:t>]</a:t>
            </a:r>
            <a:endParaRPr lang="en-US" sz="2800" dirty="0" smtClean="0"/>
          </a:p>
          <a:p>
            <a:r>
              <a:rPr lang="en-US" sz="2800" b="1" dirty="0" smtClean="0"/>
              <a:t>3) </a:t>
            </a:r>
            <a:r>
              <a:rPr lang="en-US" sz="2800" b="1" dirty="0" smtClean="0"/>
              <a:t>Clauses</a:t>
            </a:r>
          </a:p>
          <a:p>
            <a:pPr lvl="1"/>
            <a:r>
              <a:rPr lang="en-US" sz="2400" b="1" dirty="0" smtClean="0"/>
              <a:t>Usually introduced with a subordinating conjunction [</a:t>
            </a:r>
            <a:r>
              <a:rPr lang="en-US" sz="2400" b="1" i="1" dirty="0" smtClean="0"/>
              <a:t>so that, after, because, </a:t>
            </a:r>
            <a:r>
              <a:rPr lang="en-US" sz="2400" b="1" dirty="0" smtClean="0"/>
              <a:t>etc.].</a:t>
            </a:r>
          </a:p>
          <a:p>
            <a:pPr lvl="1"/>
            <a:r>
              <a:rPr lang="en-US" sz="2400" b="1" dirty="0" smtClean="0"/>
              <a:t>Followed </a:t>
            </a:r>
            <a:r>
              <a:rPr lang="en-US" sz="2400" b="1" dirty="0" smtClean="0"/>
              <a:t>by a conjugated verb or an </a:t>
            </a:r>
            <a:r>
              <a:rPr lang="en-US" sz="2400" b="1" dirty="0" smtClean="0"/>
              <a:t>infinitive.</a:t>
            </a:r>
          </a:p>
          <a:p>
            <a:pPr lvl="1"/>
            <a:r>
              <a:rPr lang="en-US" sz="2400" b="1" dirty="0" smtClean="0"/>
              <a:t>Uses </a:t>
            </a:r>
            <a:r>
              <a:rPr lang="en-US" sz="2400" b="1" dirty="0" smtClean="0"/>
              <a:t>the indicative mood for statements of fact.</a:t>
            </a:r>
          </a:p>
          <a:p>
            <a:r>
              <a:rPr lang="en-US" sz="2800" dirty="0"/>
              <a:t>Subordinate clauses can fulfil any role that a </a:t>
            </a:r>
            <a:r>
              <a:rPr lang="en-US" sz="2800" dirty="0" smtClean="0"/>
              <a:t>nominal/noun </a:t>
            </a:r>
            <a:r>
              <a:rPr lang="en-US" sz="2800" dirty="0"/>
              <a:t>can fulfil</a:t>
            </a:r>
          </a:p>
          <a:p>
            <a:pPr lvl="1"/>
            <a:r>
              <a:rPr lang="en-US" sz="2400" dirty="0"/>
              <a:t>Obligatory constituent = SBJ, OBJ, OCOMP, PNOM</a:t>
            </a:r>
          </a:p>
          <a:p>
            <a:pPr marL="1828800" lvl="2"/>
            <a:r>
              <a:rPr lang="en-US" dirty="0"/>
              <a:t>Necessary argument of the PRED</a:t>
            </a:r>
          </a:p>
          <a:p>
            <a:pPr lvl="1"/>
            <a:r>
              <a:rPr lang="en-US" sz="2400" dirty="0"/>
              <a:t>Optional </a:t>
            </a:r>
            <a:r>
              <a:rPr lang="en-US" sz="2400" dirty="0" smtClean="0"/>
              <a:t>constituent/satellite = </a:t>
            </a:r>
            <a:r>
              <a:rPr lang="en-US" sz="2400" dirty="0"/>
              <a:t>ADV, ATR</a:t>
            </a:r>
          </a:p>
          <a:p>
            <a:pPr lvl="2"/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384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Types of Subordinate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5566" y="1801246"/>
            <a:ext cx="3253339" cy="298251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Temporal Clauses</a:t>
            </a:r>
          </a:p>
          <a:p>
            <a:r>
              <a:rPr lang="en-US" sz="3200" dirty="0"/>
              <a:t>Causal Clauses</a:t>
            </a:r>
          </a:p>
          <a:p>
            <a:r>
              <a:rPr lang="en-US" sz="3200" dirty="0" smtClean="0"/>
              <a:t>Purpose Clauses</a:t>
            </a:r>
          </a:p>
          <a:p>
            <a:r>
              <a:rPr lang="en-US" sz="3200" dirty="0" smtClean="0"/>
              <a:t>Object Clauses of Fear and of Effort</a:t>
            </a:r>
          </a:p>
          <a:p>
            <a:r>
              <a:rPr lang="en-US" sz="3200" dirty="0" smtClean="0"/>
              <a:t>Comparison Clauses</a:t>
            </a:r>
          </a:p>
          <a:p>
            <a:pPr marL="914400" lvl="1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3680" y="1819835"/>
            <a:ext cx="3994484" cy="296392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Result </a:t>
            </a:r>
            <a:r>
              <a:rPr lang="en-US" sz="3200" dirty="0"/>
              <a:t>Clauses</a:t>
            </a:r>
          </a:p>
          <a:p>
            <a:r>
              <a:rPr lang="en-US" sz="3200" dirty="0"/>
              <a:t>Relative Clauses</a:t>
            </a:r>
          </a:p>
          <a:p>
            <a:r>
              <a:rPr lang="en-US" sz="3200" dirty="0" smtClean="0"/>
              <a:t>Substantive Clauses</a:t>
            </a:r>
          </a:p>
          <a:p>
            <a:pPr lvl="1"/>
            <a:r>
              <a:rPr lang="en-US" sz="2800" dirty="0" smtClean="0"/>
              <a:t>Including Indirect Speech</a:t>
            </a:r>
            <a:endParaRPr lang="en-US" sz="2800" dirty="0" smtClean="0"/>
          </a:p>
          <a:p>
            <a:r>
              <a:rPr lang="en-US" sz="3200" dirty="0" smtClean="0"/>
              <a:t>Conditional </a:t>
            </a:r>
            <a:r>
              <a:rPr lang="en-US" sz="3200" dirty="0" smtClean="0"/>
              <a:t>Sentences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670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Clauses [ADV]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78543"/>
            <a:ext cx="10352084" cy="4937760"/>
          </a:xfrm>
        </p:spPr>
        <p:txBody>
          <a:bodyPr/>
          <a:lstStyle/>
          <a:p>
            <a:r>
              <a:rPr lang="en-US" dirty="0" smtClean="0"/>
              <a:t>Time when (</a:t>
            </a:r>
            <a:r>
              <a:rPr lang="en-US" i="1" dirty="0" smtClean="0"/>
              <a:t>when, while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Perikles was delivering a speech </a:t>
            </a:r>
            <a:r>
              <a:rPr lang="en-US" b="1" u="sng" dirty="0" smtClean="0">
                <a:solidFill>
                  <a:srgbClr val="00B050"/>
                </a:solidFill>
              </a:rPr>
              <a:t>when</a:t>
            </a:r>
            <a:r>
              <a:rPr lang="en-US" dirty="0" smtClean="0">
                <a:solidFill>
                  <a:srgbClr val="00B050"/>
                </a:solidFill>
              </a:rPr>
              <a:t> he was interrupted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Perikles was delivering a speech </a:t>
            </a:r>
            <a:r>
              <a:rPr lang="en-US" b="1" u="sng" dirty="0" smtClean="0">
                <a:solidFill>
                  <a:srgbClr val="00B050"/>
                </a:solidFill>
              </a:rPr>
              <a:t>while</a:t>
            </a:r>
            <a:r>
              <a:rPr lang="en-US" dirty="0" smtClean="0">
                <a:solidFill>
                  <a:srgbClr val="00B050"/>
                </a:solidFill>
              </a:rPr>
              <a:t> the fleet sailed into the harbor.</a:t>
            </a:r>
          </a:p>
          <a:p>
            <a:r>
              <a:rPr lang="en-US" dirty="0" smtClean="0"/>
              <a:t>Time prior to (</a:t>
            </a:r>
            <a:r>
              <a:rPr lang="en-US" i="1" dirty="0" smtClean="0"/>
              <a:t>after, when</a:t>
            </a:r>
            <a:r>
              <a:rPr lang="en-US" dirty="0" smtClean="0"/>
              <a:t>)</a:t>
            </a:r>
          </a:p>
          <a:p>
            <a:pPr lvl="1"/>
            <a:r>
              <a:rPr lang="en-US" b="1" u="sng" dirty="0" smtClean="0">
                <a:solidFill>
                  <a:srgbClr val="00B050"/>
                </a:solidFill>
              </a:rPr>
              <a:t>After</a:t>
            </a:r>
            <a:r>
              <a:rPr lang="en-US" dirty="0" smtClean="0">
                <a:solidFill>
                  <a:srgbClr val="00B050"/>
                </a:solidFill>
              </a:rPr>
              <a:t> he arrived, </a:t>
            </a:r>
            <a:r>
              <a:rPr lang="en-US" dirty="0" smtClean="0"/>
              <a:t>the envoy spoke to the Council.</a:t>
            </a:r>
          </a:p>
          <a:p>
            <a:pPr lvl="1"/>
            <a:r>
              <a:rPr lang="en-US" b="1" u="sng" dirty="0" smtClean="0">
                <a:solidFill>
                  <a:srgbClr val="00B050"/>
                </a:solidFill>
              </a:rPr>
              <a:t>When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he arrived, </a:t>
            </a:r>
            <a:r>
              <a:rPr lang="en-US" dirty="0"/>
              <a:t>the envoy spoke to the Council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Time subsequent to (</a:t>
            </a:r>
            <a:r>
              <a:rPr lang="en-US" i="1" dirty="0" smtClean="0"/>
              <a:t>until, before</a:t>
            </a:r>
            <a:r>
              <a:rPr lang="en-US" dirty="0" smtClean="0"/>
              <a:t>)</a:t>
            </a:r>
          </a:p>
          <a:p>
            <a:pPr lvl="1"/>
            <a:r>
              <a:rPr lang="en-US" b="1" u="sng" dirty="0" smtClean="0">
                <a:solidFill>
                  <a:srgbClr val="00B050"/>
                </a:solidFill>
              </a:rPr>
              <a:t>Before</a:t>
            </a:r>
            <a:r>
              <a:rPr lang="en-US" dirty="0" smtClean="0">
                <a:solidFill>
                  <a:srgbClr val="00B050"/>
                </a:solidFill>
              </a:rPr>
              <a:t> Perikles gave his speech</a:t>
            </a:r>
            <a:r>
              <a:rPr lang="en-US" dirty="0" smtClean="0"/>
              <a:t>, the envoy spoke to the Council.</a:t>
            </a:r>
          </a:p>
          <a:p>
            <a:pPr lvl="1"/>
            <a:r>
              <a:rPr lang="en-US" dirty="0" smtClean="0"/>
              <a:t>He continued speaking </a:t>
            </a:r>
            <a:r>
              <a:rPr lang="en-US" b="1" u="sng" dirty="0" smtClean="0">
                <a:solidFill>
                  <a:srgbClr val="00B050"/>
                </a:solidFill>
              </a:rPr>
              <a:t>until</a:t>
            </a:r>
            <a:r>
              <a:rPr lang="en-US" dirty="0" smtClean="0">
                <a:solidFill>
                  <a:srgbClr val="00B050"/>
                </a:solidFill>
              </a:rPr>
              <a:t> the sun set.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60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Clauses [ADV]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“Because” or “since”</a:t>
            </a:r>
          </a:p>
          <a:p>
            <a:r>
              <a:rPr lang="en-US" i="1" dirty="0" smtClean="0"/>
              <a:t>Perikles stopped speaking </a:t>
            </a:r>
            <a:r>
              <a:rPr lang="en-US" b="1" i="1" u="sng" dirty="0" smtClean="0">
                <a:solidFill>
                  <a:srgbClr val="00B050"/>
                </a:solidFill>
              </a:rPr>
              <a:t>because</a:t>
            </a:r>
            <a:r>
              <a:rPr lang="en-US" i="1" dirty="0" smtClean="0">
                <a:solidFill>
                  <a:srgbClr val="00B050"/>
                </a:solidFill>
              </a:rPr>
              <a:t> the sun was setting.</a:t>
            </a:r>
          </a:p>
          <a:p>
            <a:r>
              <a:rPr lang="en-US" i="1" dirty="0" smtClean="0"/>
              <a:t>He paid the ransom for his son, </a:t>
            </a:r>
            <a:r>
              <a:rPr lang="en-US" b="1" i="1" u="sng" dirty="0" smtClean="0">
                <a:solidFill>
                  <a:srgbClr val="00B050"/>
                </a:solidFill>
              </a:rPr>
              <a:t>since</a:t>
            </a:r>
            <a:r>
              <a:rPr lang="en-US" i="1" dirty="0" smtClean="0">
                <a:solidFill>
                  <a:srgbClr val="00B050"/>
                </a:solidFill>
              </a:rPr>
              <a:t> he had no choice.</a:t>
            </a:r>
          </a:p>
          <a:p>
            <a:r>
              <a:rPr lang="en-US" i="1" dirty="0" smtClean="0"/>
              <a:t>She married the stranger </a:t>
            </a:r>
            <a:r>
              <a:rPr lang="en-US" b="1" i="1" u="sng" dirty="0" smtClean="0">
                <a:solidFill>
                  <a:srgbClr val="00B050"/>
                </a:solidFill>
              </a:rPr>
              <a:t>because</a:t>
            </a:r>
            <a:r>
              <a:rPr lang="en-US" i="1" dirty="0" smtClean="0">
                <a:solidFill>
                  <a:srgbClr val="00B050"/>
                </a:solidFill>
              </a:rPr>
              <a:t> her father forced her to do so</a:t>
            </a:r>
            <a:r>
              <a:rPr lang="en-US" i="1" dirty="0" smtClean="0"/>
              <a:t>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0817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Clauses/Final Clauses [ADV]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Expressed purpose: Why?</a:t>
            </a:r>
          </a:p>
          <a:p>
            <a:r>
              <a:rPr lang="en-US" dirty="0" smtClean="0"/>
              <a:t>“In order to,” “so as to,” “so that” </a:t>
            </a:r>
          </a:p>
          <a:p>
            <a:r>
              <a:rPr lang="en-US" i="1" dirty="0" smtClean="0"/>
              <a:t>Perikles delivered the speech </a:t>
            </a:r>
            <a:r>
              <a:rPr lang="en-US" b="1" i="1" u="sng" dirty="0" smtClean="0">
                <a:solidFill>
                  <a:srgbClr val="00B050"/>
                </a:solidFill>
              </a:rPr>
              <a:t>in order to </a:t>
            </a:r>
            <a:r>
              <a:rPr lang="en-US" i="1" dirty="0" smtClean="0">
                <a:solidFill>
                  <a:srgbClr val="00B050"/>
                </a:solidFill>
              </a:rPr>
              <a:t>convince the </a:t>
            </a:r>
            <a:r>
              <a:rPr lang="en-US" i="1" dirty="0" smtClean="0">
                <a:solidFill>
                  <a:srgbClr val="00B050"/>
                </a:solidFill>
              </a:rPr>
              <a:t>demos</a:t>
            </a:r>
            <a:r>
              <a:rPr lang="en-US" i="1" dirty="0" smtClean="0">
                <a:solidFill>
                  <a:srgbClr val="00B050"/>
                </a:solidFill>
              </a:rPr>
              <a:t>.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b="1" u="sng" dirty="0" smtClean="0">
                <a:solidFill>
                  <a:srgbClr val="00B050"/>
                </a:solidFill>
              </a:rPr>
              <a:t>In order to </a:t>
            </a:r>
            <a:r>
              <a:rPr lang="en-US" dirty="0" smtClean="0">
                <a:solidFill>
                  <a:srgbClr val="00B050"/>
                </a:solidFill>
              </a:rPr>
              <a:t>ensure victory</a:t>
            </a:r>
            <a:r>
              <a:rPr lang="en-US" i="1" dirty="0" smtClean="0"/>
              <a:t>, </a:t>
            </a:r>
            <a:r>
              <a:rPr lang="en-US" i="1" dirty="0" err="1" smtClean="0"/>
              <a:t>Kroisos</a:t>
            </a:r>
            <a:r>
              <a:rPr lang="en-US" i="1" dirty="0" smtClean="0"/>
              <a:t> made many offerings to the gods.</a:t>
            </a:r>
          </a:p>
          <a:p>
            <a:r>
              <a:rPr lang="en-US" dirty="0" err="1" smtClean="0"/>
              <a:t>Kleon</a:t>
            </a:r>
            <a:r>
              <a:rPr lang="en-US" dirty="0" smtClean="0"/>
              <a:t> ran quickly </a:t>
            </a:r>
            <a:r>
              <a:rPr lang="en-US" b="1" u="sng" dirty="0" smtClean="0">
                <a:solidFill>
                  <a:srgbClr val="00B050"/>
                </a:solidFill>
              </a:rPr>
              <a:t>so as to </a:t>
            </a:r>
            <a:r>
              <a:rPr lang="en-US" dirty="0" smtClean="0">
                <a:solidFill>
                  <a:srgbClr val="00B050"/>
                </a:solidFill>
              </a:rPr>
              <a:t>be the first one to deliver the good news.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4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3158</TotalTime>
  <Words>1075</Words>
  <Application>Microsoft Office PowerPoint</Application>
  <PresentationFormat>Widescreen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Tw Cen MT</vt:lpstr>
      <vt:lpstr>Tw Cen MT Condensed</vt:lpstr>
      <vt:lpstr>Wingdings 3</vt:lpstr>
      <vt:lpstr>Integral</vt:lpstr>
      <vt:lpstr>Introduction to Subordinate Clauses</vt:lpstr>
      <vt:lpstr>Independent Clauses</vt:lpstr>
      <vt:lpstr>Independent Coordinated clauses</vt:lpstr>
      <vt:lpstr>Subordinate Clauses</vt:lpstr>
      <vt:lpstr>Three ways of subordinating in Greek</vt:lpstr>
      <vt:lpstr>Main Types of Subordinate Clauses</vt:lpstr>
      <vt:lpstr>Temporal Clauses [ADV]</vt:lpstr>
      <vt:lpstr>Causal Clauses [ADV]</vt:lpstr>
      <vt:lpstr>Purpose Clauses/Final Clauses [ADV]</vt:lpstr>
      <vt:lpstr>Object Clauses [OBJ]</vt:lpstr>
      <vt:lpstr>Comparison Clauses [ADV]</vt:lpstr>
      <vt:lpstr>Result Clauses [ADV]</vt:lpstr>
      <vt:lpstr>Relative Clauses</vt:lpstr>
      <vt:lpstr>Substantive Clauses [SBJ, OBJ, etc.]</vt:lpstr>
      <vt:lpstr>Substantive Clause in Indirect Speech [OBJ]</vt:lpstr>
      <vt:lpstr>Conditional Sentences [ADV]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366</cp:revision>
  <dcterms:created xsi:type="dcterms:W3CDTF">2019-10-07T18:50:51Z</dcterms:created>
  <dcterms:modified xsi:type="dcterms:W3CDTF">2020-12-31T17:38:49Z</dcterms:modified>
</cp:coreProperties>
</file>