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handoutMasterIdLst>
    <p:handoutMasterId r:id="rId33"/>
  </p:handoutMasterIdLst>
  <p:sldIdLst>
    <p:sldId id="313" r:id="rId2"/>
    <p:sldId id="367" r:id="rId3"/>
    <p:sldId id="395" r:id="rId4"/>
    <p:sldId id="352" r:id="rId5"/>
    <p:sldId id="351" r:id="rId6"/>
    <p:sldId id="362" r:id="rId7"/>
    <p:sldId id="393" r:id="rId8"/>
    <p:sldId id="364" r:id="rId9"/>
    <p:sldId id="365" r:id="rId10"/>
    <p:sldId id="366" r:id="rId11"/>
    <p:sldId id="363" r:id="rId12"/>
    <p:sldId id="394" r:id="rId13"/>
    <p:sldId id="385" r:id="rId14"/>
    <p:sldId id="386" r:id="rId15"/>
    <p:sldId id="396" r:id="rId16"/>
    <p:sldId id="371" r:id="rId17"/>
    <p:sldId id="370" r:id="rId18"/>
    <p:sldId id="397" r:id="rId19"/>
    <p:sldId id="398" r:id="rId20"/>
    <p:sldId id="379" r:id="rId21"/>
    <p:sldId id="380" r:id="rId22"/>
    <p:sldId id="381" r:id="rId23"/>
    <p:sldId id="399" r:id="rId24"/>
    <p:sldId id="387" r:id="rId25"/>
    <p:sldId id="388" r:id="rId26"/>
    <p:sldId id="389" r:id="rId27"/>
    <p:sldId id="391" r:id="rId28"/>
    <p:sldId id="392" r:id="rId29"/>
    <p:sldId id="402" r:id="rId30"/>
    <p:sldId id="401" r:id="rId31"/>
    <p:sldId id="400" r:id="rId3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2F2F2"/>
    <a:srgbClr val="E6F2FA"/>
    <a:srgbClr val="FF99FF"/>
    <a:srgbClr val="E058EE"/>
    <a:srgbClr val="4EF4F8"/>
    <a:srgbClr val="00B0F0"/>
    <a:srgbClr val="EEC35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577" autoAdjust="0"/>
    <p:restoredTop sz="94660"/>
  </p:normalViewPr>
  <p:slideViewPr>
    <p:cSldViewPr snapToGrid="0">
      <p:cViewPr varScale="1">
        <p:scale>
          <a:sx n="71" d="100"/>
          <a:sy n="71" d="100"/>
        </p:scale>
        <p:origin x="428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4" d="100"/>
          <a:sy n="54" d="100"/>
        </p:scale>
        <p:origin x="2564" y="4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D8A9647-CCED-43BF-A051-6A8F459DD83C}" type="datetimeFigureOut">
              <a:rPr lang="en-US" smtClean="0"/>
              <a:t>12/31/2020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441365B-8B7A-4A34-8834-6EE2A4642C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171431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ctr">
              <a:defRPr sz="5000" spc="200" baseline="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4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12DAF2DB-7230-4B59-B7DF-5B059DD3D26A}" type="datetimeFigureOut">
              <a:rPr lang="en-US" smtClean="0"/>
              <a:t>12/31/2020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32C14-EA7A-45A4-937B-E50D0FE05BA8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905324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AF2DB-7230-4B59-B7DF-5B059DD3D26A}" type="datetimeFigureOut">
              <a:rPr lang="en-US" smtClean="0"/>
              <a:t>12/31/2020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32C14-EA7A-45A4-937B-E50D0FE05BA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75874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AF2DB-7230-4B59-B7DF-5B059DD3D26A}" type="datetimeFigureOut">
              <a:rPr lang="en-US" smtClean="0"/>
              <a:t>12/31/2020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32C14-EA7A-45A4-937B-E50D0FE05BA8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042960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10352084" cy="804313"/>
          </a:xfrm>
        </p:spPr>
        <p:txBody>
          <a:bodyPr/>
          <a:lstStyle>
            <a:lvl1pPr algn="ctr">
              <a:defRPr sz="4800" cap="none" baseline="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4128" y="1819835"/>
            <a:ext cx="10352084" cy="4489525"/>
          </a:xfrm>
          <a:solidFill>
            <a:schemeClr val="accent2">
              <a:lumMod val="20000"/>
              <a:lumOff val="80000"/>
            </a:schemeClr>
          </a:solidFill>
        </p:spPr>
        <p:txBody>
          <a:bodyPr/>
          <a:lstStyle>
            <a:lvl1pPr marL="461963" indent="-461963">
              <a:defRPr sz="3200" baseline="0"/>
            </a:lvl1pPr>
            <a:lvl2pPr marL="1146175" indent="-231775">
              <a:defRPr sz="2800"/>
            </a:lvl2pPr>
            <a:lvl3pPr marL="1482725" indent="-222250">
              <a:defRPr sz="2400"/>
            </a:lvl3pPr>
          </a:lstStyle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269449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AF2DB-7230-4B59-B7DF-5B059DD3D26A}" type="datetimeFigureOut">
              <a:rPr lang="en-US" smtClean="0"/>
              <a:t>12/31/2020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32C14-EA7A-45A4-937B-E50D0FE05BA8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465086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10280366" cy="804313"/>
          </a:xfrm>
        </p:spPr>
        <p:txBody>
          <a:bodyPr/>
          <a:lstStyle>
            <a:lvl1pPr algn="ctr">
              <a:defRPr sz="4800" cap="none" baseline="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1819835"/>
            <a:ext cx="4754880" cy="4489525"/>
          </a:xfrm>
        </p:spPr>
        <p:txBody>
          <a:bodyPr/>
          <a:lstStyle>
            <a:lvl1pPr>
              <a:defRPr sz="2800"/>
            </a:lvl1pPr>
            <a:lvl2pPr marL="457200" indent="-136525">
              <a:defRPr sz="2400"/>
            </a:lvl2pPr>
          </a:lstStyle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42212" y="1819835"/>
            <a:ext cx="5262282" cy="4489525"/>
          </a:xfrm>
        </p:spPr>
        <p:txBody>
          <a:bodyPr/>
          <a:lstStyle>
            <a:lvl1pPr>
              <a:defRPr sz="2800"/>
            </a:lvl1pPr>
            <a:lvl2pPr marL="403225" indent="-136525">
              <a:defRPr sz="2400"/>
            </a:lvl2pPr>
          </a:lstStyle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639706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AF2DB-7230-4B59-B7DF-5B059DD3D26A}" type="datetimeFigureOut">
              <a:rPr lang="en-US" smtClean="0"/>
              <a:t>12/31/2020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32C14-EA7A-45A4-937B-E50D0FE05BA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64162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AF2DB-7230-4B59-B7DF-5B059DD3D26A}" type="datetimeFigureOut">
              <a:rPr lang="en-US" smtClean="0"/>
              <a:t>12/31/2020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32C14-EA7A-45A4-937B-E50D0FE05BA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95336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AF2DB-7230-4B59-B7DF-5B059DD3D26A}" type="datetimeFigureOut">
              <a:rPr lang="en-US" smtClean="0"/>
              <a:t>12/31/2020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32C14-EA7A-45A4-937B-E50D0FE05BA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67925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AF2DB-7230-4B59-B7DF-5B059DD3D26A}" type="datetimeFigureOut">
              <a:rPr lang="en-US" smtClean="0"/>
              <a:t>12/31/2020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32C14-EA7A-45A4-937B-E50D0FE05BA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0034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AF2DB-7230-4B59-B7DF-5B059DD3D26A}" type="datetimeFigureOut">
              <a:rPr lang="en-US" smtClean="0"/>
              <a:t>12/31/2020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32C14-EA7A-45A4-937B-E50D0FE05BA8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463721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12DAF2DB-7230-4B59-B7DF-5B059DD3D26A}" type="datetimeFigureOut">
              <a:rPr lang="en-US" smtClean="0"/>
              <a:t>12/31/2020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F9232C14-EA7A-45A4-937B-E50D0FE05BA8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322654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4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4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 smtClean="0"/>
              <a:t>Greek Subordinate Clauses taking the Indicative Mood</a:t>
            </a:r>
            <a:r>
              <a:rPr lang="en-US" dirty="0"/>
              <a:t/>
            </a:r>
            <a:br>
              <a:rPr lang="en-US" dirty="0"/>
            </a:br>
            <a:endParaRPr lang="en-US" sz="2800" i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599" y="4960137"/>
            <a:ext cx="3366247" cy="1463040"/>
          </a:xfrm>
        </p:spPr>
        <p:txBody>
          <a:bodyPr>
            <a:normAutofit/>
          </a:bodyPr>
          <a:lstStyle/>
          <a:p>
            <a:r>
              <a:rPr lang="en-US" dirty="0" smtClean="0"/>
              <a:t>Prof. Vanessa Gorman</a:t>
            </a:r>
          </a:p>
          <a:p>
            <a:r>
              <a:rPr lang="en-US" sz="1900" dirty="0" smtClean="0"/>
              <a:t>University of Nebraska-Lincoln</a:t>
            </a:r>
          </a:p>
          <a:p>
            <a:r>
              <a:rPr lang="en-US" sz="1900" dirty="0" smtClean="0"/>
              <a:t>vgorman1@unl.edu</a:t>
            </a:r>
            <a:endParaRPr lang="en-US" sz="1900" dirty="0"/>
          </a:p>
        </p:txBody>
      </p:sp>
    </p:spTree>
    <p:extLst>
      <p:ext uri="{BB962C8B-B14F-4D97-AF65-F5344CB8AC3E}">
        <p14:creationId xmlns:p14="http://schemas.microsoft.com/office/powerpoint/2010/main" val="20705521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lvl="0">
              <a:lnSpc>
                <a:spcPct val="100000"/>
              </a:lnSpc>
            </a:pPr>
            <a:r>
              <a:rPr lang="el-GR" sz="3200" dirty="0"/>
              <a:t>καὶ οὐ πρότερον ἐξεβίβασεν ἐκ τῶν νεῶν </a:t>
            </a:r>
            <a:r>
              <a:rPr lang="el-GR" sz="3200" b="1" u="sng" dirty="0"/>
              <a:t>πρὶν</a:t>
            </a:r>
            <a:r>
              <a:rPr lang="el-GR" sz="3200" dirty="0"/>
              <a:t> </a:t>
            </a:r>
            <a:r>
              <a:rPr lang="el-GR" sz="3200" u="sng" dirty="0"/>
              <a:t>αὗται ἧκον</a:t>
            </a:r>
            <a:r>
              <a:rPr lang="el-GR" sz="3200" dirty="0"/>
              <a:t>.</a:t>
            </a:r>
            <a:r>
              <a:rPr lang="en-US" sz="3200" dirty="0"/>
              <a:t> [2.1.24]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n-US" sz="2800" i="1" dirty="0" smtClean="0"/>
              <a:t>He did not disembark from the ships until they had arrived.</a:t>
            </a:r>
            <a:endParaRPr lang="en-US" sz="2800" i="1" dirty="0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6164722" y="1819835"/>
            <a:ext cx="5019834" cy="45134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281719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el-GR" sz="3200" dirty="0"/>
              <a:t>καὶ ὁ Φαρνάβαζος </a:t>
            </a:r>
            <a:r>
              <a:rPr lang="el-GR" sz="3200" dirty="0" smtClean="0"/>
              <a:t>ἐπέσβη </a:t>
            </a:r>
            <a:r>
              <a:rPr lang="el-GR" sz="3200" dirty="0"/>
              <a:t>τῷ ἵππῳ εἰς τὴν θάλατταν </a:t>
            </a:r>
            <a:r>
              <a:rPr lang="el-GR" sz="3200" b="1" u="sng" dirty="0"/>
              <a:t>μέχρι</a:t>
            </a:r>
            <a:r>
              <a:rPr lang="el-GR" sz="3200" dirty="0"/>
              <a:t> </a:t>
            </a:r>
            <a:r>
              <a:rPr lang="el-GR" sz="3200" u="sng" dirty="0"/>
              <a:t>δυνατὸν </a:t>
            </a:r>
            <a:r>
              <a:rPr lang="el-GR" sz="3200" u="sng" dirty="0" smtClean="0"/>
              <a:t>ἦν</a:t>
            </a:r>
            <a:r>
              <a:rPr lang="en-US" sz="3200" dirty="0" smtClean="0"/>
              <a:t>. [1.1.6]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1819835"/>
            <a:ext cx="3836631" cy="4489525"/>
          </a:xfrm>
        </p:spPr>
        <p:txBody>
          <a:bodyPr>
            <a:normAutofit/>
          </a:bodyPr>
          <a:lstStyle/>
          <a:p>
            <a:r>
              <a:rPr lang="en-US" sz="2800" i="1" dirty="0" smtClean="0"/>
              <a:t>And Pharnabazos went out on his horse into the sea as far as he was able. </a:t>
            </a:r>
            <a:r>
              <a:rPr lang="en-US" sz="2800" dirty="0" smtClean="0"/>
              <a:t>[spatial sense]</a:t>
            </a:r>
          </a:p>
          <a:p>
            <a:pPr marL="0" indent="0">
              <a:buNone/>
            </a:pPr>
            <a:endParaRPr lang="en-US" sz="2800" dirty="0" smtClean="0"/>
          </a:p>
          <a:p>
            <a:pPr lvl="1"/>
            <a:r>
              <a:rPr lang="en-US" dirty="0" smtClean="0"/>
              <a:t>Literally: </a:t>
            </a:r>
            <a:r>
              <a:rPr lang="en-US" i="1" dirty="0" smtClean="0"/>
              <a:t>as far as it was possible</a:t>
            </a:r>
            <a:r>
              <a:rPr lang="en-US" dirty="0" smtClean="0"/>
              <a:t> [impersonal construction]</a:t>
            </a:r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4979030" y="1819835"/>
            <a:ext cx="6845323" cy="42406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5317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Causal Clauses [ADV]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400" dirty="0"/>
              <a:t>Those indicating a fact take the </a:t>
            </a:r>
            <a:r>
              <a:rPr lang="en-US" sz="2400" b="1" u="sng" dirty="0"/>
              <a:t>indicative</a:t>
            </a:r>
            <a:r>
              <a:rPr lang="en-US" sz="2400" dirty="0"/>
              <a:t> introduced by </a:t>
            </a:r>
            <a:r>
              <a:rPr lang="el-GR" sz="2400" dirty="0"/>
              <a:t>ὅτι</a:t>
            </a:r>
            <a:r>
              <a:rPr lang="en-US" sz="2400" dirty="0"/>
              <a:t> or </a:t>
            </a:r>
            <a:r>
              <a:rPr lang="el-GR" sz="2400" dirty="0" smtClean="0"/>
              <a:t>ἐπεί</a:t>
            </a:r>
            <a:r>
              <a:rPr lang="en-US" sz="2400" dirty="0" smtClean="0"/>
              <a:t> [“</a:t>
            </a:r>
            <a:r>
              <a:rPr lang="en-US" sz="2400" i="1" dirty="0" smtClean="0"/>
              <a:t>because</a:t>
            </a:r>
            <a:r>
              <a:rPr lang="en-US" sz="2400" dirty="0" smtClean="0"/>
              <a:t>”]</a:t>
            </a:r>
            <a:endParaRPr lang="el-GR" sz="24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32347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l-GR" sz="3200" dirty="0"/>
              <a:t>δῶρον δὲ καὶ αὗται αἱ πόλεις ἦσαν παρὰ βασιλέως Γογγύλῳ, </a:t>
            </a:r>
            <a:r>
              <a:rPr lang="el-GR" sz="3200" b="1" u="sng" dirty="0"/>
              <a:t>ὅτι</a:t>
            </a:r>
            <a:r>
              <a:rPr lang="el-GR" sz="3200" dirty="0"/>
              <a:t> </a:t>
            </a:r>
            <a:r>
              <a:rPr lang="el-GR" sz="3200" u="sng" dirty="0"/>
              <a:t>μόνος Ἐρετριέων ἔφυγεν</a:t>
            </a:r>
            <a:r>
              <a:rPr lang="el-GR" sz="3200" dirty="0"/>
              <a:t>. [3.1.6]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1819835"/>
            <a:ext cx="4038761" cy="4489525"/>
          </a:xfrm>
        </p:spPr>
        <p:txBody>
          <a:bodyPr>
            <a:normAutofit/>
          </a:bodyPr>
          <a:lstStyle/>
          <a:p>
            <a:r>
              <a:rPr lang="en-US" sz="2800" i="1" dirty="0" smtClean="0"/>
              <a:t>Those cities were a gift from the King to </a:t>
            </a:r>
            <a:r>
              <a:rPr lang="en-US" sz="2800" i="1" dirty="0" err="1" smtClean="0"/>
              <a:t>Gongylos</a:t>
            </a:r>
            <a:r>
              <a:rPr lang="en-US" sz="2800" i="1" dirty="0" smtClean="0"/>
              <a:t> because he alone of the </a:t>
            </a:r>
            <a:r>
              <a:rPr lang="en-US" sz="2800" i="1" dirty="0" err="1" smtClean="0"/>
              <a:t>Eretrians</a:t>
            </a:r>
            <a:r>
              <a:rPr lang="en-US" sz="2800" i="1" dirty="0" smtClean="0"/>
              <a:t> fled.</a:t>
            </a:r>
            <a:endParaRPr lang="en-US" sz="2800" i="1" dirty="0"/>
          </a:p>
          <a:p>
            <a:endParaRPr lang="en-US" sz="2800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5755909" y="2061396"/>
            <a:ext cx="6049194" cy="40064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36350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l-GR" sz="3200" b="1" u="sng" dirty="0" smtClean="0"/>
              <a:t>ὅτι</a:t>
            </a:r>
            <a:r>
              <a:rPr lang="el-GR" sz="3200" dirty="0" smtClean="0"/>
              <a:t> </a:t>
            </a:r>
            <a:r>
              <a:rPr lang="el-GR" sz="3200" dirty="0"/>
              <a:t>δὲ </a:t>
            </a:r>
            <a:r>
              <a:rPr lang="el-GR" sz="3200" u="sng" dirty="0"/>
              <a:t>νῦν οὐδὲν ἠδίκουν</a:t>
            </a:r>
            <a:r>
              <a:rPr lang="el-GR" sz="3200" dirty="0"/>
              <a:t>, ἐπῄνεσεν. [3.2.6]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40041" y="1819835"/>
            <a:ext cx="4238965" cy="4489525"/>
          </a:xfrm>
        </p:spPr>
        <p:txBody>
          <a:bodyPr>
            <a:normAutofit/>
          </a:bodyPr>
          <a:lstStyle/>
          <a:p>
            <a:r>
              <a:rPr lang="en-US" sz="2800" i="1" dirty="0" smtClean="0"/>
              <a:t>They approved, because they [others] were doing nothing </a:t>
            </a:r>
            <a:r>
              <a:rPr lang="en-US" sz="2800" i="1" dirty="0" smtClean="0"/>
              <a:t>wrong now.</a:t>
            </a:r>
            <a:endParaRPr lang="en-US" sz="2800" i="1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6458552" y="1318492"/>
            <a:ext cx="3824479" cy="47409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06264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Comparison </a:t>
            </a:r>
            <a:r>
              <a:rPr lang="en-US" dirty="0"/>
              <a:t>Clauses [ADV]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Introduced by </a:t>
            </a:r>
            <a:r>
              <a:rPr lang="el-GR" sz="2400" dirty="0" smtClean="0"/>
              <a:t>ὡς</a:t>
            </a:r>
            <a:r>
              <a:rPr lang="en-US" sz="2400" dirty="0" smtClean="0"/>
              <a:t> [“</a:t>
            </a:r>
            <a:r>
              <a:rPr lang="en-US" sz="2400" i="1" dirty="0" smtClean="0"/>
              <a:t>as</a:t>
            </a:r>
            <a:r>
              <a:rPr lang="en-US" sz="2400" dirty="0" smtClean="0"/>
              <a:t>”]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7843000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413886"/>
            <a:ext cx="10352084" cy="972152"/>
          </a:xfrm>
        </p:spPr>
        <p:txBody>
          <a:bodyPr>
            <a:noAutofit/>
          </a:bodyPr>
          <a:lstStyle/>
          <a:p>
            <a:pPr lvl="0">
              <a:lnSpc>
                <a:spcPct val="100000"/>
              </a:lnSpc>
            </a:pPr>
            <a:r>
              <a:rPr lang="en-US" sz="4400" dirty="0" smtClean="0"/>
              <a:t>Ways of Expressing </a:t>
            </a:r>
            <a:r>
              <a:rPr lang="en-US" sz="4400" u="sng" dirty="0" smtClean="0"/>
              <a:t>Comparison</a:t>
            </a:r>
            <a:endParaRPr lang="en-US" sz="4400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4128" y="1588169"/>
            <a:ext cx="10352084" cy="4721192"/>
          </a:xfrm>
        </p:spPr>
        <p:txBody>
          <a:bodyPr>
            <a:normAutofit/>
          </a:bodyPr>
          <a:lstStyle/>
          <a:p>
            <a:r>
              <a:rPr lang="en-US" sz="2800" dirty="0" smtClean="0"/>
              <a:t>Genitive of comparison</a:t>
            </a:r>
          </a:p>
          <a:p>
            <a:pPr lvl="1"/>
            <a:r>
              <a:rPr lang="en-US" sz="2400" dirty="0"/>
              <a:t>Verbs that imply a comparison take a genitive </a:t>
            </a:r>
            <a:r>
              <a:rPr lang="en-US" sz="2400" dirty="0" smtClean="0"/>
              <a:t>object</a:t>
            </a:r>
          </a:p>
          <a:p>
            <a:pPr lvl="1"/>
            <a:r>
              <a:rPr lang="en-US" sz="2400" dirty="0"/>
              <a:t>Superlatives with the partitive genitive (“best of all”)</a:t>
            </a:r>
          </a:p>
          <a:p>
            <a:r>
              <a:rPr lang="en-US" sz="2800" dirty="0" smtClean="0"/>
              <a:t>When comparing to a genitive or dative:</a:t>
            </a:r>
          </a:p>
          <a:p>
            <a:pPr lvl="1"/>
            <a:r>
              <a:rPr lang="el-GR" sz="2400" dirty="0" smtClean="0"/>
              <a:t>ἤ </a:t>
            </a:r>
            <a:r>
              <a:rPr lang="en-US" sz="2400" dirty="0" smtClean="0"/>
              <a:t>= “than”</a:t>
            </a:r>
          </a:p>
          <a:p>
            <a:pPr lvl="1"/>
            <a:r>
              <a:rPr lang="el-GR" sz="2400" dirty="0" smtClean="0"/>
              <a:t>μᾶλλον </a:t>
            </a:r>
            <a:r>
              <a:rPr lang="en-US" sz="2400" dirty="0" smtClean="0"/>
              <a:t>(</a:t>
            </a:r>
            <a:r>
              <a:rPr lang="el-GR" sz="2400" dirty="0" smtClean="0"/>
              <a:t>ἤ</a:t>
            </a:r>
            <a:r>
              <a:rPr lang="en-US" sz="2400" dirty="0" smtClean="0"/>
              <a:t>) = “more than” or “rather than”</a:t>
            </a:r>
          </a:p>
          <a:p>
            <a:r>
              <a:rPr lang="en-US" sz="2800" dirty="0" smtClean="0"/>
              <a:t>With Dative of Degree of Difference</a:t>
            </a:r>
          </a:p>
          <a:p>
            <a:r>
              <a:rPr lang="el-GR" sz="2800" dirty="0"/>
              <a:t>ὡς</a:t>
            </a:r>
            <a:r>
              <a:rPr lang="en-US" sz="2800" dirty="0"/>
              <a:t> (</a:t>
            </a:r>
            <a:r>
              <a:rPr lang="el-GR" sz="2800" dirty="0"/>
              <a:t>ὥσπερ</a:t>
            </a:r>
            <a:r>
              <a:rPr lang="en-US" sz="2800" dirty="0"/>
              <a:t>) + indicative = “as” or “just as”</a:t>
            </a:r>
          </a:p>
          <a:p>
            <a:pPr lvl="1"/>
            <a:r>
              <a:rPr lang="en-US" sz="2400" dirty="0"/>
              <a:t>Sometimes preceded by </a:t>
            </a:r>
            <a:r>
              <a:rPr lang="el-GR" sz="2400" dirty="0"/>
              <a:t>οὕτως</a:t>
            </a:r>
            <a:r>
              <a:rPr lang="en-US" sz="2400" dirty="0"/>
              <a:t> [“thus”] in the main clause</a:t>
            </a:r>
          </a:p>
          <a:p>
            <a:endParaRPr lang="en-US" sz="2800" dirty="0" smtClean="0"/>
          </a:p>
          <a:p>
            <a:pPr marL="914400" lvl="1" indent="0">
              <a:buNone/>
            </a:pPr>
            <a:endParaRPr 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22961675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l-GR" sz="3200" dirty="0"/>
              <a:t>οἱ δὲ ταῦτα ἐποίησαν </a:t>
            </a:r>
            <a:r>
              <a:rPr lang="el-GR" sz="3200" b="1" u="sng" dirty="0"/>
              <a:t>ὡς</a:t>
            </a:r>
            <a:r>
              <a:rPr lang="el-GR" sz="3200" dirty="0"/>
              <a:t> </a:t>
            </a:r>
            <a:r>
              <a:rPr lang="el-GR" sz="3200" u="sng" dirty="0"/>
              <a:t>ἐκέλευσε</a:t>
            </a:r>
            <a:r>
              <a:rPr lang="el-GR" sz="3200" dirty="0"/>
              <a:t>. [2.1.27]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n-US" sz="2800" i="1" dirty="0" smtClean="0"/>
              <a:t>They did these things just as he ordered.</a:t>
            </a:r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5779007" y="2175309"/>
            <a:ext cx="5655087" cy="36433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17763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l-GR" sz="3200" dirty="0"/>
              <a:t>βουλὴν δὲ καὶ τὰς ἄλλας ἀρχὰς κατέστησαν </a:t>
            </a:r>
            <a:r>
              <a:rPr lang="el-GR" sz="3200" b="1" u="sng" dirty="0"/>
              <a:t>ὡς</a:t>
            </a:r>
            <a:r>
              <a:rPr lang="el-GR" sz="3200" dirty="0"/>
              <a:t> </a:t>
            </a:r>
            <a:r>
              <a:rPr lang="el-GR" sz="3200" u="sng" dirty="0"/>
              <a:t>ἐδόκει αὐτοῖς</a:t>
            </a:r>
            <a:r>
              <a:rPr lang="el-GR" sz="3200" dirty="0"/>
              <a:t>. [2.3.11]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n-US" sz="2800" i="1" dirty="0" smtClean="0"/>
              <a:t>They appointed a Council and the other magistrates just as seemed best to them.</a:t>
            </a:r>
            <a:endParaRPr lang="en-US" sz="2800" i="1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6131293" y="1597794"/>
            <a:ext cx="5008219" cy="50082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29418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Substantive Clauses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Introduced by</a:t>
            </a:r>
            <a:r>
              <a:rPr lang="el-GR" sz="2400" dirty="0" smtClean="0"/>
              <a:t> </a:t>
            </a:r>
            <a:r>
              <a:rPr lang="el-GR" sz="2400" dirty="0"/>
              <a:t>ὡς</a:t>
            </a:r>
            <a:r>
              <a:rPr lang="en-US" sz="2400" dirty="0"/>
              <a:t> or </a:t>
            </a:r>
            <a:r>
              <a:rPr lang="el-GR" sz="2400" dirty="0"/>
              <a:t>ὅτι</a:t>
            </a:r>
            <a:r>
              <a:rPr lang="en-US" sz="2400" dirty="0"/>
              <a:t> [“that”]</a:t>
            </a:r>
          </a:p>
        </p:txBody>
      </p:sp>
    </p:spTree>
    <p:extLst>
      <p:ext uri="{BB962C8B-B14F-4D97-AF65-F5344CB8AC3E}">
        <p14:creationId xmlns:p14="http://schemas.microsoft.com/office/powerpoint/2010/main" val="23167013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10280366" cy="1320586"/>
          </a:xfrm>
        </p:spPr>
        <p:txBody>
          <a:bodyPr>
            <a:normAutofit/>
          </a:bodyPr>
          <a:lstStyle/>
          <a:p>
            <a:r>
              <a:rPr lang="en-US" dirty="0" smtClean="0"/>
              <a:t>Main Types of Subordinate Clauses that take the </a:t>
            </a:r>
            <a:r>
              <a:rPr lang="en-US" u="sng" dirty="0" smtClean="0"/>
              <a:t>Indicative Mood</a:t>
            </a:r>
            <a:endParaRPr lang="en-US" u="sng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396690" y="2532767"/>
            <a:ext cx="3253339" cy="2729516"/>
          </a:xfrm>
          <a:solidFill>
            <a:schemeClr val="accent2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en-US" sz="3200" dirty="0" smtClean="0"/>
              <a:t>Temporal Clauses</a:t>
            </a:r>
          </a:p>
          <a:p>
            <a:r>
              <a:rPr lang="en-US" sz="3200" dirty="0"/>
              <a:t>Causal Clauses</a:t>
            </a:r>
          </a:p>
          <a:p>
            <a:r>
              <a:rPr lang="en-US" sz="3200" dirty="0" smtClean="0"/>
              <a:t>Comparison Clauses</a:t>
            </a:r>
          </a:p>
          <a:p>
            <a:pPr marL="914400" lvl="1" indent="0">
              <a:buNone/>
            </a:pPr>
            <a:endParaRPr lang="en-US" dirty="0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84260" y="2532766"/>
            <a:ext cx="4061012" cy="2729517"/>
          </a:xfrm>
          <a:solidFill>
            <a:schemeClr val="accent2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en-US" sz="3200" dirty="0" smtClean="0"/>
              <a:t>Substantive </a:t>
            </a:r>
            <a:r>
              <a:rPr lang="en-US" sz="3200" dirty="0"/>
              <a:t>Clauses</a:t>
            </a:r>
          </a:p>
          <a:p>
            <a:r>
              <a:rPr lang="en-US" sz="3200" dirty="0" smtClean="0"/>
              <a:t>Conditional </a:t>
            </a:r>
            <a:r>
              <a:rPr lang="en-US" sz="3200" dirty="0" smtClean="0"/>
              <a:t>Sentences</a:t>
            </a:r>
          </a:p>
          <a:p>
            <a:r>
              <a:rPr lang="en-US" sz="3200" dirty="0"/>
              <a:t>*</a:t>
            </a:r>
            <a:r>
              <a:rPr lang="en-US" sz="3200" dirty="0" smtClean="0"/>
              <a:t>Relative</a:t>
            </a:r>
            <a:endParaRPr lang="en-US" sz="3200" dirty="0" smtClean="0"/>
          </a:p>
          <a:p>
            <a:pPr marL="266700" lvl="1" indent="0">
              <a:buNone/>
            </a:pPr>
            <a:r>
              <a:rPr lang="en-US" dirty="0" smtClean="0"/>
              <a:t>			</a:t>
            </a:r>
            <a:r>
              <a:rPr lang="en-US" dirty="0" smtClean="0"/>
              <a:t>*later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69822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Substantive Clauses [SBJ, OBJ, etc.]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4128" y="1472665"/>
            <a:ext cx="10352084" cy="4836695"/>
          </a:xfrm>
        </p:spPr>
        <p:txBody>
          <a:bodyPr>
            <a:normAutofit/>
          </a:bodyPr>
          <a:lstStyle/>
          <a:p>
            <a:r>
              <a:rPr lang="en-US" sz="2800" dirty="0" smtClean="0"/>
              <a:t>Plays the part of a substantive in the main clause</a:t>
            </a:r>
          </a:p>
          <a:p>
            <a:pPr lvl="1"/>
            <a:r>
              <a:rPr lang="en-US" sz="2400" dirty="0" smtClean="0"/>
              <a:t>“That”</a:t>
            </a:r>
          </a:p>
          <a:p>
            <a:r>
              <a:rPr lang="en-US" sz="2800" dirty="0" smtClean="0"/>
              <a:t>After verbs of emotion: “rejoicing, grieving, wondering.”</a:t>
            </a:r>
          </a:p>
          <a:p>
            <a:r>
              <a:rPr lang="en-US" sz="2800" dirty="0" smtClean="0"/>
              <a:t>After impersonal verbs</a:t>
            </a:r>
          </a:p>
          <a:p>
            <a:r>
              <a:rPr lang="en-US" sz="2800" dirty="0" smtClean="0"/>
              <a:t>After </a:t>
            </a:r>
            <a:r>
              <a:rPr lang="en-US" sz="2800" dirty="0"/>
              <a:t>verbs of “saying, knowing, perceiving, showing.”</a:t>
            </a:r>
          </a:p>
          <a:p>
            <a:pPr lvl="1"/>
            <a:endParaRPr lang="en-US" sz="2400" i="1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654668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l-GR" sz="2800" dirty="0" smtClean="0"/>
              <a:t>ἀνεμιμνῄσκοντο </a:t>
            </a:r>
            <a:r>
              <a:rPr lang="el-GR" sz="2800" dirty="0"/>
              <a:t>δὲ καὶ </a:t>
            </a:r>
            <a:r>
              <a:rPr lang="el-GR" sz="2800" b="1" u="sng" dirty="0"/>
              <a:t>ὡς</a:t>
            </a:r>
            <a:r>
              <a:rPr lang="el-GR" sz="2800" dirty="0"/>
              <a:t> </a:t>
            </a:r>
            <a:r>
              <a:rPr lang="el-GR" sz="2800" u="sng" dirty="0"/>
              <a:t>τὰ ἱερὰ ἔρριψαν ἀπὸ τοῦ </a:t>
            </a:r>
            <a:r>
              <a:rPr lang="el-GR" sz="2800" u="sng" dirty="0" smtClean="0"/>
              <a:t>βωμοῦ </a:t>
            </a:r>
            <a:r>
              <a:rPr lang="el-GR" sz="2800" dirty="0" smtClean="0"/>
              <a:t>καὶ </a:t>
            </a:r>
            <a:r>
              <a:rPr lang="el-GR" sz="2800" b="1" u="sng" dirty="0" smtClean="0"/>
              <a:t>ὅτι</a:t>
            </a:r>
            <a:r>
              <a:rPr lang="el-GR" sz="2800" dirty="0" smtClean="0"/>
              <a:t> </a:t>
            </a:r>
            <a:r>
              <a:rPr lang="el-GR" sz="2800" u="sng" dirty="0" smtClean="0"/>
              <a:t>οὐδʼ εἰς τὴν Ἀσίαν Ἀγησιλάῳ συνεστράτευον</a:t>
            </a:r>
            <a:r>
              <a:rPr lang="el-GR" sz="2800" dirty="0" smtClean="0"/>
              <a:t>. </a:t>
            </a:r>
            <a:r>
              <a:rPr lang="el-GR" sz="2800" dirty="0"/>
              <a:t>[3.5.5]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n-US" sz="2800" i="1" dirty="0" smtClean="0"/>
              <a:t>They were remembering both that they had </a:t>
            </a:r>
            <a:r>
              <a:rPr lang="en-US" sz="2800" i="1" dirty="0" smtClean="0"/>
              <a:t>ripped </a:t>
            </a:r>
            <a:r>
              <a:rPr lang="en-US" sz="2800" i="1" dirty="0" smtClean="0"/>
              <a:t>the sacrifices from the altar and that they would not fight alongside Agesilaus in Asia.</a:t>
            </a:r>
            <a:endParaRPr lang="en-US" sz="2800" i="1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6477802" y="1537545"/>
            <a:ext cx="4748455" cy="50541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7066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l-GR" sz="2800" dirty="0" smtClean="0"/>
              <a:t>ἐπυνθάνετο </a:t>
            </a:r>
            <a:r>
              <a:rPr lang="el-GR" sz="2800" dirty="0"/>
              <a:t>δὲ </a:t>
            </a:r>
            <a:r>
              <a:rPr lang="el-GR" sz="2800" b="1" u="sng" dirty="0"/>
              <a:t>ὅτι</a:t>
            </a:r>
            <a:r>
              <a:rPr lang="el-GR" sz="2800" dirty="0"/>
              <a:t> </a:t>
            </a:r>
            <a:r>
              <a:rPr lang="el-GR" sz="2800" u="sng" dirty="0"/>
              <a:t>πολὺς σῖτος ἐνῆν αὐτοῖς</a:t>
            </a:r>
            <a:r>
              <a:rPr lang="el-GR" sz="2800" dirty="0"/>
              <a:t>, καὶ ἐπολιόρκει. [3.2.11]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n-US" sz="2800" i="1" dirty="0" smtClean="0"/>
              <a:t>He understood that they had a great deal of grain, and he besieged them. </a:t>
            </a:r>
          </a:p>
          <a:p>
            <a:r>
              <a:rPr lang="en-US" dirty="0" smtClean="0"/>
              <a:t>[literally</a:t>
            </a:r>
            <a:r>
              <a:rPr lang="en-US" i="1" dirty="0" smtClean="0"/>
              <a:t>: much grain was to them</a:t>
            </a:r>
            <a:r>
              <a:rPr lang="en-US" dirty="0" smtClean="0"/>
              <a:t>]</a:t>
            </a:r>
            <a:endParaRPr lang="en-US" sz="2800" dirty="0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6938683" y="1389529"/>
            <a:ext cx="3677163" cy="50211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46820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Conditional Sentences [ADV</a:t>
            </a:r>
            <a:r>
              <a:rPr lang="en-US" dirty="0"/>
              <a:t>]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2846894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Conditional Sentences [ADV]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4128" y="1636295"/>
            <a:ext cx="10352084" cy="4673065"/>
          </a:xfrm>
        </p:spPr>
        <p:txBody>
          <a:bodyPr>
            <a:normAutofit/>
          </a:bodyPr>
          <a:lstStyle/>
          <a:p>
            <a:r>
              <a:rPr lang="en-US" sz="2800" i="1" dirty="0" smtClean="0"/>
              <a:t>If … then</a:t>
            </a:r>
            <a:r>
              <a:rPr lang="en-US" sz="2800" dirty="0" smtClean="0"/>
              <a:t> statements</a:t>
            </a:r>
          </a:p>
          <a:p>
            <a:pPr lvl="1"/>
            <a:r>
              <a:rPr lang="en-US" sz="2400" dirty="0" smtClean="0"/>
              <a:t>The “if” clause is dependent.  It is the </a:t>
            </a:r>
            <a:r>
              <a:rPr lang="en-US" sz="2400" b="1" u="sng" dirty="0" smtClean="0">
                <a:solidFill>
                  <a:srgbClr val="00B050"/>
                </a:solidFill>
              </a:rPr>
              <a:t>protasis</a:t>
            </a:r>
            <a:r>
              <a:rPr lang="en-US" sz="2400" dirty="0" smtClean="0">
                <a:solidFill>
                  <a:srgbClr val="00B050"/>
                </a:solidFill>
              </a:rPr>
              <a:t>.</a:t>
            </a:r>
          </a:p>
          <a:p>
            <a:pPr lvl="1"/>
            <a:r>
              <a:rPr lang="en-US" sz="2400" dirty="0" smtClean="0"/>
              <a:t>The “then” clause is independent.  It is the </a:t>
            </a:r>
            <a:r>
              <a:rPr lang="en-US" sz="2400" b="1" u="sng" dirty="0" smtClean="0"/>
              <a:t>apodosis</a:t>
            </a:r>
            <a:r>
              <a:rPr lang="en-US" sz="2400" dirty="0" smtClean="0"/>
              <a:t>.</a:t>
            </a:r>
          </a:p>
          <a:p>
            <a:pPr lvl="2"/>
            <a:r>
              <a:rPr lang="en-US" sz="2000" dirty="0" smtClean="0"/>
              <a:t>“Then” is often unexpressed.</a:t>
            </a:r>
          </a:p>
          <a:p>
            <a:r>
              <a:rPr lang="en-US" sz="2800" dirty="0" smtClean="0"/>
              <a:t>Uses different moods depending on the likelihood of the condition’s fulfillment</a:t>
            </a:r>
          </a:p>
          <a:p>
            <a:r>
              <a:rPr lang="en-US" sz="2800" b="1" i="1" u="sng" dirty="0" smtClean="0">
                <a:solidFill>
                  <a:srgbClr val="00B050"/>
                </a:solidFill>
              </a:rPr>
              <a:t>If</a:t>
            </a:r>
            <a:r>
              <a:rPr lang="en-US" sz="2800" i="1" dirty="0" smtClean="0">
                <a:solidFill>
                  <a:srgbClr val="00B050"/>
                </a:solidFill>
              </a:rPr>
              <a:t> </a:t>
            </a:r>
            <a:r>
              <a:rPr lang="en-US" sz="2800" i="1" dirty="0">
                <a:solidFill>
                  <a:srgbClr val="00B050"/>
                </a:solidFill>
              </a:rPr>
              <a:t>Persia invades again</a:t>
            </a:r>
            <a:r>
              <a:rPr lang="en-US" sz="2800" dirty="0">
                <a:solidFill>
                  <a:srgbClr val="00B050"/>
                </a:solidFill>
              </a:rPr>
              <a:t>, </a:t>
            </a:r>
            <a:r>
              <a:rPr lang="en-US" sz="2800" u="sng" dirty="0" smtClean="0"/>
              <a:t>then</a:t>
            </a:r>
            <a:r>
              <a:rPr lang="en-US" sz="2800" dirty="0" smtClean="0"/>
              <a:t> we </a:t>
            </a:r>
            <a:r>
              <a:rPr lang="en-US" sz="2800" dirty="0"/>
              <a:t>will not be able to defend ourselves</a:t>
            </a:r>
            <a:r>
              <a:rPr lang="en-US" sz="2800" dirty="0" smtClean="0"/>
              <a:t>.</a:t>
            </a:r>
          </a:p>
          <a:p>
            <a:r>
              <a:rPr lang="en-US" sz="2800" b="1" i="1" u="sng" dirty="0" smtClean="0">
                <a:solidFill>
                  <a:srgbClr val="00B050"/>
                </a:solidFill>
              </a:rPr>
              <a:t>If</a:t>
            </a:r>
            <a:r>
              <a:rPr lang="en-US" sz="2800" i="1" dirty="0" smtClean="0">
                <a:solidFill>
                  <a:srgbClr val="00B050"/>
                </a:solidFill>
              </a:rPr>
              <a:t> it were to rain, </a:t>
            </a:r>
            <a:r>
              <a:rPr lang="en-US" sz="2800" i="1" dirty="0" smtClean="0"/>
              <a:t>I would have to delay my departure.</a:t>
            </a:r>
          </a:p>
          <a:p>
            <a:r>
              <a:rPr lang="en-US" sz="2800" b="1" i="1" u="sng" dirty="0" smtClean="0">
                <a:solidFill>
                  <a:srgbClr val="00B050"/>
                </a:solidFill>
              </a:rPr>
              <a:t>If</a:t>
            </a:r>
            <a:r>
              <a:rPr lang="en-US" sz="2800" i="1" dirty="0" smtClean="0">
                <a:solidFill>
                  <a:srgbClr val="00B050"/>
                </a:solidFill>
              </a:rPr>
              <a:t> he had departed on time, </a:t>
            </a:r>
            <a:r>
              <a:rPr lang="en-US" sz="2800" i="1" dirty="0" smtClean="0"/>
              <a:t>he would be here by now.</a:t>
            </a:r>
          </a:p>
          <a:p>
            <a:endParaRPr lang="en-US" sz="2800" dirty="0"/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4200489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413886"/>
            <a:ext cx="10352084" cy="924026"/>
          </a:xfrm>
        </p:spPr>
        <p:txBody>
          <a:bodyPr>
            <a:noAutofit/>
          </a:bodyPr>
          <a:lstStyle/>
          <a:p>
            <a:pPr lvl="0">
              <a:lnSpc>
                <a:spcPct val="100000"/>
              </a:lnSpc>
            </a:pPr>
            <a:r>
              <a:rPr lang="en-US" sz="4400" b="1" u="sng" dirty="0" smtClean="0"/>
              <a:t>Simple</a:t>
            </a:r>
            <a:r>
              <a:rPr lang="en-US" sz="4400" dirty="0" smtClean="0"/>
              <a:t> Conditional Sentences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4128" y="1578543"/>
            <a:ext cx="10352084" cy="4759694"/>
          </a:xfrm>
        </p:spPr>
        <p:txBody>
          <a:bodyPr>
            <a:normAutofit/>
          </a:bodyPr>
          <a:lstStyle/>
          <a:p>
            <a:r>
              <a:rPr lang="en-US" sz="2800" dirty="0" smtClean="0"/>
              <a:t>State a supposition with no implication of its reality</a:t>
            </a:r>
          </a:p>
          <a:p>
            <a:pPr lvl="1"/>
            <a:r>
              <a:rPr lang="en-US" sz="2400" i="1" dirty="0" smtClean="0"/>
              <a:t>If it rains, I get wet. </a:t>
            </a:r>
            <a:r>
              <a:rPr lang="en-US" sz="2400" dirty="0" smtClean="0"/>
              <a:t>[present]</a:t>
            </a:r>
          </a:p>
          <a:p>
            <a:pPr lvl="1"/>
            <a:r>
              <a:rPr lang="en-US" sz="2400" i="1" dirty="0" smtClean="0"/>
              <a:t>If it rained, I got wet. </a:t>
            </a:r>
            <a:r>
              <a:rPr lang="en-US" sz="2400" dirty="0" smtClean="0"/>
              <a:t>[past]</a:t>
            </a:r>
          </a:p>
          <a:p>
            <a:r>
              <a:rPr lang="en-US" sz="2800" dirty="0" smtClean="0"/>
              <a:t>Expressed by </a:t>
            </a:r>
            <a:r>
              <a:rPr lang="el-GR" sz="2800" dirty="0" smtClean="0"/>
              <a:t>εἰ</a:t>
            </a:r>
            <a:r>
              <a:rPr lang="en-US" sz="2800" dirty="0" smtClean="0"/>
              <a:t> + indicative [</a:t>
            </a:r>
            <a:r>
              <a:rPr lang="en-US" sz="2800" dirty="0" err="1" smtClean="0"/>
              <a:t>protasis</a:t>
            </a:r>
            <a:r>
              <a:rPr lang="en-US" sz="2800" dirty="0" smtClean="0"/>
              <a:t>] &gt; indicative [apodosis]</a:t>
            </a:r>
          </a:p>
          <a:p>
            <a:pPr lvl="1"/>
            <a:r>
              <a:rPr lang="en-US" sz="2400" dirty="0" smtClean="0"/>
              <a:t>Past tenses make it past; present or perfect make it present</a:t>
            </a:r>
          </a:p>
          <a:p>
            <a:pPr marL="914400" lvl="1" indent="0">
              <a:buNone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2720612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413886"/>
            <a:ext cx="10352084" cy="924026"/>
          </a:xfrm>
        </p:spPr>
        <p:txBody>
          <a:bodyPr>
            <a:noAutofit/>
          </a:bodyPr>
          <a:lstStyle/>
          <a:p>
            <a:pPr lvl="0">
              <a:lnSpc>
                <a:spcPct val="100000"/>
              </a:lnSpc>
            </a:pPr>
            <a:r>
              <a:rPr lang="en-US" sz="4400" b="1" u="sng" dirty="0"/>
              <a:t>Unreal</a:t>
            </a:r>
            <a:r>
              <a:rPr lang="en-US" sz="4400" dirty="0"/>
              <a:t> or </a:t>
            </a:r>
            <a:r>
              <a:rPr lang="en-US" sz="4400" b="1" u="sng" dirty="0"/>
              <a:t>Contrary-to-Fact</a:t>
            </a:r>
            <a:r>
              <a:rPr lang="en-US" sz="4400" dirty="0"/>
              <a:t> Conditional </a:t>
            </a:r>
            <a:r>
              <a:rPr lang="en-US" sz="4400" dirty="0" smtClean="0"/>
              <a:t>Sentence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4128" y="1578543"/>
            <a:ext cx="10352084" cy="4759694"/>
          </a:xfrm>
        </p:spPr>
        <p:txBody>
          <a:bodyPr>
            <a:normAutofit/>
          </a:bodyPr>
          <a:lstStyle/>
          <a:p>
            <a:r>
              <a:rPr lang="en-US" sz="2800" dirty="0" smtClean="0"/>
              <a:t>States </a:t>
            </a:r>
            <a:r>
              <a:rPr lang="en-US" sz="2800" dirty="0"/>
              <a:t>a supposition </a:t>
            </a:r>
            <a:r>
              <a:rPr lang="en-US" sz="2800" dirty="0" smtClean="0"/>
              <a:t>that cannot be realized because it is in contradiction to a known fact. </a:t>
            </a:r>
          </a:p>
          <a:p>
            <a:pPr lvl="1"/>
            <a:r>
              <a:rPr lang="en-US" sz="2400" i="1" dirty="0" smtClean="0"/>
              <a:t>If </a:t>
            </a:r>
            <a:r>
              <a:rPr lang="en-US" sz="2400" i="1" dirty="0"/>
              <a:t>it </a:t>
            </a:r>
            <a:r>
              <a:rPr lang="en-US" sz="2400" i="1" dirty="0" smtClean="0"/>
              <a:t>were raining, </a:t>
            </a:r>
            <a:r>
              <a:rPr lang="en-US" sz="2400" i="1" dirty="0"/>
              <a:t>I </a:t>
            </a:r>
            <a:r>
              <a:rPr lang="en-US" sz="2400" i="1" dirty="0" smtClean="0"/>
              <a:t>would be getting wet</a:t>
            </a:r>
            <a:r>
              <a:rPr lang="en-US" sz="2400" dirty="0"/>
              <a:t>. [present] [</a:t>
            </a:r>
            <a:r>
              <a:rPr lang="en-US" sz="2400" i="1" u="sng" dirty="0"/>
              <a:t>were &gt; would</a:t>
            </a:r>
            <a:r>
              <a:rPr lang="en-US" sz="2400" dirty="0" smtClean="0"/>
              <a:t>]</a:t>
            </a:r>
          </a:p>
          <a:p>
            <a:pPr lvl="2"/>
            <a:r>
              <a:rPr lang="en-US" sz="2000" dirty="0" smtClean="0"/>
              <a:t>But it isn’t, so I am not.</a:t>
            </a:r>
            <a:endParaRPr lang="en-US" sz="2000" dirty="0"/>
          </a:p>
          <a:p>
            <a:pPr lvl="1"/>
            <a:r>
              <a:rPr lang="en-US" sz="2400" i="1" dirty="0" smtClean="0"/>
              <a:t>If </a:t>
            </a:r>
            <a:r>
              <a:rPr lang="en-US" sz="2400" i="1" dirty="0"/>
              <a:t>it </a:t>
            </a:r>
            <a:r>
              <a:rPr lang="en-US" sz="2400" i="1" dirty="0" smtClean="0"/>
              <a:t>had rained</a:t>
            </a:r>
            <a:r>
              <a:rPr lang="en-US" sz="2400" i="1" dirty="0"/>
              <a:t>, I </a:t>
            </a:r>
            <a:r>
              <a:rPr lang="en-US" sz="2400" i="1" dirty="0" smtClean="0"/>
              <a:t>would have gotten </a:t>
            </a:r>
            <a:r>
              <a:rPr lang="en-US" sz="2400" i="1" dirty="0"/>
              <a:t>wet</a:t>
            </a:r>
            <a:r>
              <a:rPr lang="en-US" sz="2400" dirty="0"/>
              <a:t>. [past</a:t>
            </a:r>
            <a:r>
              <a:rPr lang="en-US" sz="2400" dirty="0" smtClean="0"/>
              <a:t>] [</a:t>
            </a:r>
            <a:r>
              <a:rPr lang="en-US" sz="2400" i="1" u="sng" dirty="0" smtClean="0"/>
              <a:t>had &gt; would have</a:t>
            </a:r>
            <a:r>
              <a:rPr lang="en-US" sz="2400" dirty="0" smtClean="0"/>
              <a:t>]</a:t>
            </a:r>
          </a:p>
          <a:p>
            <a:pPr lvl="2"/>
            <a:r>
              <a:rPr lang="en-US" sz="2000" dirty="0" smtClean="0"/>
              <a:t>But it didn’t, so I did not.</a:t>
            </a:r>
            <a:endParaRPr lang="en-US" sz="2000" dirty="0"/>
          </a:p>
          <a:p>
            <a:r>
              <a:rPr lang="en-US" sz="2800" dirty="0"/>
              <a:t>Expressed by </a:t>
            </a:r>
            <a:r>
              <a:rPr lang="el-GR" sz="2800" dirty="0"/>
              <a:t>εἰ</a:t>
            </a:r>
            <a:r>
              <a:rPr lang="en-US" sz="2800" dirty="0"/>
              <a:t> + indicative [</a:t>
            </a:r>
            <a:r>
              <a:rPr lang="en-US" sz="2800" dirty="0" err="1"/>
              <a:t>protasis</a:t>
            </a:r>
            <a:r>
              <a:rPr lang="en-US" sz="2800" dirty="0"/>
              <a:t>] &gt; </a:t>
            </a:r>
            <a:r>
              <a:rPr lang="en-US" sz="2800" dirty="0" smtClean="0"/>
              <a:t>indicative +</a:t>
            </a:r>
            <a:r>
              <a:rPr lang="en-US" sz="2800" dirty="0" smtClean="0">
                <a:solidFill>
                  <a:srgbClr val="FF0000"/>
                </a:solidFill>
              </a:rPr>
              <a:t> </a:t>
            </a:r>
            <a:r>
              <a:rPr lang="el-GR" sz="2800" dirty="0" smtClean="0">
                <a:solidFill>
                  <a:srgbClr val="FF0000"/>
                </a:solidFill>
              </a:rPr>
              <a:t>ἄν</a:t>
            </a:r>
            <a:r>
              <a:rPr lang="en-US" sz="2800" dirty="0" smtClean="0">
                <a:solidFill>
                  <a:srgbClr val="FF0000"/>
                </a:solidFill>
              </a:rPr>
              <a:t> </a:t>
            </a:r>
            <a:r>
              <a:rPr lang="en-US" sz="2800" dirty="0"/>
              <a:t>[apodosis]</a:t>
            </a:r>
          </a:p>
          <a:p>
            <a:pPr lvl="1"/>
            <a:r>
              <a:rPr lang="en-US" sz="2400" dirty="0" smtClean="0"/>
              <a:t>Present Unreal = </a:t>
            </a:r>
            <a:r>
              <a:rPr lang="el-GR" sz="2400" dirty="0"/>
              <a:t>εἰ</a:t>
            </a:r>
            <a:r>
              <a:rPr lang="en-US" sz="2400" dirty="0"/>
              <a:t> </a:t>
            </a:r>
            <a:r>
              <a:rPr lang="en-US" sz="2400" dirty="0" smtClean="0"/>
              <a:t>+ imperfect &gt; imperfect + </a:t>
            </a:r>
            <a:r>
              <a:rPr lang="el-GR" sz="2400" dirty="0" smtClean="0"/>
              <a:t>ἄν</a:t>
            </a:r>
            <a:endParaRPr lang="en-US" sz="2400" dirty="0" smtClean="0"/>
          </a:p>
          <a:p>
            <a:pPr lvl="1"/>
            <a:r>
              <a:rPr lang="en-US" sz="2400" dirty="0" smtClean="0"/>
              <a:t>Past Unreal </a:t>
            </a:r>
            <a:r>
              <a:rPr lang="en-US" sz="2400" dirty="0"/>
              <a:t>= </a:t>
            </a:r>
            <a:r>
              <a:rPr lang="el-GR" sz="2400" dirty="0"/>
              <a:t>εἰ</a:t>
            </a:r>
            <a:r>
              <a:rPr lang="en-US" sz="2400" dirty="0"/>
              <a:t> + a</a:t>
            </a:r>
            <a:r>
              <a:rPr lang="en-US" sz="2400" dirty="0" smtClean="0"/>
              <a:t>orist or imperfect </a:t>
            </a:r>
            <a:r>
              <a:rPr lang="en-US" sz="2400" dirty="0"/>
              <a:t>&gt; </a:t>
            </a:r>
            <a:r>
              <a:rPr lang="en-US" sz="2400" dirty="0" smtClean="0"/>
              <a:t>aorist or imperfect </a:t>
            </a:r>
            <a:r>
              <a:rPr lang="en-US" sz="2400" dirty="0"/>
              <a:t>+ </a:t>
            </a:r>
            <a:r>
              <a:rPr lang="el-GR" sz="2400" dirty="0"/>
              <a:t>ἄν</a:t>
            </a:r>
            <a:endParaRPr lang="en-US" sz="2400" dirty="0"/>
          </a:p>
          <a:p>
            <a:pPr lvl="1"/>
            <a:endParaRPr lang="en-US" sz="2400" dirty="0"/>
          </a:p>
          <a:p>
            <a:pPr marL="914400" lvl="1" indent="0">
              <a:buNone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0175731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l-GR" sz="2800" dirty="0" smtClean="0"/>
              <a:t>Λύσανδρος τὰς ἄλλας πάσας συνήθροισεν, </a:t>
            </a:r>
            <a:r>
              <a:rPr lang="el-GR" sz="2800" b="1" u="sng" dirty="0" smtClean="0"/>
              <a:t>εἴ</a:t>
            </a:r>
            <a:r>
              <a:rPr lang="el-GR" sz="2800" u="sng" dirty="0" smtClean="0"/>
              <a:t> πού τις ἦν</a:t>
            </a:r>
            <a:r>
              <a:rPr lang="el-GR" sz="2800" dirty="0" smtClean="0"/>
              <a:t>, καὶ ταύτας τʼ ἐπεσκεύαζε καὶ ἄλλας ἐναυπηγεῖτο. [2.1.10]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1819835"/>
            <a:ext cx="3230239" cy="4489525"/>
          </a:xfrm>
        </p:spPr>
        <p:txBody>
          <a:bodyPr>
            <a:normAutofit/>
          </a:bodyPr>
          <a:lstStyle/>
          <a:p>
            <a:r>
              <a:rPr lang="en-US" sz="2800" i="1" dirty="0" smtClean="0"/>
              <a:t>Lysander collected all the other [ships], if there were any, and he was refitting them, and building others.</a:t>
            </a:r>
            <a:endParaRPr lang="en-US" sz="2800" i="1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4831976" y="1799858"/>
            <a:ext cx="6451180" cy="3802429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4849906" y="2671482"/>
            <a:ext cx="340659" cy="2223247"/>
          </a:xfrm>
          <a:prstGeom prst="rect">
            <a:avLst/>
          </a:prstGeom>
          <a:solidFill>
            <a:srgbClr val="F2F2F2"/>
          </a:solidFill>
          <a:ln>
            <a:solidFill>
              <a:srgbClr val="F2F2F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3822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l-GR" sz="2800" b="1" u="sng" dirty="0"/>
              <a:t>εἰ</a:t>
            </a:r>
            <a:r>
              <a:rPr lang="el-GR" sz="2800" u="sng" dirty="0"/>
              <a:t> μὲν τοίνυν ἐξ ἀρχῆς ταῦτα ἐγίγνωσκε</a:t>
            </a:r>
            <a:r>
              <a:rPr lang="el-GR" sz="2800" dirty="0"/>
              <a:t>, πολέμιος μὲν ἦν, οὐ μέντοι πονηρός γʼ </a:t>
            </a:r>
            <a:r>
              <a:rPr lang="el-GR" sz="2800" b="1" u="sng" dirty="0"/>
              <a:t>ἂν</a:t>
            </a:r>
            <a:r>
              <a:rPr lang="el-GR" sz="2800" dirty="0"/>
              <a:t> δικαίως ἐνομίζετο· [2.3.27</a:t>
            </a:r>
            <a:r>
              <a:rPr lang="el-GR" sz="2800" dirty="0" smtClean="0"/>
              <a:t>]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1665171"/>
            <a:ext cx="10559594" cy="1068405"/>
          </a:xfrm>
        </p:spPr>
        <p:txBody>
          <a:bodyPr>
            <a:normAutofit/>
          </a:bodyPr>
          <a:lstStyle/>
          <a:p>
            <a:r>
              <a:rPr lang="en-US" sz="2800" i="1" dirty="0" smtClean="0"/>
              <a:t>If he was thinking these things all along, he was an enemy, however he would not justly be considered wicked.</a:t>
            </a:r>
            <a:endParaRPr lang="en-US" sz="2800" i="1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2268663" y="2733576"/>
            <a:ext cx="8070522" cy="36592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10073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l-GR" sz="2800" dirty="0"/>
              <a:t>τοῦτο δʼ οὖν σαφές, ὅτι παρὰ τὸ τεῖχος ἡ μάχη ἐγένετο. [3.5.19]</a:t>
            </a:r>
            <a:r>
              <a:rPr lang="en-US" sz="2800" dirty="0"/>
              <a:t/>
            </a:r>
            <a:br>
              <a:rPr lang="en-US" sz="2800" dirty="0"/>
            </a:b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8" y="1389529"/>
            <a:ext cx="4754880" cy="4919831"/>
          </a:xfrm>
        </p:spPr>
        <p:txBody>
          <a:bodyPr>
            <a:normAutofit/>
          </a:bodyPr>
          <a:lstStyle/>
          <a:p>
            <a:r>
              <a:rPr lang="en-US" i="1" dirty="0"/>
              <a:t>Thus it was clear that the battle was near the wall</a:t>
            </a:r>
            <a:r>
              <a:rPr lang="en-US" i="1" dirty="0" smtClean="0"/>
              <a:t>.</a:t>
            </a:r>
          </a:p>
          <a:p>
            <a:r>
              <a:rPr lang="en-US" dirty="0" err="1" smtClean="0"/>
              <a:t>Apositive</a:t>
            </a:r>
            <a:endParaRPr lang="en-US" dirty="0" smtClean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6949032" y="1819275"/>
            <a:ext cx="3448549" cy="44894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05978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Temporal Clauses [ADV]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2386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Content Placeholder 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7422175"/>
              </p:ext>
            </p:extLst>
          </p:nvPr>
        </p:nvGraphicFramePr>
        <p:xfrm>
          <a:off x="1335743" y="242049"/>
          <a:ext cx="9439832" cy="648776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127430">
                  <a:extLst>
                    <a:ext uri="{9D8B030D-6E8A-4147-A177-3AD203B41FA5}">
                      <a16:colId xmlns:a16="http://schemas.microsoft.com/office/drawing/2014/main" val="145439026"/>
                    </a:ext>
                  </a:extLst>
                </a:gridCol>
                <a:gridCol w="1681589">
                  <a:extLst>
                    <a:ext uri="{9D8B030D-6E8A-4147-A177-3AD203B41FA5}">
                      <a16:colId xmlns:a16="http://schemas.microsoft.com/office/drawing/2014/main" val="3642794850"/>
                    </a:ext>
                  </a:extLst>
                </a:gridCol>
                <a:gridCol w="993666">
                  <a:extLst>
                    <a:ext uri="{9D8B030D-6E8A-4147-A177-3AD203B41FA5}">
                      <a16:colId xmlns:a16="http://schemas.microsoft.com/office/drawing/2014/main" val="2683750462"/>
                    </a:ext>
                  </a:extLst>
                </a:gridCol>
                <a:gridCol w="1199913">
                  <a:extLst>
                    <a:ext uri="{9D8B030D-6E8A-4147-A177-3AD203B41FA5}">
                      <a16:colId xmlns:a16="http://schemas.microsoft.com/office/drawing/2014/main" val="2278726987"/>
                    </a:ext>
                  </a:extLst>
                </a:gridCol>
                <a:gridCol w="3456232">
                  <a:extLst>
                    <a:ext uri="{9D8B030D-6E8A-4147-A177-3AD203B41FA5}">
                      <a16:colId xmlns:a16="http://schemas.microsoft.com/office/drawing/2014/main" val="2058743938"/>
                    </a:ext>
                  </a:extLst>
                </a:gridCol>
                <a:gridCol w="981002">
                  <a:extLst>
                    <a:ext uri="{9D8B030D-6E8A-4147-A177-3AD203B41FA5}">
                      <a16:colId xmlns:a16="http://schemas.microsoft.com/office/drawing/2014/main" val="3437261442"/>
                    </a:ext>
                  </a:extLst>
                </a:gridCol>
              </a:tblGrid>
              <a:tr h="33575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u="none" strike="noStrike" dirty="0">
                          <a:effectLst/>
                        </a:rPr>
                        <a:t>LEMMA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203" marR="5203" marT="520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u="none" strike="noStrike" dirty="0">
                          <a:effectLst/>
                        </a:rPr>
                        <a:t>MEANING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203" marR="5203" marT="520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u="none" strike="noStrike" dirty="0">
                          <a:effectLst/>
                        </a:rPr>
                        <a:t>POSTAG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203" marR="5203" marT="520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u="none" strike="noStrike" dirty="0">
                          <a:effectLst/>
                        </a:rPr>
                        <a:t>Relation Label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203" marR="5203" marT="520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u="none" strike="noStrike" dirty="0">
                          <a:effectLst/>
                        </a:rPr>
                        <a:t>CLAUSE or other use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203" marR="5203" marT="520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u="none" strike="noStrike" dirty="0">
                          <a:effectLst/>
                        </a:rPr>
                        <a:t>COUNT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203" marR="5203" marT="5203" marB="0" anchor="b"/>
                </a:tc>
                <a:extLst>
                  <a:ext uri="{0D108BD9-81ED-4DB2-BD59-A6C34878D82A}">
                    <a16:rowId xmlns:a16="http://schemas.microsoft.com/office/drawing/2014/main" val="4268726942"/>
                  </a:ext>
                </a:extLst>
              </a:tr>
              <a:tr h="341345">
                <a:tc>
                  <a:txBody>
                    <a:bodyPr/>
                    <a:lstStyle/>
                    <a:p>
                      <a:pPr algn="ctr" fontAlgn="b"/>
                      <a:r>
                        <a:rPr lang="el-GR" sz="1600" b="1" u="none" strike="noStrike" dirty="0">
                          <a:effectLst/>
                        </a:rPr>
                        <a:t>ἐάν [εἰ+ἄν]</a:t>
                      </a:r>
                      <a:endParaRPr lang="el-GR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203" marR="5203" marT="520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if</a:t>
                      </a:r>
                      <a:endParaRPr lang="en-US" sz="1600" b="0" i="1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203" marR="5203" marT="520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 smtClean="0">
                          <a:effectLst/>
                        </a:rPr>
                        <a:t>CONJ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203" marR="5203" marT="520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AuxC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203" marR="5203" marT="520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conditional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203" marR="5203" marT="520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98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203" marR="5203" marT="5203" marB="0" anchor="b"/>
                </a:tc>
                <a:extLst>
                  <a:ext uri="{0D108BD9-81ED-4DB2-BD59-A6C34878D82A}">
                    <a16:rowId xmlns:a16="http://schemas.microsoft.com/office/drawing/2014/main" val="3480833893"/>
                  </a:ext>
                </a:extLst>
              </a:tr>
              <a:tr h="173471">
                <a:tc>
                  <a:txBody>
                    <a:bodyPr/>
                    <a:lstStyle/>
                    <a:p>
                      <a:pPr algn="ctr" fontAlgn="b"/>
                      <a:r>
                        <a:rPr lang="el-GR" sz="1600" b="1" u="none" strike="noStrike" dirty="0">
                          <a:effectLst/>
                        </a:rPr>
                        <a:t>εἰ</a:t>
                      </a:r>
                      <a:endParaRPr lang="el-GR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203" marR="5203" marT="520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if</a:t>
                      </a:r>
                      <a:endParaRPr lang="en-US" sz="1600" b="0" i="1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203" marR="5203" marT="5203" marB="0" anchor="b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w Cen MT" panose="020B0602020104020603"/>
                          <a:ea typeface="+mn-ea"/>
                          <a:cs typeface="+mn-cs"/>
                        </a:rPr>
                        <a:t>CONJ</a:t>
                      </a:r>
                      <a:endParaRPr kumimoji="0" lang="en-US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+mn-cs"/>
                      </a:endParaRPr>
                    </a:p>
                  </a:txBody>
                  <a:tcPr marL="5203" marR="5203" marT="520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AuxC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203" marR="5203" marT="520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conditional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203" marR="5203" marT="520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313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203" marR="5203" marT="5203" marB="0" anchor="b"/>
                </a:tc>
                <a:extLst>
                  <a:ext uri="{0D108BD9-81ED-4DB2-BD59-A6C34878D82A}">
                    <a16:rowId xmlns:a16="http://schemas.microsoft.com/office/drawing/2014/main" val="906397886"/>
                  </a:ext>
                </a:extLst>
              </a:tr>
              <a:tr h="341345">
                <a:tc>
                  <a:txBody>
                    <a:bodyPr/>
                    <a:lstStyle/>
                    <a:p>
                      <a:pPr algn="ctr" fontAlgn="b"/>
                      <a:r>
                        <a:rPr lang="el-GR" sz="1600" b="1" u="none" strike="noStrike" dirty="0">
                          <a:effectLst/>
                        </a:rPr>
                        <a:t>ἐπεί/ἔπειδή</a:t>
                      </a:r>
                      <a:endParaRPr lang="el-GR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203" marR="5203" marT="520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when, after</a:t>
                      </a:r>
                      <a:endParaRPr lang="en-US" sz="1600" b="0" i="1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203" marR="5203" marT="5203" marB="0" anchor="b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w Cen MT" panose="020B0602020104020603"/>
                          <a:ea typeface="+mn-ea"/>
                          <a:cs typeface="+mn-cs"/>
                        </a:rPr>
                        <a:t>CONJ</a:t>
                      </a:r>
                      <a:endParaRPr kumimoji="0" lang="en-US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+mn-cs"/>
                      </a:endParaRPr>
                    </a:p>
                  </a:txBody>
                  <a:tcPr marL="5203" marR="5203" marT="520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AuxC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203" marR="5203" marT="520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temporal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203" marR="5203" marT="520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428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203" marR="5203" marT="5203" marB="0" anchor="b"/>
                </a:tc>
                <a:extLst>
                  <a:ext uri="{0D108BD9-81ED-4DB2-BD59-A6C34878D82A}">
                    <a16:rowId xmlns:a16="http://schemas.microsoft.com/office/drawing/2014/main" val="384583753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b"/>
                      <a:r>
                        <a:rPr lang="el-GR" sz="1600" b="1" u="none" strike="noStrike" dirty="0">
                          <a:effectLst/>
                        </a:rPr>
                        <a:t>ἕως</a:t>
                      </a:r>
                      <a:endParaRPr lang="el-GR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203" marR="5203" marT="520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until</a:t>
                      </a:r>
                      <a:endParaRPr lang="en-US" sz="1600" b="0" i="1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203" marR="5203" marT="5203" marB="0" anchor="b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w Cen MT" panose="020B0602020104020603"/>
                          <a:ea typeface="+mn-ea"/>
                          <a:cs typeface="+mn-cs"/>
                        </a:rPr>
                        <a:t>CONJ</a:t>
                      </a:r>
                      <a:endParaRPr kumimoji="0" lang="en-US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+mn-cs"/>
                      </a:endParaRPr>
                    </a:p>
                  </a:txBody>
                  <a:tcPr marL="5203" marR="5203" marT="520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AuxC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203" marR="5203" marT="520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temporal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203" marR="5203" marT="520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36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203" marR="5203" marT="5203" marB="0" anchor="b"/>
                </a:tc>
                <a:extLst>
                  <a:ext uri="{0D108BD9-81ED-4DB2-BD59-A6C34878D82A}">
                    <a16:rowId xmlns:a16="http://schemas.microsoft.com/office/drawing/2014/main" val="3651101883"/>
                  </a:ext>
                </a:extLst>
              </a:tr>
              <a:tr h="173471">
                <a:tc>
                  <a:txBody>
                    <a:bodyPr/>
                    <a:lstStyle/>
                    <a:p>
                      <a:pPr algn="ctr" fontAlgn="b"/>
                      <a:r>
                        <a:rPr lang="el-GR" sz="1600" b="1" u="none" strike="noStrike" dirty="0">
                          <a:effectLst/>
                        </a:rPr>
                        <a:t>ἵνα</a:t>
                      </a:r>
                      <a:endParaRPr lang="el-GR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203" marR="5203" marT="520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 smtClean="0">
                          <a:effectLst/>
                        </a:rPr>
                        <a:t>in </a:t>
                      </a:r>
                      <a:r>
                        <a:rPr lang="en-US" sz="1600" u="none" strike="noStrike" dirty="0">
                          <a:effectLst/>
                        </a:rPr>
                        <a:t>order that</a:t>
                      </a:r>
                      <a:endParaRPr lang="en-US" sz="1600" b="0" i="1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203" marR="5203" marT="5203" marB="0" anchor="b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w Cen MT" panose="020B0602020104020603"/>
                          <a:ea typeface="+mn-ea"/>
                          <a:cs typeface="+mn-cs"/>
                        </a:rPr>
                        <a:t>CONJ</a:t>
                      </a:r>
                      <a:endParaRPr kumimoji="0" lang="en-US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+mn-cs"/>
                      </a:endParaRPr>
                    </a:p>
                  </a:txBody>
                  <a:tcPr marL="5203" marR="5203" marT="520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AuxC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203" marR="5203" marT="520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purpose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203" marR="5203" marT="520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27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203" marR="5203" marT="5203" marB="0" anchor="b"/>
                </a:tc>
                <a:extLst>
                  <a:ext uri="{0D108BD9-81ED-4DB2-BD59-A6C34878D82A}">
                    <a16:rowId xmlns:a16="http://schemas.microsoft.com/office/drawing/2014/main" val="323275619"/>
                  </a:ext>
                </a:extLst>
              </a:tr>
              <a:tr h="173471">
                <a:tc>
                  <a:txBody>
                    <a:bodyPr/>
                    <a:lstStyle/>
                    <a:p>
                      <a:pPr algn="ctr" fontAlgn="b"/>
                      <a:r>
                        <a:rPr lang="el-GR" sz="1600" b="1" u="none" strike="noStrike" dirty="0">
                          <a:effectLst/>
                        </a:rPr>
                        <a:t>μέχρι</a:t>
                      </a:r>
                      <a:endParaRPr lang="el-GR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203" marR="5203" marT="520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until</a:t>
                      </a:r>
                      <a:endParaRPr lang="en-US" sz="1600" b="0" i="1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203" marR="5203" marT="5203" marB="0" anchor="b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w Cen MT" panose="020B0602020104020603"/>
                          <a:ea typeface="+mn-ea"/>
                          <a:cs typeface="+mn-cs"/>
                        </a:rPr>
                        <a:t>CONJ</a:t>
                      </a:r>
                      <a:endParaRPr kumimoji="0" lang="en-US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+mn-cs"/>
                      </a:endParaRPr>
                    </a:p>
                  </a:txBody>
                  <a:tcPr marL="5203" marR="5203" marT="520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AuxC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203" marR="5203" marT="520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temporal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203" marR="5203" marT="520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37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203" marR="5203" marT="5203" marB="0" anchor="b"/>
                </a:tc>
                <a:extLst>
                  <a:ext uri="{0D108BD9-81ED-4DB2-BD59-A6C34878D82A}">
                    <a16:rowId xmlns:a16="http://schemas.microsoft.com/office/drawing/2014/main" val="1960550963"/>
                  </a:ext>
                </a:extLst>
              </a:tr>
              <a:tr h="173471">
                <a:tc>
                  <a:txBody>
                    <a:bodyPr/>
                    <a:lstStyle/>
                    <a:p>
                      <a:pPr algn="ctr" fontAlgn="b"/>
                      <a:r>
                        <a:rPr lang="el-GR" sz="1600" b="1" u="none" strike="noStrike" dirty="0">
                          <a:effectLst/>
                        </a:rPr>
                        <a:t>μέχρι</a:t>
                      </a:r>
                      <a:endParaRPr lang="el-GR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203" marR="5203" marT="520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until</a:t>
                      </a:r>
                      <a:endParaRPr lang="en-US" sz="1600" b="0" i="1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203" marR="5203" marT="520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ADP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203" marR="5203" marT="520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AuxP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203" marR="5203" marT="520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prepositional phrase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203" marR="5203" marT="520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37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203" marR="5203" marT="5203" marB="0" anchor="b"/>
                </a:tc>
                <a:extLst>
                  <a:ext uri="{0D108BD9-81ED-4DB2-BD59-A6C34878D82A}">
                    <a16:rowId xmlns:a16="http://schemas.microsoft.com/office/drawing/2014/main" val="606878513"/>
                  </a:ext>
                </a:extLst>
              </a:tr>
              <a:tr h="346942">
                <a:tc>
                  <a:txBody>
                    <a:bodyPr/>
                    <a:lstStyle/>
                    <a:p>
                      <a:pPr algn="ctr" fontAlgn="b"/>
                      <a:r>
                        <a:rPr lang="el-GR" sz="1600" b="1" u="none" strike="noStrike" dirty="0">
                          <a:effectLst/>
                        </a:rPr>
                        <a:t>ὅπως</a:t>
                      </a:r>
                      <a:endParaRPr lang="el-GR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203" marR="5203" marT="520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in order that, just as</a:t>
                      </a:r>
                      <a:endParaRPr lang="en-US" sz="1600" b="0" i="1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203" marR="5203" marT="5203" marB="0" anchor="b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w Cen MT" panose="020B0602020104020603"/>
                          <a:ea typeface="+mn-ea"/>
                          <a:cs typeface="+mn-cs"/>
                        </a:rPr>
                        <a:t>CONJ</a:t>
                      </a:r>
                      <a:endParaRPr kumimoji="0" lang="en-US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+mn-cs"/>
                      </a:endParaRPr>
                    </a:p>
                  </a:txBody>
                  <a:tcPr marL="5203" marR="5203" marT="520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AuxC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203" marR="5203" marT="520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purpose; manner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203" marR="5203" marT="520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90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203" marR="5203" marT="5203" marB="0" anchor="b"/>
                </a:tc>
                <a:extLst>
                  <a:ext uri="{0D108BD9-81ED-4DB2-BD59-A6C34878D82A}">
                    <a16:rowId xmlns:a16="http://schemas.microsoft.com/office/drawing/2014/main" val="2276587540"/>
                  </a:ext>
                </a:extLst>
              </a:tr>
              <a:tr h="173471">
                <a:tc>
                  <a:txBody>
                    <a:bodyPr/>
                    <a:lstStyle/>
                    <a:p>
                      <a:pPr algn="ctr" fontAlgn="b"/>
                      <a:r>
                        <a:rPr lang="el-GR" sz="1600" b="1" u="none" strike="noStrike" dirty="0">
                          <a:effectLst/>
                        </a:rPr>
                        <a:t>ὅτε</a:t>
                      </a:r>
                      <a:endParaRPr lang="el-GR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203" marR="5203" marT="520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when</a:t>
                      </a:r>
                      <a:endParaRPr lang="en-US" sz="1600" b="0" i="1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203" marR="5203" marT="5203" marB="0" anchor="b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w Cen MT" panose="020B0602020104020603"/>
                          <a:ea typeface="+mn-ea"/>
                          <a:cs typeface="+mn-cs"/>
                        </a:rPr>
                        <a:t>CONJ</a:t>
                      </a:r>
                      <a:endParaRPr kumimoji="0" lang="en-US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+mn-cs"/>
                      </a:endParaRPr>
                    </a:p>
                  </a:txBody>
                  <a:tcPr marL="5203" marR="5203" marT="520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AuxC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203" marR="5203" marT="520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temporal 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203" marR="5203" marT="520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43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203" marR="5203" marT="5203" marB="0" anchor="b"/>
                </a:tc>
                <a:extLst>
                  <a:ext uri="{0D108BD9-81ED-4DB2-BD59-A6C34878D82A}">
                    <a16:rowId xmlns:a16="http://schemas.microsoft.com/office/drawing/2014/main" val="488208044"/>
                  </a:ext>
                </a:extLst>
              </a:tr>
              <a:tr h="346942">
                <a:tc>
                  <a:txBody>
                    <a:bodyPr/>
                    <a:lstStyle/>
                    <a:p>
                      <a:pPr algn="ctr" fontAlgn="b"/>
                      <a:r>
                        <a:rPr lang="el-GR" sz="1600" b="1" u="none" strike="noStrike" dirty="0">
                          <a:effectLst/>
                        </a:rPr>
                        <a:t>ὅτι</a:t>
                      </a:r>
                      <a:endParaRPr lang="el-GR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203" marR="5203" marT="520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that</a:t>
                      </a:r>
                      <a:endParaRPr lang="en-US" sz="1600" b="0" i="1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203" marR="5203" marT="5203" marB="0" anchor="b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w Cen MT" panose="020B0602020104020603"/>
                          <a:ea typeface="+mn-ea"/>
                          <a:cs typeface="+mn-cs"/>
                        </a:rPr>
                        <a:t>CONJ</a:t>
                      </a:r>
                      <a:endParaRPr kumimoji="0" lang="en-US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+mn-cs"/>
                      </a:endParaRPr>
                    </a:p>
                  </a:txBody>
                  <a:tcPr marL="5203" marR="5203" marT="520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AuxC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203" marR="5203" marT="520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causal; vbs of saying, thinking, perceiving, fearing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203" marR="5203" marT="520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370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203" marR="5203" marT="5203" marB="0" anchor="b"/>
                </a:tc>
                <a:extLst>
                  <a:ext uri="{0D108BD9-81ED-4DB2-BD59-A6C34878D82A}">
                    <a16:rowId xmlns:a16="http://schemas.microsoft.com/office/drawing/2014/main" val="2466238999"/>
                  </a:ext>
                </a:extLst>
              </a:tr>
              <a:tr h="173471">
                <a:tc>
                  <a:txBody>
                    <a:bodyPr/>
                    <a:lstStyle/>
                    <a:p>
                      <a:pPr algn="ctr" fontAlgn="b"/>
                      <a:r>
                        <a:rPr lang="el-GR" sz="1600" b="1" u="none" strike="noStrike" dirty="0">
                          <a:effectLst/>
                        </a:rPr>
                        <a:t>πρίν</a:t>
                      </a:r>
                      <a:endParaRPr lang="el-GR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203" marR="5203" marT="520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until</a:t>
                      </a:r>
                      <a:endParaRPr lang="en-US" sz="1600" b="0" i="1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203" marR="5203" marT="5203" marB="0" anchor="b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w Cen MT" panose="020B0602020104020603"/>
                          <a:ea typeface="+mn-ea"/>
                          <a:cs typeface="+mn-cs"/>
                        </a:rPr>
                        <a:t>CONJ</a:t>
                      </a:r>
                      <a:endParaRPr kumimoji="0" lang="en-US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+mn-cs"/>
                      </a:endParaRPr>
                    </a:p>
                  </a:txBody>
                  <a:tcPr marL="5203" marR="5203" marT="520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AuxC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203" marR="5203" marT="520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temporal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203" marR="5203" marT="520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35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203" marR="5203" marT="5203" marB="0" anchor="b"/>
                </a:tc>
                <a:extLst>
                  <a:ext uri="{0D108BD9-81ED-4DB2-BD59-A6C34878D82A}">
                    <a16:rowId xmlns:a16="http://schemas.microsoft.com/office/drawing/2014/main" val="563462234"/>
                  </a:ext>
                </a:extLst>
              </a:tr>
              <a:tr h="346942">
                <a:tc>
                  <a:txBody>
                    <a:bodyPr/>
                    <a:lstStyle/>
                    <a:p>
                      <a:pPr algn="ctr" fontAlgn="b"/>
                      <a:r>
                        <a:rPr lang="el-GR" sz="1600" b="1" u="none" strike="noStrike" dirty="0">
                          <a:effectLst/>
                        </a:rPr>
                        <a:t>ὡς/ὥσπερ</a:t>
                      </a:r>
                      <a:endParaRPr lang="el-GR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203" marR="5203" marT="520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when, after</a:t>
                      </a:r>
                      <a:endParaRPr lang="en-US" sz="1600" b="0" i="1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203" marR="5203" marT="5203" marB="0" anchor="b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w Cen MT" panose="020B0602020104020603"/>
                          <a:ea typeface="+mn-ea"/>
                          <a:cs typeface="+mn-cs"/>
                        </a:rPr>
                        <a:t>CONJ</a:t>
                      </a:r>
                      <a:endParaRPr kumimoji="0" lang="en-US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+mn-cs"/>
                      </a:endParaRPr>
                    </a:p>
                  </a:txBody>
                  <a:tcPr marL="5203" marR="5203" marT="520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 err="1">
                          <a:effectLst/>
                        </a:rPr>
                        <a:t>AuxC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203" marR="5203" marT="520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purpose, comparison, indirect, result, temporal + </a:t>
                      </a:r>
                      <a:r>
                        <a:rPr lang="en-US" sz="1600" u="none" strike="noStrike" dirty="0" err="1">
                          <a:effectLst/>
                        </a:rPr>
                        <a:t>adv</a:t>
                      </a:r>
                      <a:r>
                        <a:rPr lang="en-US" sz="1600" u="none" strike="noStrike" dirty="0">
                          <a:effectLst/>
                        </a:rPr>
                        <a:t> and prep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203" marR="5203" marT="520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548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203" marR="5203" marT="5203" marB="0" anchor="b"/>
                </a:tc>
                <a:extLst>
                  <a:ext uri="{0D108BD9-81ED-4DB2-BD59-A6C34878D82A}">
                    <a16:rowId xmlns:a16="http://schemas.microsoft.com/office/drawing/2014/main" val="472208509"/>
                  </a:ext>
                </a:extLst>
              </a:tr>
              <a:tr h="173471">
                <a:tc>
                  <a:txBody>
                    <a:bodyPr/>
                    <a:lstStyle/>
                    <a:p>
                      <a:pPr algn="ctr" fontAlgn="b"/>
                      <a:r>
                        <a:rPr lang="el-GR" sz="1600" b="1" u="none" strike="noStrike" dirty="0">
                          <a:effectLst/>
                        </a:rPr>
                        <a:t>ὡς</a:t>
                      </a:r>
                      <a:endParaRPr lang="el-GR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203" marR="5203" marT="520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as if</a:t>
                      </a:r>
                      <a:endParaRPr lang="en-US" sz="1600" b="0" i="1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203" marR="5203" marT="520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ADV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203" marR="5203" marT="520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AuxX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203" marR="5203" marT="520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emphasizing participle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203" marR="5203" marT="5203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203" marR="5203" marT="5203" marB="0" anchor="b"/>
                </a:tc>
                <a:extLst>
                  <a:ext uri="{0D108BD9-81ED-4DB2-BD59-A6C34878D82A}">
                    <a16:rowId xmlns:a16="http://schemas.microsoft.com/office/drawing/2014/main" val="3453033651"/>
                  </a:ext>
                </a:extLst>
              </a:tr>
              <a:tr h="173471">
                <a:tc>
                  <a:txBody>
                    <a:bodyPr/>
                    <a:lstStyle/>
                    <a:p>
                      <a:pPr algn="ctr" fontAlgn="b"/>
                      <a:r>
                        <a:rPr lang="el-GR" sz="1600" b="1" u="none" strike="noStrike" dirty="0">
                          <a:effectLst/>
                        </a:rPr>
                        <a:t>ὥς</a:t>
                      </a:r>
                      <a:endParaRPr lang="el-GR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203" marR="5203" marT="520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to</a:t>
                      </a:r>
                      <a:endParaRPr lang="en-US" sz="1600" b="0" i="1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203" marR="5203" marT="520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ADP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203" marR="5203" marT="520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AuxP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203" marR="5203" marT="520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place to which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203" marR="5203" marT="5203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203" marR="5203" marT="5203" marB="0" anchor="b"/>
                </a:tc>
                <a:extLst>
                  <a:ext uri="{0D108BD9-81ED-4DB2-BD59-A6C34878D82A}">
                    <a16:rowId xmlns:a16="http://schemas.microsoft.com/office/drawing/2014/main" val="1324623577"/>
                  </a:ext>
                </a:extLst>
              </a:tr>
              <a:tr h="173471">
                <a:tc>
                  <a:txBody>
                    <a:bodyPr/>
                    <a:lstStyle/>
                    <a:p>
                      <a:pPr algn="ctr" fontAlgn="b"/>
                      <a:r>
                        <a:rPr lang="el-GR" sz="1600" b="1" u="none" strike="noStrike" dirty="0">
                          <a:effectLst/>
                        </a:rPr>
                        <a:t>ὥστε</a:t>
                      </a:r>
                      <a:endParaRPr lang="el-GR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203" marR="5203" marT="520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so that</a:t>
                      </a:r>
                      <a:endParaRPr lang="en-US" sz="1600" b="0" i="1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203" marR="5203" marT="520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 smtClean="0">
                          <a:effectLst/>
                        </a:rPr>
                        <a:t>CONJ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203" marR="5203" marT="520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AuxC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203" marR="5203" marT="520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result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203" marR="5203" marT="520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123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203" marR="5203" marT="5203" marB="0" anchor="b"/>
                </a:tc>
                <a:extLst>
                  <a:ext uri="{0D108BD9-81ED-4DB2-BD59-A6C34878D82A}">
                    <a16:rowId xmlns:a16="http://schemas.microsoft.com/office/drawing/2014/main" val="3748749415"/>
                  </a:ext>
                </a:extLst>
              </a:tr>
              <a:tr h="16949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u="none" strike="noStrike" dirty="0">
                          <a:effectLst/>
                        </a:rPr>
                        <a:t> 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203" marR="5203" marT="5203" marB="0" anchor="b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 </a:t>
                      </a:r>
                      <a:endParaRPr lang="en-US" sz="1600" b="0" i="1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203" marR="5203" marT="5203" marB="0" anchor="b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 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203" marR="5203" marT="5203" marB="0" anchor="b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 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203" marR="5203" marT="5203" marB="0" anchor="b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 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203" marR="5203" marT="5203" marB="0" anchor="b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 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203" marR="5203" marT="5203" marB="0" anchor="b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86110643"/>
                  </a:ext>
                </a:extLst>
              </a:tr>
              <a:tr h="173471">
                <a:tc>
                  <a:txBody>
                    <a:bodyPr/>
                    <a:lstStyle/>
                    <a:p>
                      <a:pPr algn="ctr" fontAlgn="b"/>
                      <a:r>
                        <a:rPr lang="el-GR" sz="1600" b="1" u="none" strike="noStrike" dirty="0">
                          <a:effectLst/>
                        </a:rPr>
                        <a:t>ἄν</a:t>
                      </a:r>
                      <a:endParaRPr lang="el-GR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203" marR="5203" marT="520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[potential]</a:t>
                      </a:r>
                      <a:endParaRPr lang="en-US" sz="1600" b="0" i="1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203" marR="5203" marT="520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ADV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203" marR="5203" marT="520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  <a:latin typeface="+mn-lt"/>
                        </a:rPr>
                        <a:t>AuxY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203" marR="5203" marT="520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Sentence adverb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203" marR="5203" marT="520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311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203" marR="5203" marT="5203" marB="0" anchor="b"/>
                </a:tc>
                <a:extLst>
                  <a:ext uri="{0D108BD9-81ED-4DB2-BD59-A6C34878D82A}">
                    <a16:rowId xmlns:a16="http://schemas.microsoft.com/office/drawing/2014/main" val="3989880828"/>
                  </a:ext>
                </a:extLst>
              </a:tr>
              <a:tr h="173471">
                <a:tc>
                  <a:txBody>
                    <a:bodyPr/>
                    <a:lstStyle/>
                    <a:p>
                      <a:pPr algn="ctr" fontAlgn="b"/>
                      <a:r>
                        <a:rPr lang="el-GR" sz="1600" b="1" u="none" strike="noStrike" dirty="0">
                          <a:effectLst/>
                        </a:rPr>
                        <a:t>μή</a:t>
                      </a:r>
                      <a:endParaRPr lang="el-GR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203" marR="5203" marT="520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not</a:t>
                      </a:r>
                      <a:endParaRPr lang="en-US" sz="1600" b="0" i="1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203" marR="5203" marT="520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ADV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203" marR="5203" marT="520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AuxZ 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203" marR="5203" marT="520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emphasizing participle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203" marR="5203" marT="520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272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203" marR="5203" marT="5203" marB="0" anchor="b"/>
                </a:tc>
                <a:extLst>
                  <a:ext uri="{0D108BD9-81ED-4DB2-BD59-A6C34878D82A}">
                    <a16:rowId xmlns:a16="http://schemas.microsoft.com/office/drawing/2014/main" val="1982039373"/>
                  </a:ext>
                </a:extLst>
              </a:tr>
              <a:tr h="173471">
                <a:tc>
                  <a:txBody>
                    <a:bodyPr/>
                    <a:lstStyle/>
                    <a:p>
                      <a:pPr algn="ctr" fontAlgn="b"/>
                      <a:r>
                        <a:rPr lang="el-GR" sz="1600" b="1" u="none" strike="noStrike" dirty="0">
                          <a:effectLst/>
                        </a:rPr>
                        <a:t>μή</a:t>
                      </a:r>
                      <a:endParaRPr lang="el-GR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203" marR="5203" marT="520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least</a:t>
                      </a:r>
                      <a:endParaRPr lang="en-US" sz="1600" b="0" i="1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203" marR="5203" marT="520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 smtClean="0">
                          <a:effectLst/>
                        </a:rPr>
                        <a:t>CONJ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203" marR="5203" marT="520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AuxC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203" marR="5203" marT="520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negative fearing clause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203" marR="5203" marT="520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272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203" marR="5203" marT="5203" marB="0" anchor="b"/>
                </a:tc>
                <a:extLst>
                  <a:ext uri="{0D108BD9-81ED-4DB2-BD59-A6C34878D82A}">
                    <a16:rowId xmlns:a16="http://schemas.microsoft.com/office/drawing/2014/main" val="1396418593"/>
                  </a:ext>
                </a:extLst>
              </a:tr>
              <a:tr h="346942">
                <a:tc>
                  <a:txBody>
                    <a:bodyPr/>
                    <a:lstStyle/>
                    <a:p>
                      <a:pPr algn="ctr" fontAlgn="b"/>
                      <a:r>
                        <a:rPr lang="el-GR" sz="1600" b="1" u="none" strike="noStrike" dirty="0">
                          <a:effectLst/>
                        </a:rPr>
                        <a:t>μηδείς</a:t>
                      </a:r>
                      <a:endParaRPr lang="el-GR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203" marR="5203" marT="520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no one</a:t>
                      </a:r>
                      <a:endParaRPr lang="en-US" sz="1600" b="0" i="1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203" marR="5203" marT="520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PRON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203" marR="5203" marT="520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203" marR="5203" marT="520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in clauses where μή would be used for negation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203" marR="5203" marT="520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189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203" marR="5203" marT="5203" marB="0" anchor="b"/>
                </a:tc>
                <a:extLst>
                  <a:ext uri="{0D108BD9-81ED-4DB2-BD59-A6C34878D82A}">
                    <a16:rowId xmlns:a16="http://schemas.microsoft.com/office/drawing/2014/main" val="254608233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933403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874422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Ways of expressing Time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02452" y="1597793"/>
            <a:ext cx="6795435" cy="4682691"/>
          </a:xfrm>
        </p:spPr>
        <p:txBody>
          <a:bodyPr>
            <a:normAutofit fontScale="92500" lnSpcReduction="10000"/>
          </a:bodyPr>
          <a:lstStyle/>
          <a:p>
            <a:pPr marL="461963" indent="-461963">
              <a:buFont typeface="Arial" panose="020B0604020202020204" pitchFamily="34" charset="0"/>
              <a:buChar char="•"/>
            </a:pPr>
            <a:r>
              <a:rPr lang="en-US" dirty="0" smtClean="0"/>
              <a:t>Prepositions</a:t>
            </a:r>
            <a:r>
              <a:rPr lang="el-GR" dirty="0" smtClean="0"/>
              <a:t> </a:t>
            </a:r>
            <a:r>
              <a:rPr lang="en-US" dirty="0" smtClean="0"/>
              <a:t>like </a:t>
            </a:r>
            <a:r>
              <a:rPr lang="el-GR" dirty="0" smtClean="0"/>
              <a:t>μετὰ δέ ταῦτα</a:t>
            </a:r>
            <a:endParaRPr lang="en-US" dirty="0" smtClean="0"/>
          </a:p>
          <a:p>
            <a:pPr marL="461963" indent="-461963">
              <a:buFont typeface="Arial" panose="020B0604020202020204" pitchFamily="34" charset="0"/>
              <a:buChar char="•"/>
            </a:pPr>
            <a:r>
              <a:rPr lang="en-US" dirty="0" smtClean="0"/>
              <a:t>Adverbs like </a:t>
            </a:r>
            <a:r>
              <a:rPr lang="el-GR" dirty="0" smtClean="0"/>
              <a:t>νῦν, τότε, ἔπειτα</a:t>
            </a:r>
            <a:r>
              <a:rPr lang="en-US" dirty="0" smtClean="0"/>
              <a:t>, etc.</a:t>
            </a:r>
          </a:p>
          <a:p>
            <a:pPr marL="461963" indent="-461963">
              <a:buFont typeface="Arial" panose="020B0604020202020204" pitchFamily="34" charset="0"/>
              <a:buChar char="•"/>
            </a:pPr>
            <a:r>
              <a:rPr lang="en-US" dirty="0" smtClean="0"/>
              <a:t>Acc </a:t>
            </a:r>
            <a:r>
              <a:rPr lang="en-US" dirty="0" err="1" smtClean="0"/>
              <a:t>neut</a:t>
            </a:r>
            <a:r>
              <a:rPr lang="en-US" dirty="0" smtClean="0"/>
              <a:t> adjectives like </a:t>
            </a:r>
            <a:r>
              <a:rPr lang="el-GR" dirty="0" smtClean="0"/>
              <a:t>ὕστερον</a:t>
            </a:r>
            <a:endParaRPr lang="en-US" dirty="0" smtClean="0"/>
          </a:p>
          <a:p>
            <a:pPr marL="461963" indent="-461963">
              <a:buFont typeface="Arial" panose="020B0604020202020204" pitchFamily="34" charset="0"/>
              <a:buChar char="•"/>
            </a:pPr>
            <a:r>
              <a:rPr lang="en-US" dirty="0" smtClean="0"/>
              <a:t>Oblique cases</a:t>
            </a:r>
          </a:p>
          <a:p>
            <a:pPr marL="1030288" lvl="1" indent="-461963">
              <a:buFont typeface="Arial" panose="020B0604020202020204" pitchFamily="34" charset="0"/>
              <a:buChar char="•"/>
            </a:pPr>
            <a:r>
              <a:rPr lang="en-US" dirty="0" smtClean="0"/>
              <a:t>Dative of time when</a:t>
            </a:r>
          </a:p>
          <a:p>
            <a:pPr marL="997586" lvl="1" indent="-461963">
              <a:buFont typeface="Arial" panose="020B0604020202020204" pitchFamily="34" charset="0"/>
              <a:buChar char="•"/>
            </a:pPr>
            <a:r>
              <a:rPr lang="en-US" dirty="0" smtClean="0"/>
              <a:t>Genitive of time within which</a:t>
            </a:r>
          </a:p>
          <a:p>
            <a:pPr marL="997586" lvl="1" indent="-461963">
              <a:buFont typeface="Arial" panose="020B0604020202020204" pitchFamily="34" charset="0"/>
              <a:buChar char="•"/>
            </a:pPr>
            <a:r>
              <a:rPr lang="en-US" dirty="0" smtClean="0"/>
              <a:t>Acc of extent of time</a:t>
            </a:r>
          </a:p>
          <a:p>
            <a:pPr marL="461963" indent="-461963">
              <a:buFont typeface="Arial" panose="020B0604020202020204" pitchFamily="34" charset="0"/>
              <a:buChar char="•"/>
            </a:pPr>
            <a:r>
              <a:rPr lang="en-US" dirty="0" smtClean="0"/>
              <a:t>Participles [</a:t>
            </a:r>
            <a:r>
              <a:rPr lang="en-US" i="1" dirty="0" smtClean="0"/>
              <a:t>later</a:t>
            </a:r>
            <a:r>
              <a:rPr lang="en-US" dirty="0" smtClean="0"/>
              <a:t>]</a:t>
            </a:r>
          </a:p>
          <a:p>
            <a:pPr marL="461963" indent="-461963">
              <a:buFont typeface="Arial" panose="020B0604020202020204" pitchFamily="34" charset="0"/>
              <a:buChar char="•"/>
            </a:pPr>
            <a:r>
              <a:rPr lang="en-US" u="sng" dirty="0" smtClean="0"/>
              <a:t>Subordinate temporal clauses</a:t>
            </a:r>
            <a:endParaRPr lang="en-US" u="sng" dirty="0"/>
          </a:p>
        </p:txBody>
      </p:sp>
    </p:spTree>
    <p:extLst>
      <p:ext uri="{BB962C8B-B14F-4D97-AF65-F5344CB8AC3E}">
        <p14:creationId xmlns:p14="http://schemas.microsoft.com/office/powerpoint/2010/main" val="4917945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9" y="594180"/>
            <a:ext cx="10170052" cy="1234619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Common Conjunctions used to introduce </a:t>
            </a:r>
            <a:br>
              <a:rPr lang="en-US" dirty="0" smtClean="0"/>
            </a:br>
            <a:r>
              <a:rPr lang="en-US" dirty="0" smtClean="0"/>
              <a:t>Temporal Clauses </a:t>
            </a:r>
            <a:r>
              <a:rPr lang="en-US" sz="4000" dirty="0" smtClean="0"/>
              <a:t>[labeled </a:t>
            </a:r>
            <a:r>
              <a:rPr lang="en-US" sz="4000" dirty="0" err="1" smtClean="0"/>
              <a:t>AuxC</a:t>
            </a:r>
            <a:r>
              <a:rPr lang="en-US" sz="4000" dirty="0" smtClean="0"/>
              <a:t>]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11506" y="2415941"/>
            <a:ext cx="7853083" cy="2618072"/>
          </a:xfrm>
        </p:spPr>
        <p:txBody>
          <a:bodyPr>
            <a:normAutofit/>
          </a:bodyPr>
          <a:lstStyle/>
          <a:p>
            <a:r>
              <a:rPr lang="el-GR" dirty="0" smtClean="0"/>
              <a:t>ὅτε</a:t>
            </a:r>
            <a:r>
              <a:rPr lang="en-US" dirty="0"/>
              <a:t>	</a:t>
            </a:r>
            <a:r>
              <a:rPr lang="en-US" dirty="0" smtClean="0"/>
              <a:t>				when</a:t>
            </a:r>
            <a:endParaRPr lang="en-US" dirty="0"/>
          </a:p>
          <a:p>
            <a:r>
              <a:rPr lang="el-GR" dirty="0"/>
              <a:t>ἕως, μέχρι </a:t>
            </a:r>
            <a:r>
              <a:rPr lang="en-US" dirty="0" smtClean="0"/>
              <a:t>				until</a:t>
            </a:r>
            <a:endParaRPr lang="en-US" dirty="0"/>
          </a:p>
          <a:p>
            <a:r>
              <a:rPr lang="el-GR" dirty="0" smtClean="0"/>
              <a:t>ἐπεί</a:t>
            </a:r>
            <a:r>
              <a:rPr lang="en-US" dirty="0" smtClean="0"/>
              <a:t> (</a:t>
            </a:r>
            <a:r>
              <a:rPr lang="el-GR" dirty="0" smtClean="0"/>
              <a:t>ἐπειδή</a:t>
            </a:r>
            <a:r>
              <a:rPr lang="en-US" dirty="0" smtClean="0"/>
              <a:t>)</a:t>
            </a:r>
            <a:r>
              <a:rPr lang="el-GR" dirty="0" smtClean="0"/>
              <a:t>, </a:t>
            </a:r>
            <a:r>
              <a:rPr lang="el-GR" dirty="0"/>
              <a:t>ὡς </a:t>
            </a:r>
            <a:r>
              <a:rPr lang="en-US" dirty="0" smtClean="0"/>
              <a:t>			after</a:t>
            </a:r>
            <a:r>
              <a:rPr lang="en-US" dirty="0"/>
              <a:t>, when</a:t>
            </a:r>
          </a:p>
          <a:p>
            <a:r>
              <a:rPr lang="el-GR" dirty="0"/>
              <a:t>πρίν </a:t>
            </a:r>
            <a:r>
              <a:rPr lang="en-US" dirty="0" smtClean="0"/>
              <a:t>					before, until</a:t>
            </a:r>
            <a:endParaRPr lang="en-US" dirty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4136609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Temporal Clauses [ADV]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4128" y="1819836"/>
            <a:ext cx="10352084" cy="3387432"/>
          </a:xfrm>
        </p:spPr>
        <p:txBody>
          <a:bodyPr/>
          <a:lstStyle/>
          <a:p>
            <a:r>
              <a:rPr lang="en-US" b="1" dirty="0" smtClean="0"/>
              <a:t>A simple temporal clause referring to a single action in the past takes the indicative mood.</a:t>
            </a:r>
          </a:p>
          <a:p>
            <a:pPr lvl="1"/>
            <a:r>
              <a:rPr lang="en-US" dirty="0" smtClean="0"/>
              <a:t>Imperfect = incomplete or simultaneous action</a:t>
            </a:r>
          </a:p>
          <a:p>
            <a:pPr lvl="1"/>
            <a:r>
              <a:rPr lang="en-US" dirty="0" smtClean="0"/>
              <a:t>Aorist = completed action</a:t>
            </a:r>
          </a:p>
          <a:p>
            <a:r>
              <a:rPr lang="en-US" dirty="0"/>
              <a:t>Negated by </a:t>
            </a:r>
            <a:r>
              <a:rPr lang="el-GR" dirty="0"/>
              <a:t>οὐ</a:t>
            </a:r>
            <a:r>
              <a:rPr lang="en-US" dirty="0"/>
              <a:t>/</a:t>
            </a:r>
            <a:r>
              <a:rPr lang="el-GR" dirty="0" smtClean="0"/>
              <a:t>οὐκ</a:t>
            </a:r>
            <a:r>
              <a:rPr lang="en-US" dirty="0" smtClean="0"/>
              <a:t> [</a:t>
            </a:r>
            <a:r>
              <a:rPr lang="en-US" dirty="0" err="1" smtClean="0"/>
              <a:t>AuxZ</a:t>
            </a:r>
            <a:r>
              <a:rPr lang="en-US" dirty="0" smtClean="0"/>
              <a:t>]</a:t>
            </a:r>
            <a:endParaRPr lang="en-US" dirty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40657117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Reading trees of subordinate clauses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4128" y="1631577"/>
            <a:ext cx="10352084" cy="4677784"/>
          </a:xfrm>
        </p:spPr>
        <p:txBody>
          <a:bodyPr>
            <a:normAutofit/>
          </a:bodyPr>
          <a:lstStyle/>
          <a:p>
            <a:r>
              <a:rPr lang="en-US" sz="2800" dirty="0" smtClean="0"/>
              <a:t>The subordinating conjunction is always labelled </a:t>
            </a:r>
            <a:r>
              <a:rPr lang="en-US" sz="2800" dirty="0" err="1" smtClean="0"/>
              <a:t>AuxC</a:t>
            </a:r>
            <a:endParaRPr lang="en-US" sz="2800" dirty="0" smtClean="0"/>
          </a:p>
          <a:p>
            <a:r>
              <a:rPr lang="en-US" sz="2800" dirty="0" smtClean="0"/>
              <a:t>The verb of the clause is hung on the conjunction and is labelled according to the function of the clause in the sentence.</a:t>
            </a:r>
          </a:p>
          <a:p>
            <a:r>
              <a:rPr lang="en-US" sz="2800" dirty="0" smtClean="0"/>
              <a:t>The remaining elements are labelled as normal, in relationship to the verb of the clause</a:t>
            </a:r>
          </a:p>
          <a:p>
            <a:r>
              <a:rPr lang="en-US" sz="2800" dirty="0" smtClean="0"/>
              <a:t>Note: It is not unusual for verbs to be elided</a:t>
            </a:r>
          </a:p>
          <a:p>
            <a:pPr lvl="1"/>
            <a:r>
              <a:rPr lang="en-US" sz="2400" dirty="0" smtClean="0"/>
              <a:t>The verb “to be”</a:t>
            </a:r>
          </a:p>
          <a:p>
            <a:pPr lvl="1"/>
            <a:r>
              <a:rPr lang="en-US" sz="2400" dirty="0" smtClean="0"/>
              <a:t>If the verb is the same as that of the main clause.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2315979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3200" b="1" u="sng" dirty="0"/>
              <a:t>ἐπεὶ</a:t>
            </a:r>
            <a:r>
              <a:rPr lang="el-GR" sz="3200" dirty="0"/>
              <a:t> δʼ </a:t>
            </a:r>
            <a:r>
              <a:rPr lang="el-GR" sz="3200" u="sng" dirty="0"/>
              <a:t>ἧκον</a:t>
            </a:r>
            <a:r>
              <a:rPr lang="el-GR" sz="3200" dirty="0"/>
              <a:t>, ἐκκλησίαν ἐποίησαν</a:t>
            </a:r>
            <a:r>
              <a:rPr lang="en-US" sz="3200" dirty="0" smtClean="0"/>
              <a:t>. [2.2.19] 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n-US" sz="2800" i="1" dirty="0" smtClean="0"/>
              <a:t>When they came, they called an assembly.</a:t>
            </a:r>
            <a:endParaRPr lang="en-US" sz="2800" i="1" dirty="0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5977288" y="1318661"/>
            <a:ext cx="5406183" cy="53435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86729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lvl="0"/>
            <a:r>
              <a:rPr lang="el-GR" sz="3200" dirty="0"/>
              <a:t>ἔνθαπερ ὁ Ἀγαμέμνων </a:t>
            </a:r>
            <a:r>
              <a:rPr lang="el-GR" sz="3200" b="1" u="sng" dirty="0"/>
              <a:t>ὅτʼ</a:t>
            </a:r>
            <a:r>
              <a:rPr lang="el-GR" sz="3200" dirty="0"/>
              <a:t> </a:t>
            </a:r>
            <a:r>
              <a:rPr lang="el-GR" sz="3200" u="sng" dirty="0"/>
              <a:t>εἰς Τροίαν </a:t>
            </a:r>
            <a:r>
              <a:rPr lang="en-US" sz="3200" u="sng" dirty="0" smtClean="0"/>
              <a:t/>
            </a:r>
            <a:br>
              <a:rPr lang="en-US" sz="3200" u="sng" dirty="0" smtClean="0"/>
            </a:br>
            <a:r>
              <a:rPr lang="el-GR" sz="3200" u="sng" dirty="0" smtClean="0"/>
              <a:t>ἔπλει</a:t>
            </a:r>
            <a:r>
              <a:rPr lang="el-GR" sz="3200" dirty="0" smtClean="0"/>
              <a:t> </a:t>
            </a:r>
            <a:r>
              <a:rPr lang="el-GR" sz="3200" dirty="0"/>
              <a:t>ἐθύετο</a:t>
            </a:r>
            <a:r>
              <a:rPr lang="en-US" sz="3200" dirty="0"/>
              <a:t>. [3.4.3]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n-US" sz="2800" i="1" dirty="0" smtClean="0"/>
              <a:t>When he sailed to Troy, </a:t>
            </a:r>
            <a:br>
              <a:rPr lang="en-US" sz="2800" i="1" dirty="0" smtClean="0"/>
            </a:br>
            <a:r>
              <a:rPr lang="en-US" sz="2800" i="1" dirty="0" smtClean="0"/>
              <a:t>Agamemnon made a sacrifice there.</a:t>
            </a:r>
            <a:endParaRPr lang="en-US" sz="2800" i="1" dirty="0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6612986" y="1819835"/>
            <a:ext cx="3917051" cy="4831983"/>
          </a:xfrm>
          <a:prstGeom prst="rect">
            <a:avLst/>
          </a:prstGeom>
        </p:spPr>
      </p:pic>
      <p:sp>
        <p:nvSpPr>
          <p:cNvPr id="5" name="Content Placeholder 2"/>
          <p:cNvSpPr txBox="1">
            <a:spLocks/>
          </p:cNvSpPr>
          <p:nvPr/>
        </p:nvSpPr>
        <p:spPr>
          <a:xfrm>
            <a:off x="1024128" y="1819835"/>
            <a:ext cx="4754880" cy="4489525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Tw Cen MT" panose="020B0602020104020603" pitchFamily="34" charset="0"/>
              <a:buChar char=" 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36525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480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9436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7724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1440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60704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16152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624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i="1" smtClean="0"/>
              <a:t>When he sailed to Troy, </a:t>
            </a:r>
            <a:br>
              <a:rPr lang="en-US" i="1" smtClean="0"/>
            </a:br>
            <a:r>
              <a:rPr lang="en-US" i="1" smtClean="0"/>
              <a:t>Agamemnon made a sacrifice there.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32206517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">
  <a:themeElements>
    <a:clrScheme name="Integral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3189</TotalTime>
  <Words>1353</Words>
  <Application>Microsoft Office PowerPoint</Application>
  <PresentationFormat>Widescreen</PresentationFormat>
  <Paragraphs>241</Paragraphs>
  <Slides>31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8" baseType="lpstr">
      <vt:lpstr>Arial</vt:lpstr>
      <vt:lpstr>Calibri</vt:lpstr>
      <vt:lpstr>Times New Roman</vt:lpstr>
      <vt:lpstr>Tw Cen MT</vt:lpstr>
      <vt:lpstr>Tw Cen MT Condensed</vt:lpstr>
      <vt:lpstr>Wingdings 3</vt:lpstr>
      <vt:lpstr>Integral</vt:lpstr>
      <vt:lpstr>Greek Subordinate Clauses taking the Indicative Mood </vt:lpstr>
      <vt:lpstr>Main Types of Subordinate Clauses that take the Indicative Mood</vt:lpstr>
      <vt:lpstr>Temporal Clauses [ADV]</vt:lpstr>
      <vt:lpstr>Ways of expressing Time</vt:lpstr>
      <vt:lpstr>Common Conjunctions used to introduce  Temporal Clauses [labeled AuxC]</vt:lpstr>
      <vt:lpstr>Temporal Clauses [ADV]</vt:lpstr>
      <vt:lpstr>Reading trees of subordinate clauses</vt:lpstr>
      <vt:lpstr>ἐπεὶ δʼ ἧκον, ἐκκλησίαν ἐποίησαν. [2.2.19] </vt:lpstr>
      <vt:lpstr>ἔνθαπερ ὁ Ἀγαμέμνων ὅτʼ εἰς Τροίαν  ἔπλει ἐθύετο. [3.4.3]</vt:lpstr>
      <vt:lpstr>καὶ οὐ πρότερον ἐξεβίβασεν ἐκ τῶν νεῶν πρὶν αὗται ἧκον. [2.1.24]</vt:lpstr>
      <vt:lpstr>καὶ ὁ Φαρνάβαζος ἐπέσβη τῷ ἵππῳ εἰς τὴν θάλατταν μέχρι δυνατὸν ἦν. [1.1.6]</vt:lpstr>
      <vt:lpstr>Causal Clauses [ADV]</vt:lpstr>
      <vt:lpstr>δῶρον δὲ καὶ αὗται αἱ πόλεις ἦσαν παρὰ βασιλέως Γογγύλῳ, ὅτι μόνος Ἐρετριέων ἔφυγεν. [3.1.6]</vt:lpstr>
      <vt:lpstr>ὅτι δὲ νῦν οὐδὲν ἠδίκουν, ἐπῄνεσεν. [3.2.6]</vt:lpstr>
      <vt:lpstr>Comparison Clauses [ADV]</vt:lpstr>
      <vt:lpstr>Ways of Expressing Comparison</vt:lpstr>
      <vt:lpstr>οἱ δὲ ταῦτα ἐποίησαν ὡς ἐκέλευσε. [2.1.27]</vt:lpstr>
      <vt:lpstr>βουλὴν δὲ καὶ τὰς ἄλλας ἀρχὰς κατέστησαν ὡς ἐδόκει αὐτοῖς. [2.3.11]</vt:lpstr>
      <vt:lpstr>Substantive Clauses</vt:lpstr>
      <vt:lpstr>Substantive Clauses [SBJ, OBJ, etc.]</vt:lpstr>
      <vt:lpstr>ἀνεμιμνῄσκοντο δὲ καὶ ὡς τὰ ἱερὰ ἔρριψαν ἀπὸ τοῦ βωμοῦ καὶ ὅτι οὐδʼ εἰς τὴν Ἀσίαν Ἀγησιλάῳ συνεστράτευον. [3.5.5]</vt:lpstr>
      <vt:lpstr>ἐπυνθάνετο δὲ ὅτι πολὺς σῖτος ἐνῆν αὐτοῖς, καὶ ἐπολιόρκει. [3.2.11]</vt:lpstr>
      <vt:lpstr>Conditional Sentences [ADV]</vt:lpstr>
      <vt:lpstr>Conditional Sentences [ADV]</vt:lpstr>
      <vt:lpstr>Simple Conditional Sentences</vt:lpstr>
      <vt:lpstr>Unreal or Contrary-to-Fact Conditional Sentence</vt:lpstr>
      <vt:lpstr>Λύσανδρος τὰς ἄλλας πάσας συνήθροισεν, εἴ πού τις ἦν, καὶ ταύτας τʼ ἐπεσκεύαζε καὶ ἄλλας ἐναυπηγεῖτο. [2.1.10]</vt:lpstr>
      <vt:lpstr>εἰ μὲν τοίνυν ἐξ ἀρχῆς ταῦτα ἐγίγνωσκε, πολέμιος μὲν ἦν, οὐ μέντοι πονηρός γʼ ἂν δικαίως ἐνομίζετο· [2.3.27]</vt:lpstr>
      <vt:lpstr>τοῦτο δʼ οὖν σαφές, ὅτι παρὰ τὸ τεῖχος ἡ μάχη ἐγένετο. [3.5.19] </vt:lpstr>
      <vt:lpstr>PowerPoint Presentation</vt:lpstr>
      <vt:lpstr>PowerPoint Presentation</vt:lpstr>
    </vt:vector>
  </TitlesOfParts>
  <Company>University of Nebraska - Lincoln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Grammar 101</dc:title>
  <dc:creator>Vanessa Gorman</dc:creator>
  <cp:lastModifiedBy>Vanessa Gorman</cp:lastModifiedBy>
  <cp:revision>384</cp:revision>
  <dcterms:created xsi:type="dcterms:W3CDTF">2019-10-07T18:50:51Z</dcterms:created>
  <dcterms:modified xsi:type="dcterms:W3CDTF">2020-12-31T18:48:26Z</dcterms:modified>
</cp:coreProperties>
</file>