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ppt/ink/ink6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handoutMasterIdLst>
    <p:handoutMasterId r:id="rId20"/>
  </p:handoutMasterIdLst>
  <p:sldIdLst>
    <p:sldId id="313" r:id="rId2"/>
    <p:sldId id="351" r:id="rId3"/>
    <p:sldId id="368" r:id="rId4"/>
    <p:sldId id="385" r:id="rId5"/>
    <p:sldId id="371" r:id="rId6"/>
    <p:sldId id="369" r:id="rId7"/>
    <p:sldId id="370" r:id="rId8"/>
    <p:sldId id="379" r:id="rId9"/>
    <p:sldId id="387" r:id="rId10"/>
    <p:sldId id="372" r:id="rId11"/>
    <p:sldId id="374" r:id="rId12"/>
    <p:sldId id="380" r:id="rId13"/>
    <p:sldId id="378" r:id="rId14"/>
    <p:sldId id="383" r:id="rId15"/>
    <p:sldId id="375" r:id="rId16"/>
    <p:sldId id="384" r:id="rId17"/>
    <p:sldId id="382" r:id="rId18"/>
    <p:sldId id="386" r:id="rId1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6F2FA"/>
    <a:srgbClr val="FF99FF"/>
    <a:srgbClr val="E058EE"/>
    <a:srgbClr val="4EF4F8"/>
    <a:srgbClr val="00B0F0"/>
    <a:srgbClr val="EEC35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577" autoAdjust="0"/>
    <p:restoredTop sz="94660"/>
  </p:normalViewPr>
  <p:slideViewPr>
    <p:cSldViewPr snapToGrid="0">
      <p:cViewPr varScale="1">
        <p:scale>
          <a:sx n="71" d="100"/>
          <a:sy n="71" d="100"/>
        </p:scale>
        <p:origin x="428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4" d="100"/>
          <a:sy n="54" d="100"/>
        </p:scale>
        <p:origin x="2564" y="4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D8A9647-CCED-43BF-A051-6A8F459DD83C}" type="datetimeFigureOut">
              <a:rPr lang="en-US" smtClean="0"/>
              <a:t>12/4/2020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441365B-8B7A-4A34-8834-6EE2A4642C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171431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3840" units="cm"/>
          <inkml:channel name="Y" type="integer" max="1080" units="cm"/>
          <inkml:channel name="T" type="integer" max="2.14748E9" units="dev"/>
        </inkml:traceFormat>
        <inkml:channelProperties>
          <inkml:channelProperty channel="X" name="resolution" value="80.50314" units="1/cm"/>
          <inkml:channelProperty channel="Y" name="resolution" value="40.29851" units="1/cm"/>
          <inkml:channelProperty channel="T" name="resolution" value="1" units="1/dev"/>
        </inkml:channelProperties>
      </inkml:inkSource>
      <inkml:timestamp xml:id="ts0" timeString="2020-03-19T15:10:05.969"/>
    </inkml:context>
    <inkml:brush xml:id="br0">
      <inkml:brushProperty name="width" value="0.4" units="cm"/>
      <inkml:brushProperty name="height" value="0.8" units="cm"/>
      <inkml:brushProperty name="color" value="#FFFF00"/>
      <inkml:brushProperty name="tip" value="rectangle"/>
      <inkml:brushProperty name="rasterOp" value="maskPen"/>
      <inkml:brushProperty name="fitToCurve" value="1"/>
    </inkml:brush>
  </inkml:definitions>
  <inkml:trace contextRef="#ctx0" brushRef="#br0">0 16 0,'25'0'141,"24"0"-126,1 0 1,0 0-16,0 0 15,0 0-15,0 0 16,24 0-16,-24 0 16,99 0-16,1 0 15,-26 0-15,26 0 16,-51 0-16,51 0 16,-26 0-16,51 0 15,-51 0-15,-49 0 16,0 0-16,-26 0 15,1 0 32,-25 0-31,0 0-16,0 0 16,74 0-16,-49 0 15,25 0-15,0 0 16,49 0-16,-49 25 15,24-25 1,1 25-16,-50-25 16,25 0-16,-50 0 15,-1 0-15,1 0 16,0 0 15,0 0-15,25 25-16,0 0 15,-25 0 1,24-25-16,1 0 16,0 0-1,0 0-15,-25 0 16,49 25-16,-49 0 94,0-25-94,25 0 15,-25 0 1,25 0-16,-25 25 31,24-25 329,-24 0-360,0 0 15,0 0-15,50 0 16,-25 0-16,-1 0 15,-24 0-15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ax="3840" units="cm"/>
          <inkml:channel name="Y" type="integer" max="1080" units="cm"/>
          <inkml:channel name="T" type="integer" max="2.14748E9" units="dev"/>
        </inkml:traceFormat>
        <inkml:channelProperties>
          <inkml:channelProperty channel="X" name="resolution" value="80.50314" units="1/cm"/>
          <inkml:channelProperty channel="Y" name="resolution" value="40.29851" units="1/cm"/>
          <inkml:channelProperty channel="T" name="resolution" value="1" units="1/dev"/>
        </inkml:channelProperties>
      </inkml:inkSource>
      <inkml:timestamp xml:id="ts0" timeString="2020-03-19T15:10:09.530"/>
    </inkml:context>
    <inkml:brush xml:id="br0">
      <inkml:brushProperty name="width" value="0.4" units="cm"/>
      <inkml:brushProperty name="height" value="0.8" units="cm"/>
      <inkml:brushProperty name="color" value="#FFFF00"/>
      <inkml:brushProperty name="tip" value="rectangle"/>
      <inkml:brushProperty name="rasterOp" value="maskPen"/>
      <inkml:brushProperty name="fitToCurve" value="1"/>
    </inkml:brush>
  </inkml:definitions>
  <inkml:trace contextRef="#ctx0" brushRef="#br0">1295 54 0,'-50'0'188,"0"0"-188,25 0 16,-24 0-16,24 0 15,-75 0-15,0 0 16,26 0-16,-51 0 15,75 0-15,-24 0 16,49 0-16,0 0 16,0 0-16,-50 0 62,25 0-46,26 0-16,-26-25 15,25 25 1,0 0 31,0 0 15,-25-24-46,25 24-16,-24 0 16,24 0-16,0 0 15,0 0-15,0 0 16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ax="3840" units="cm"/>
          <inkml:channel name="Y" type="integer" max="1080" units="cm"/>
          <inkml:channel name="T" type="integer" max="2.14748E9" units="dev"/>
        </inkml:traceFormat>
        <inkml:channelProperties>
          <inkml:channelProperty channel="X" name="resolution" value="80.50314" units="1/cm"/>
          <inkml:channelProperty channel="Y" name="resolution" value="40.29851" units="1/cm"/>
          <inkml:channelProperty channel="T" name="resolution" value="1" units="1/dev"/>
        </inkml:channelProperties>
      </inkml:inkSource>
      <inkml:timestamp xml:id="ts0" timeString="2020-03-19T15:10:17.944"/>
    </inkml:context>
    <inkml:brush xml:id="br0">
      <inkml:brushProperty name="width" value="0.4" units="cm"/>
      <inkml:brushProperty name="height" value="0.8" units="cm"/>
      <inkml:brushProperty name="color" value="#00FFFF"/>
      <inkml:brushProperty name="tip" value="rectangle"/>
      <inkml:brushProperty name="rasterOp" value="maskPen"/>
      <inkml:brushProperty name="fitToCurve" value="1"/>
    </inkml:brush>
  </inkml:definitions>
  <inkml:trace contextRef="#ctx0" brushRef="#br0">0 0 0,'50'0'281,"-25"0"-218,0 24-48,0-24-15,24 0 16,26 0-16,-50 0 16,0 0-1,0 25-15,0-25 47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ax="3840" units="cm"/>
          <inkml:channel name="Y" type="integer" max="1080" units="cm"/>
          <inkml:channel name="T" type="integer" max="2.14748E9" units="dev"/>
        </inkml:traceFormat>
        <inkml:channelProperties>
          <inkml:channelProperty channel="X" name="resolution" value="80.50314" units="1/cm"/>
          <inkml:channelProperty channel="Y" name="resolution" value="40.29851" units="1/cm"/>
          <inkml:channelProperty channel="T" name="resolution" value="1" units="1/dev"/>
        </inkml:channelProperties>
      </inkml:inkSource>
      <inkml:timestamp xml:id="ts0" timeString="2020-03-19T15:10:22.143"/>
    </inkml:context>
    <inkml:brush xml:id="br0">
      <inkml:brushProperty name="width" value="0.4" units="cm"/>
      <inkml:brushProperty name="height" value="0.8" units="cm"/>
      <inkml:brushProperty name="color" value="#00FFFF"/>
      <inkml:brushProperty name="tip" value="rectangle"/>
      <inkml:brushProperty name="rasterOp" value="maskPen"/>
      <inkml:brushProperty name="fitToCurve" value="1"/>
    </inkml:brush>
  </inkml:definitions>
  <inkml:trace contextRef="#ctx0" brushRef="#br0">0 1 0,'74'0'265,"1"0"-249,-50 0 93,25 25-77,0 0-32,-26-25 15,1 0-15,0 0 469,0 0-250,0 0-204,0 0 1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ax="3840" units="cm"/>
          <inkml:channel name="Y" type="integer" max="1080" units="cm"/>
          <inkml:channel name="T" type="integer" max="2.14748E9" units="dev"/>
        </inkml:traceFormat>
        <inkml:channelProperties>
          <inkml:channelProperty channel="X" name="resolution" value="80.50314" units="1/cm"/>
          <inkml:channelProperty channel="Y" name="resolution" value="40.29851" units="1/cm"/>
          <inkml:channelProperty channel="T" name="resolution" value="1" units="1/dev"/>
        </inkml:channelProperties>
      </inkml:inkSource>
      <inkml:timestamp xml:id="ts0" timeString="2020-03-19T15:10:24.158"/>
    </inkml:context>
    <inkml:brush xml:id="br0">
      <inkml:brushProperty name="width" value="0.4" units="cm"/>
      <inkml:brushProperty name="height" value="0.8" units="cm"/>
      <inkml:brushProperty name="color" value="#00FFFF"/>
      <inkml:brushProperty name="tip" value="rectangle"/>
      <inkml:brushProperty name="rasterOp" value="maskPen"/>
      <inkml:brushProperty name="fitToCurve" value="1"/>
    </inkml:brush>
  </inkml:definitions>
  <inkml:trace contextRef="#ctx0" brushRef="#br0">25 125 0,'-25'0'172,"25"-25"-157,50-25-15,25 25 16,-25 25 0,25 0-1,-51-25-15,26 25 16,-25 0-16,0 0 16,25 0-16,0 0 31,-25 0-31,-1 0 15,1 0-15,0 0 79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ax="3840" units="cm"/>
          <inkml:channel name="Y" type="integer" max="1080" units="cm"/>
          <inkml:channel name="T" type="integer" max="2.14748E9" units="dev"/>
        </inkml:traceFormat>
        <inkml:channelProperties>
          <inkml:channelProperty channel="X" name="resolution" value="80.50314" units="1/cm"/>
          <inkml:channelProperty channel="Y" name="resolution" value="40.29851" units="1/cm"/>
          <inkml:channelProperty channel="T" name="resolution" value="1" units="1/dev"/>
        </inkml:channelProperties>
      </inkml:inkSource>
      <inkml:timestamp xml:id="ts0" timeString="2020-09-11T13:33:20.863"/>
    </inkml:context>
    <inkml:brush xml:id="br0">
      <inkml:brushProperty name="width" value="0.4" units="cm"/>
      <inkml:brushProperty name="height" value="0.8" units="cm"/>
      <inkml:brushProperty name="color" value="#00FFFF"/>
      <inkml:brushProperty name="tip" value="rectangle"/>
      <inkml:brushProperty name="rasterOp" value="maskPen"/>
      <inkml:brushProperty name="fitToCurve" value="1"/>
    </inkml:brush>
  </inkml:definitions>
  <inkml:trace contextRef="#ctx0" brushRef="#br0">0 1 0,'74'0'265,"1"0"-249,-50 0 93,25 25-77,0 0-32,-26-25 15,1 0-15,0 0 469,0 0-250,0 0-204,0 0 1</inkml:trace>
</inkml:ink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ctr">
              <a:defRPr sz="5000" spc="200" baseline="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4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12DAF2DB-7230-4B59-B7DF-5B059DD3D26A}" type="datetimeFigureOut">
              <a:rPr lang="en-US" smtClean="0"/>
              <a:t>12/4/2020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32C14-EA7A-45A4-937B-E50D0FE05BA8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905324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AF2DB-7230-4B59-B7DF-5B059DD3D26A}" type="datetimeFigureOut">
              <a:rPr lang="en-US" smtClean="0"/>
              <a:t>12/4/2020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32C14-EA7A-45A4-937B-E50D0FE05BA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75874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AF2DB-7230-4B59-B7DF-5B059DD3D26A}" type="datetimeFigureOut">
              <a:rPr lang="en-US" smtClean="0"/>
              <a:t>12/4/2020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32C14-EA7A-45A4-937B-E50D0FE05BA8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042960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10352084" cy="804313"/>
          </a:xfrm>
        </p:spPr>
        <p:txBody>
          <a:bodyPr/>
          <a:lstStyle>
            <a:lvl1pPr algn="ctr">
              <a:defRPr sz="4800" cap="none" baseline="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4128" y="1819835"/>
            <a:ext cx="10352084" cy="4489525"/>
          </a:xfrm>
          <a:solidFill>
            <a:schemeClr val="accent2">
              <a:lumMod val="20000"/>
              <a:lumOff val="80000"/>
            </a:schemeClr>
          </a:solidFill>
        </p:spPr>
        <p:txBody>
          <a:bodyPr/>
          <a:lstStyle>
            <a:lvl1pPr>
              <a:defRPr sz="3200" baseline="0"/>
            </a:lvl1pPr>
            <a:lvl2pPr marL="627063" indent="-136525">
              <a:defRPr sz="2800"/>
            </a:lvl2pPr>
            <a:lvl3pPr marL="1147763" indent="-136525">
              <a:defRPr sz="2400"/>
            </a:lvl3pPr>
          </a:lstStyle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269449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AF2DB-7230-4B59-B7DF-5B059DD3D26A}" type="datetimeFigureOut">
              <a:rPr lang="en-US" smtClean="0"/>
              <a:t>12/4/2020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32C14-EA7A-45A4-937B-E50D0FE05BA8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465086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10280366" cy="804313"/>
          </a:xfrm>
        </p:spPr>
        <p:txBody>
          <a:bodyPr/>
          <a:lstStyle>
            <a:lvl1pPr algn="ctr">
              <a:defRPr sz="4800" cap="none" baseline="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1819835"/>
            <a:ext cx="4754880" cy="4489525"/>
          </a:xfrm>
        </p:spPr>
        <p:txBody>
          <a:bodyPr/>
          <a:lstStyle>
            <a:lvl1pPr>
              <a:defRPr sz="2800"/>
            </a:lvl1pPr>
            <a:lvl2pPr marL="457200" indent="-136525">
              <a:defRPr sz="2400"/>
            </a:lvl2pPr>
          </a:lstStyle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42212" y="1819835"/>
            <a:ext cx="5262282" cy="4489525"/>
          </a:xfrm>
        </p:spPr>
        <p:txBody>
          <a:bodyPr/>
          <a:lstStyle>
            <a:lvl1pPr>
              <a:defRPr sz="2800"/>
            </a:lvl1pPr>
            <a:lvl2pPr marL="403225" indent="-136525">
              <a:defRPr sz="2400"/>
            </a:lvl2pPr>
          </a:lstStyle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639706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AF2DB-7230-4B59-B7DF-5B059DD3D26A}" type="datetimeFigureOut">
              <a:rPr lang="en-US" smtClean="0"/>
              <a:t>12/4/2020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32C14-EA7A-45A4-937B-E50D0FE05BA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64162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AF2DB-7230-4B59-B7DF-5B059DD3D26A}" type="datetimeFigureOut">
              <a:rPr lang="en-US" smtClean="0"/>
              <a:t>12/4/2020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32C14-EA7A-45A4-937B-E50D0FE05BA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95336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AF2DB-7230-4B59-B7DF-5B059DD3D26A}" type="datetimeFigureOut">
              <a:rPr lang="en-US" smtClean="0"/>
              <a:t>12/4/2020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32C14-EA7A-45A4-937B-E50D0FE05BA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67925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AF2DB-7230-4B59-B7DF-5B059DD3D26A}" type="datetimeFigureOut">
              <a:rPr lang="en-US" smtClean="0"/>
              <a:t>12/4/2020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32C14-EA7A-45A4-937B-E50D0FE05BA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0034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AF2DB-7230-4B59-B7DF-5B059DD3D26A}" type="datetimeFigureOut">
              <a:rPr lang="en-US" smtClean="0"/>
              <a:t>12/4/2020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32C14-EA7A-45A4-937B-E50D0FE05BA8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463721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12DAF2DB-7230-4B59-B7DF-5B059DD3D26A}" type="datetimeFigureOut">
              <a:rPr lang="en-US" smtClean="0"/>
              <a:t>12/4/2020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F9232C14-EA7A-45A4-937B-E50D0FE05BA8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322654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emf"/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customXml" Target="../ink/ink3.xml"/><Relationship Id="rId13" Type="http://schemas.openxmlformats.org/officeDocument/2006/relationships/image" Target="../media/image8.emf"/><Relationship Id="rId3" Type="http://schemas.openxmlformats.org/officeDocument/2006/relationships/image" Target="../media/image3.png"/><Relationship Id="rId7" Type="http://schemas.openxmlformats.org/officeDocument/2006/relationships/image" Target="../media/image5.emf"/><Relationship Id="rId12" Type="http://schemas.openxmlformats.org/officeDocument/2006/relationships/customXml" Target="../ink/ink5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Relationship Id="rId6" Type="http://schemas.openxmlformats.org/officeDocument/2006/relationships/customXml" Target="../ink/ink2.xml"/><Relationship Id="rId11" Type="http://schemas.openxmlformats.org/officeDocument/2006/relationships/image" Target="../media/image7.emf"/><Relationship Id="rId5" Type="http://schemas.openxmlformats.org/officeDocument/2006/relationships/image" Target="../media/image4.emf"/><Relationship Id="rId15" Type="http://schemas.openxmlformats.org/officeDocument/2006/relationships/image" Target="../media/image9.emf"/><Relationship Id="rId10" Type="http://schemas.openxmlformats.org/officeDocument/2006/relationships/customXml" Target="../ink/ink4.xml"/><Relationship Id="rId4" Type="http://schemas.openxmlformats.org/officeDocument/2006/relationships/customXml" Target="../ink/ink1.xml"/><Relationship Id="rId9" Type="http://schemas.openxmlformats.org/officeDocument/2006/relationships/image" Target="../media/image6.emf"/><Relationship Id="rId14" Type="http://schemas.openxmlformats.org/officeDocument/2006/relationships/customXml" Target="../ink/ink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 smtClean="0"/>
              <a:t>Greek Verb: Voices</a:t>
            </a:r>
            <a:r>
              <a:rPr lang="en-US" dirty="0"/>
              <a:t/>
            </a:r>
            <a:br>
              <a:rPr lang="en-US" dirty="0"/>
            </a:br>
            <a:endParaRPr lang="en-US" sz="2800" i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599" y="4960137"/>
            <a:ext cx="3366247" cy="1463040"/>
          </a:xfrm>
        </p:spPr>
        <p:txBody>
          <a:bodyPr>
            <a:normAutofit/>
          </a:bodyPr>
          <a:lstStyle/>
          <a:p>
            <a:r>
              <a:rPr lang="en-US" dirty="0" smtClean="0"/>
              <a:t>Prof. Vanessa Gorman</a:t>
            </a:r>
          </a:p>
          <a:p>
            <a:r>
              <a:rPr lang="en-US" sz="1900" dirty="0" smtClean="0"/>
              <a:t>University of Nebraska-Lincoln</a:t>
            </a:r>
          </a:p>
          <a:p>
            <a:r>
              <a:rPr lang="en-US" sz="1900" dirty="0" smtClean="0"/>
              <a:t>vgorman1@unl.edu</a:t>
            </a:r>
            <a:endParaRPr lang="en-US" sz="1900" dirty="0"/>
          </a:p>
        </p:txBody>
      </p:sp>
    </p:spTree>
    <p:extLst>
      <p:ext uri="{BB962C8B-B14F-4D97-AF65-F5344CB8AC3E}">
        <p14:creationId xmlns:p14="http://schemas.microsoft.com/office/powerpoint/2010/main" val="20705521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Formation: Present Active &gt; M/P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61247" y="1918446"/>
            <a:ext cx="5226425" cy="4489525"/>
          </a:xfrm>
          <a:solidFill>
            <a:schemeClr val="accent2">
              <a:lumMod val="20000"/>
              <a:lumOff val="80000"/>
            </a:schemeClr>
          </a:solidFill>
        </p:spPr>
        <p:txBody>
          <a:bodyPr>
            <a:normAutofit lnSpcReduction="10000"/>
          </a:bodyPr>
          <a:lstStyle/>
          <a:p>
            <a:r>
              <a:rPr lang="en-US" dirty="0" smtClean="0"/>
              <a:t>Present m/p = 1PP + </a:t>
            </a:r>
            <a:r>
              <a:rPr lang="en-US" dirty="0" smtClean="0">
                <a:solidFill>
                  <a:srgbClr val="FF0000"/>
                </a:solidFill>
              </a:rPr>
              <a:t>-</a:t>
            </a:r>
            <a:r>
              <a:rPr lang="el-GR" dirty="0" smtClean="0">
                <a:solidFill>
                  <a:srgbClr val="FF0000"/>
                </a:solidFill>
              </a:rPr>
              <a:t>εται, </a:t>
            </a:r>
            <a:r>
              <a:rPr lang="en-US" dirty="0" smtClean="0">
                <a:solidFill>
                  <a:srgbClr val="FF0000"/>
                </a:solidFill>
              </a:rPr>
              <a:t>-</a:t>
            </a:r>
            <a:r>
              <a:rPr lang="el-GR" dirty="0" smtClean="0">
                <a:solidFill>
                  <a:srgbClr val="FF0000"/>
                </a:solidFill>
              </a:rPr>
              <a:t>ονται</a:t>
            </a:r>
            <a:endParaRPr lang="en-US" dirty="0" smtClean="0">
              <a:solidFill>
                <a:srgbClr val="FF0000"/>
              </a:solidFill>
            </a:endParaRPr>
          </a:p>
          <a:p>
            <a:pPr lvl="2"/>
            <a:r>
              <a:rPr lang="en-US" sz="1800" dirty="0"/>
              <a:t>Same as </a:t>
            </a:r>
            <a:r>
              <a:rPr lang="en-US" sz="1800" dirty="0" smtClean="0"/>
              <a:t>present deponent = primary endings</a:t>
            </a:r>
            <a:endParaRPr lang="en-US" sz="1800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243484" y="1900517"/>
            <a:ext cx="3666564" cy="4489525"/>
          </a:xfrm>
          <a:solidFill>
            <a:schemeClr val="accent2">
              <a:lumMod val="20000"/>
              <a:lumOff val="80000"/>
            </a:schemeClr>
          </a:solidFill>
        </p:spPr>
        <p:txBody>
          <a:bodyPr>
            <a:normAutofit lnSpcReduction="10000"/>
          </a:bodyPr>
          <a:lstStyle/>
          <a:p>
            <a:r>
              <a:rPr lang="el-GR" sz="2400" dirty="0" smtClean="0">
                <a:cs typeface="Times New Roman" panose="02020603050405020304" pitchFamily="18" charset="0"/>
              </a:rPr>
              <a:t>πέμπω</a:t>
            </a:r>
            <a:r>
              <a:rPr lang="en-US" sz="2400" dirty="0" smtClean="0">
                <a:cs typeface="Times New Roman" panose="02020603050405020304" pitchFamily="18" charset="0"/>
              </a:rPr>
              <a:t> </a:t>
            </a:r>
            <a:r>
              <a:rPr lang="en-US" sz="1800" dirty="0" smtClean="0">
                <a:cs typeface="Times New Roman" panose="02020603050405020304" pitchFamily="18" charset="0"/>
              </a:rPr>
              <a:t>[act &gt; MP]</a:t>
            </a:r>
            <a:endParaRPr lang="en-US" sz="1800" dirty="0">
              <a:cs typeface="Times New Roman" panose="02020603050405020304" pitchFamily="18" charset="0"/>
            </a:endParaRPr>
          </a:p>
          <a:p>
            <a:pPr lvl="2"/>
            <a:r>
              <a:rPr lang="el-GR" sz="1800" dirty="0"/>
              <a:t>πέμπει</a:t>
            </a:r>
            <a:r>
              <a:rPr lang="en-US" sz="1800" dirty="0"/>
              <a:t>	&gt; </a:t>
            </a:r>
            <a:r>
              <a:rPr lang="el-GR" sz="1800" dirty="0"/>
              <a:t>πέμπ</a:t>
            </a:r>
            <a:r>
              <a:rPr lang="el-GR" sz="1800" dirty="0">
                <a:solidFill>
                  <a:srgbClr val="FF0000"/>
                </a:solidFill>
              </a:rPr>
              <a:t>εται</a:t>
            </a:r>
            <a:endParaRPr lang="en-US" sz="1800" dirty="0">
              <a:solidFill>
                <a:srgbClr val="FF0000"/>
              </a:solidFill>
            </a:endParaRPr>
          </a:p>
          <a:p>
            <a:pPr lvl="2"/>
            <a:r>
              <a:rPr lang="el-GR" sz="1800" dirty="0"/>
              <a:t>πέμπουσι</a:t>
            </a:r>
            <a:r>
              <a:rPr lang="en-US" sz="1800" dirty="0">
                <a:cs typeface="Times New Roman" panose="02020603050405020304" pitchFamily="18" charset="0"/>
              </a:rPr>
              <a:t>(v)	&gt; </a:t>
            </a:r>
            <a:r>
              <a:rPr lang="el-GR" sz="1800" dirty="0"/>
              <a:t>πέμπ</a:t>
            </a:r>
            <a:r>
              <a:rPr lang="el-GR" sz="1800" dirty="0">
                <a:solidFill>
                  <a:srgbClr val="FF0000"/>
                </a:solidFill>
              </a:rPr>
              <a:t>ονται</a:t>
            </a:r>
            <a:r>
              <a:rPr lang="en-US" sz="1800" dirty="0">
                <a:cs typeface="Times New Roman" panose="02020603050405020304" pitchFamily="18" charset="0"/>
              </a:rPr>
              <a:t> </a:t>
            </a:r>
          </a:p>
          <a:p>
            <a:r>
              <a:rPr lang="el-GR" sz="2400" dirty="0"/>
              <a:t>ἄ</a:t>
            </a:r>
            <a:r>
              <a:rPr lang="el-GR" sz="2400" dirty="0">
                <a:cs typeface="Times New Roman" panose="02020603050405020304" pitchFamily="18" charset="0"/>
              </a:rPr>
              <a:t>ρχω</a:t>
            </a:r>
            <a:endParaRPr lang="en-US" sz="2400" dirty="0">
              <a:cs typeface="Times New Roman" panose="02020603050405020304" pitchFamily="18" charset="0"/>
            </a:endParaRPr>
          </a:p>
          <a:p>
            <a:pPr lvl="2"/>
            <a:r>
              <a:rPr lang="el-GR" sz="1800" dirty="0">
                <a:cs typeface="Times New Roman" panose="02020603050405020304" pitchFamily="18" charset="0"/>
              </a:rPr>
              <a:t>ἄρχει</a:t>
            </a:r>
            <a:r>
              <a:rPr lang="en-US" sz="1800" dirty="0">
                <a:cs typeface="Times New Roman" panose="02020603050405020304" pitchFamily="18" charset="0"/>
              </a:rPr>
              <a:t>	</a:t>
            </a:r>
            <a:r>
              <a:rPr lang="en-US" sz="1800" dirty="0" smtClean="0">
                <a:cs typeface="Times New Roman" panose="02020603050405020304" pitchFamily="18" charset="0"/>
              </a:rPr>
              <a:t>&gt;</a:t>
            </a:r>
            <a:r>
              <a:rPr lang="el-GR" sz="1800" dirty="0" smtClean="0">
                <a:cs typeface="Times New Roman" panose="02020603050405020304" pitchFamily="18" charset="0"/>
              </a:rPr>
              <a:t> </a:t>
            </a:r>
            <a:r>
              <a:rPr lang="el-GR" sz="1800" dirty="0">
                <a:cs typeface="Times New Roman" panose="02020603050405020304" pitchFamily="18" charset="0"/>
              </a:rPr>
              <a:t>ἄρχ</a:t>
            </a:r>
            <a:r>
              <a:rPr lang="el-GR" sz="1800" dirty="0">
                <a:solidFill>
                  <a:srgbClr val="FF0000"/>
                </a:solidFill>
                <a:cs typeface="Times New Roman" panose="02020603050405020304" pitchFamily="18" charset="0"/>
              </a:rPr>
              <a:t>εται</a:t>
            </a:r>
            <a:endParaRPr lang="en-US" sz="1800" dirty="0">
              <a:solidFill>
                <a:srgbClr val="FF0000"/>
              </a:solidFill>
              <a:cs typeface="Times New Roman" panose="02020603050405020304" pitchFamily="18" charset="0"/>
            </a:endParaRPr>
          </a:p>
          <a:p>
            <a:pPr lvl="2"/>
            <a:r>
              <a:rPr lang="el-GR" sz="1800" dirty="0">
                <a:cs typeface="Times New Roman" panose="02020603050405020304" pitchFamily="18" charset="0"/>
              </a:rPr>
              <a:t>ἄρχουσι</a:t>
            </a:r>
            <a:r>
              <a:rPr lang="en-US" sz="1800" dirty="0">
                <a:cs typeface="Times New Roman" panose="02020603050405020304" pitchFamily="18" charset="0"/>
              </a:rPr>
              <a:t>(v)</a:t>
            </a:r>
            <a:r>
              <a:rPr lang="el-GR" sz="1800" dirty="0">
                <a:cs typeface="Times New Roman" panose="02020603050405020304" pitchFamily="18" charset="0"/>
              </a:rPr>
              <a:t>	</a:t>
            </a:r>
            <a:r>
              <a:rPr lang="en-US" sz="1800" dirty="0">
                <a:cs typeface="Times New Roman" panose="02020603050405020304" pitchFamily="18" charset="0"/>
              </a:rPr>
              <a:t>&gt; </a:t>
            </a:r>
            <a:r>
              <a:rPr lang="el-GR" sz="1800" dirty="0">
                <a:cs typeface="Times New Roman" panose="02020603050405020304" pitchFamily="18" charset="0"/>
              </a:rPr>
              <a:t>ἄρχ</a:t>
            </a:r>
            <a:r>
              <a:rPr lang="el-GR" sz="1800" dirty="0">
                <a:solidFill>
                  <a:srgbClr val="FF0000"/>
                </a:solidFill>
                <a:cs typeface="Times New Roman" panose="02020603050405020304" pitchFamily="18" charset="0"/>
              </a:rPr>
              <a:t>ονται</a:t>
            </a:r>
            <a:endParaRPr lang="en-US" sz="1800" dirty="0">
              <a:solidFill>
                <a:srgbClr val="FF0000"/>
              </a:solidFill>
              <a:cs typeface="Times New Roman" panose="02020603050405020304" pitchFamily="18" charset="0"/>
            </a:endParaRPr>
          </a:p>
          <a:p>
            <a:r>
              <a:rPr lang="el-GR" sz="2400" dirty="0">
                <a:cs typeface="Times New Roman" panose="02020603050405020304" pitchFamily="18" charset="0"/>
              </a:rPr>
              <a:t>ποιέω</a:t>
            </a:r>
          </a:p>
          <a:p>
            <a:pPr lvl="2"/>
            <a:r>
              <a:rPr lang="el-GR" sz="1800" dirty="0"/>
              <a:t>ποιεῖ</a:t>
            </a:r>
            <a:r>
              <a:rPr lang="en-US" sz="1800" dirty="0"/>
              <a:t>	</a:t>
            </a:r>
            <a:r>
              <a:rPr lang="en-US" sz="1800" dirty="0" smtClean="0"/>
              <a:t>&gt; </a:t>
            </a:r>
            <a:r>
              <a:rPr lang="el-GR" sz="1800" smtClean="0"/>
              <a:t>ποι</a:t>
            </a:r>
            <a:r>
              <a:rPr lang="el-GR" sz="1800" smtClean="0">
                <a:solidFill>
                  <a:srgbClr val="FF0000"/>
                </a:solidFill>
              </a:rPr>
              <a:t>εῖται</a:t>
            </a:r>
            <a:endParaRPr lang="en-US" sz="1800" dirty="0">
              <a:solidFill>
                <a:srgbClr val="FF0000"/>
              </a:solidFill>
            </a:endParaRPr>
          </a:p>
          <a:p>
            <a:pPr lvl="2"/>
            <a:r>
              <a:rPr lang="el-GR" sz="1800" dirty="0">
                <a:cs typeface="Times New Roman" panose="02020603050405020304" pitchFamily="18" charset="0"/>
              </a:rPr>
              <a:t>ἐποιουσι</a:t>
            </a:r>
            <a:r>
              <a:rPr lang="en-US" sz="1800" dirty="0">
                <a:cs typeface="Times New Roman" panose="02020603050405020304" pitchFamily="18" charset="0"/>
              </a:rPr>
              <a:t>(</a:t>
            </a:r>
            <a:r>
              <a:rPr lang="el-GR" sz="1800" dirty="0">
                <a:cs typeface="Times New Roman" panose="02020603050405020304" pitchFamily="18" charset="0"/>
              </a:rPr>
              <a:t>ν</a:t>
            </a:r>
            <a:r>
              <a:rPr lang="en-US" sz="1800" dirty="0">
                <a:cs typeface="Times New Roman" panose="02020603050405020304" pitchFamily="18" charset="0"/>
              </a:rPr>
              <a:t>)	&gt; </a:t>
            </a:r>
            <a:r>
              <a:rPr lang="el-GR" sz="1800" dirty="0">
                <a:cs typeface="Times New Roman" panose="02020603050405020304" pitchFamily="18" charset="0"/>
              </a:rPr>
              <a:t>ποι</a:t>
            </a:r>
            <a:r>
              <a:rPr lang="el-GR" sz="1800" dirty="0">
                <a:solidFill>
                  <a:srgbClr val="FF0000"/>
                </a:solidFill>
                <a:cs typeface="Times New Roman" panose="02020603050405020304" pitchFamily="18" charset="0"/>
              </a:rPr>
              <a:t>οῦνται</a:t>
            </a:r>
          </a:p>
          <a:p>
            <a:r>
              <a:rPr lang="el-GR" sz="2400" dirty="0">
                <a:cs typeface="Times New Roman" panose="02020603050405020304" pitchFamily="18" charset="0"/>
              </a:rPr>
              <a:t>βάλλω</a:t>
            </a:r>
          </a:p>
          <a:p>
            <a:pPr lvl="2"/>
            <a:r>
              <a:rPr lang="el-GR" sz="1800" dirty="0"/>
              <a:t>βάλλει</a:t>
            </a:r>
            <a:r>
              <a:rPr lang="en-US" sz="1800" dirty="0">
                <a:cs typeface="Times New Roman" panose="02020603050405020304" pitchFamily="18" charset="0"/>
              </a:rPr>
              <a:t>	&gt; </a:t>
            </a:r>
            <a:r>
              <a:rPr lang="el-GR" sz="1800" dirty="0">
                <a:cs typeface="Times New Roman" panose="02020603050405020304" pitchFamily="18" charset="0"/>
              </a:rPr>
              <a:t>βάλλ</a:t>
            </a:r>
            <a:r>
              <a:rPr lang="el-GR" sz="1800" dirty="0">
                <a:solidFill>
                  <a:srgbClr val="FF0000"/>
                </a:solidFill>
                <a:cs typeface="Times New Roman" panose="02020603050405020304" pitchFamily="18" charset="0"/>
              </a:rPr>
              <a:t>εται</a:t>
            </a:r>
            <a:endParaRPr lang="en-US" sz="1800" dirty="0">
              <a:solidFill>
                <a:srgbClr val="FF0000"/>
              </a:solidFill>
              <a:cs typeface="Times New Roman" panose="02020603050405020304" pitchFamily="18" charset="0"/>
            </a:endParaRPr>
          </a:p>
          <a:p>
            <a:pPr lvl="2"/>
            <a:r>
              <a:rPr lang="el-GR" sz="1800" dirty="0"/>
              <a:t>βάλλουσι</a:t>
            </a:r>
            <a:r>
              <a:rPr lang="en-US" sz="1800" dirty="0"/>
              <a:t>(</a:t>
            </a:r>
            <a:r>
              <a:rPr lang="el-GR" sz="1800" dirty="0"/>
              <a:t>ν</a:t>
            </a:r>
            <a:r>
              <a:rPr lang="en-US" sz="1800" dirty="0"/>
              <a:t>)	</a:t>
            </a:r>
            <a:r>
              <a:rPr lang="en-US" sz="1800" dirty="0" smtClean="0"/>
              <a:t>&gt; </a:t>
            </a:r>
            <a:r>
              <a:rPr lang="el-GR" sz="1800" dirty="0" smtClean="0"/>
              <a:t>βάλλ</a:t>
            </a:r>
            <a:r>
              <a:rPr lang="el-GR" sz="1800" dirty="0" smtClean="0">
                <a:solidFill>
                  <a:srgbClr val="FF0000"/>
                </a:solidFill>
              </a:rPr>
              <a:t>ονται</a:t>
            </a:r>
            <a:endParaRPr lang="el-GR" sz="1800" dirty="0">
              <a:solidFill>
                <a:srgbClr val="FF0000"/>
              </a:solidFill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20515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Formation: Imperfect Active &gt; M/P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61247" y="1918446"/>
            <a:ext cx="5226425" cy="4489525"/>
          </a:xfrm>
          <a:solidFill>
            <a:schemeClr val="accent2">
              <a:lumMod val="20000"/>
              <a:lumOff val="80000"/>
            </a:schemeClr>
          </a:solidFill>
        </p:spPr>
        <p:txBody>
          <a:bodyPr>
            <a:normAutofit lnSpcReduction="10000"/>
          </a:bodyPr>
          <a:lstStyle/>
          <a:p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Present m/p = 1PP + -</a:t>
            </a:r>
            <a:r>
              <a:rPr lang="el-GR" dirty="0" smtClean="0">
                <a:solidFill>
                  <a:schemeClr val="bg1">
                    <a:lumMod val="65000"/>
                  </a:schemeClr>
                </a:solidFill>
              </a:rPr>
              <a:t>εται, </a:t>
            </a:r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-</a:t>
            </a:r>
            <a:r>
              <a:rPr lang="el-GR" dirty="0" smtClean="0">
                <a:solidFill>
                  <a:schemeClr val="bg1">
                    <a:lumMod val="65000"/>
                  </a:schemeClr>
                </a:solidFill>
              </a:rPr>
              <a:t>ονται</a:t>
            </a:r>
            <a:endParaRPr lang="en-US" dirty="0" smtClean="0">
              <a:solidFill>
                <a:schemeClr val="bg1">
                  <a:lumMod val="65000"/>
                </a:schemeClr>
              </a:solidFill>
            </a:endParaRPr>
          </a:p>
          <a:p>
            <a:pPr lvl="2"/>
            <a:r>
              <a:rPr lang="en-US" sz="1800" dirty="0">
                <a:solidFill>
                  <a:schemeClr val="bg1">
                    <a:lumMod val="65000"/>
                  </a:schemeClr>
                </a:solidFill>
              </a:rPr>
              <a:t>Same as </a:t>
            </a:r>
            <a:r>
              <a:rPr lang="en-US" sz="1800" dirty="0" smtClean="0">
                <a:solidFill>
                  <a:schemeClr val="bg1">
                    <a:lumMod val="65000"/>
                  </a:schemeClr>
                </a:solidFill>
              </a:rPr>
              <a:t>present deponent = </a:t>
            </a:r>
            <a:r>
              <a:rPr lang="en-US" sz="1800" dirty="0">
                <a:solidFill>
                  <a:schemeClr val="bg1">
                    <a:lumMod val="65000"/>
                  </a:schemeClr>
                </a:solidFill>
              </a:rPr>
              <a:t>primary </a:t>
            </a:r>
            <a:r>
              <a:rPr lang="en-US" sz="1800" dirty="0" smtClean="0">
                <a:solidFill>
                  <a:schemeClr val="bg1">
                    <a:lumMod val="65000"/>
                  </a:schemeClr>
                </a:solidFill>
              </a:rPr>
              <a:t>endings</a:t>
            </a:r>
            <a:endParaRPr lang="en-US" sz="1800" dirty="0">
              <a:solidFill>
                <a:schemeClr val="bg1">
                  <a:lumMod val="65000"/>
                </a:schemeClr>
              </a:solidFill>
            </a:endParaRPr>
          </a:p>
          <a:p>
            <a:r>
              <a:rPr lang="en-US" dirty="0" smtClean="0"/>
              <a:t>Imperfect m/p = 1PP + augment + </a:t>
            </a:r>
            <a:r>
              <a:rPr lang="en-US" dirty="0" smtClean="0">
                <a:solidFill>
                  <a:srgbClr val="FF0000"/>
                </a:solidFill>
              </a:rPr>
              <a:t>-</a:t>
            </a:r>
            <a:r>
              <a:rPr lang="el-GR" dirty="0" smtClean="0">
                <a:solidFill>
                  <a:srgbClr val="FF0000"/>
                </a:solidFill>
              </a:rPr>
              <a:t>ετο, </a:t>
            </a:r>
            <a:r>
              <a:rPr lang="en-US" dirty="0" smtClean="0">
                <a:solidFill>
                  <a:srgbClr val="FF0000"/>
                </a:solidFill>
              </a:rPr>
              <a:t>-</a:t>
            </a:r>
            <a:r>
              <a:rPr lang="el-GR" dirty="0" smtClean="0">
                <a:solidFill>
                  <a:srgbClr val="FF0000"/>
                </a:solidFill>
              </a:rPr>
              <a:t>οντο</a:t>
            </a:r>
            <a:endParaRPr lang="en-US" dirty="0" smtClean="0">
              <a:solidFill>
                <a:srgbClr val="FF0000"/>
              </a:solidFill>
            </a:endParaRPr>
          </a:p>
          <a:p>
            <a:pPr lvl="2"/>
            <a:r>
              <a:rPr lang="en-US" sz="1800" dirty="0" smtClean="0"/>
              <a:t>Same as imperfect deponent = secondary endings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243484" y="1900517"/>
            <a:ext cx="3666564" cy="4489525"/>
          </a:xfrm>
          <a:solidFill>
            <a:schemeClr val="accent2">
              <a:lumMod val="20000"/>
              <a:lumOff val="80000"/>
            </a:schemeClr>
          </a:solidFill>
        </p:spPr>
        <p:txBody>
          <a:bodyPr>
            <a:normAutofit lnSpcReduction="10000"/>
          </a:bodyPr>
          <a:lstStyle/>
          <a:p>
            <a:r>
              <a:rPr lang="el-GR" sz="2400" dirty="0" smtClean="0">
                <a:cs typeface="Times New Roman" panose="02020603050405020304" pitchFamily="18" charset="0"/>
              </a:rPr>
              <a:t>πέμπω</a:t>
            </a:r>
            <a:r>
              <a:rPr lang="en-US" sz="2400" dirty="0">
                <a:cs typeface="Times New Roman" panose="02020603050405020304" pitchFamily="18" charset="0"/>
              </a:rPr>
              <a:t> [act &gt; MP]</a:t>
            </a:r>
          </a:p>
          <a:p>
            <a:pPr lvl="2"/>
            <a:r>
              <a:rPr lang="el-GR" sz="1800" dirty="0" smtClean="0"/>
              <a:t>ἔπεμπε(</a:t>
            </a:r>
            <a:r>
              <a:rPr lang="en-US" sz="1800" dirty="0" smtClean="0"/>
              <a:t>v)	&gt; </a:t>
            </a:r>
            <a:r>
              <a:rPr lang="el-GR" sz="1800" dirty="0">
                <a:solidFill>
                  <a:srgbClr val="FF0000"/>
                </a:solidFill>
              </a:rPr>
              <a:t>ἐ</a:t>
            </a:r>
            <a:r>
              <a:rPr lang="el-GR" sz="1800" dirty="0"/>
              <a:t>πέμπ</a:t>
            </a:r>
            <a:r>
              <a:rPr lang="el-GR" sz="1800" dirty="0">
                <a:solidFill>
                  <a:srgbClr val="FF0000"/>
                </a:solidFill>
              </a:rPr>
              <a:t>ετο</a:t>
            </a:r>
            <a:endParaRPr lang="en-US" sz="1800" dirty="0" smtClean="0">
              <a:solidFill>
                <a:srgbClr val="FF0000"/>
              </a:solidFill>
            </a:endParaRPr>
          </a:p>
          <a:p>
            <a:pPr lvl="2"/>
            <a:r>
              <a:rPr lang="el-GR" sz="1800" dirty="0" smtClean="0"/>
              <a:t>ἔπεμπον </a:t>
            </a:r>
            <a:r>
              <a:rPr lang="en-US" sz="1800" dirty="0" smtClean="0"/>
              <a:t>	&gt; </a:t>
            </a:r>
            <a:r>
              <a:rPr lang="el-GR" sz="1800" dirty="0" smtClean="0">
                <a:solidFill>
                  <a:srgbClr val="FF0000"/>
                </a:solidFill>
              </a:rPr>
              <a:t>ἐ</a:t>
            </a:r>
            <a:r>
              <a:rPr lang="el-GR" sz="1800" dirty="0" smtClean="0"/>
              <a:t>πέμπ</a:t>
            </a:r>
            <a:r>
              <a:rPr lang="el-GR" sz="1800" dirty="0" smtClean="0">
                <a:solidFill>
                  <a:srgbClr val="FF0000"/>
                </a:solidFill>
              </a:rPr>
              <a:t>οντο</a:t>
            </a:r>
            <a:endParaRPr lang="en-US" sz="1800" dirty="0" smtClean="0">
              <a:solidFill>
                <a:srgbClr val="FF0000"/>
              </a:solidFill>
            </a:endParaRPr>
          </a:p>
          <a:p>
            <a:r>
              <a:rPr lang="el-GR" sz="2400" dirty="0" smtClean="0"/>
              <a:t>ἄ</a:t>
            </a:r>
            <a:r>
              <a:rPr lang="el-GR" sz="2400" dirty="0" smtClean="0">
                <a:cs typeface="Times New Roman" panose="02020603050405020304" pitchFamily="18" charset="0"/>
              </a:rPr>
              <a:t>ρχω</a:t>
            </a:r>
            <a:endParaRPr lang="en-US" sz="2400" dirty="0" smtClean="0">
              <a:cs typeface="Times New Roman" panose="02020603050405020304" pitchFamily="18" charset="0"/>
            </a:endParaRPr>
          </a:p>
          <a:p>
            <a:pPr lvl="2"/>
            <a:r>
              <a:rPr lang="el-GR" sz="1800" dirty="0">
                <a:cs typeface="Times New Roman" panose="02020603050405020304" pitchFamily="18" charset="0"/>
              </a:rPr>
              <a:t>ἦρχε(ν), </a:t>
            </a:r>
            <a:r>
              <a:rPr lang="en-US" sz="1800" dirty="0">
                <a:cs typeface="Times New Roman" panose="02020603050405020304" pitchFamily="18" charset="0"/>
              </a:rPr>
              <a:t>	</a:t>
            </a:r>
            <a:r>
              <a:rPr lang="en-US" sz="1800" dirty="0" smtClean="0">
                <a:cs typeface="Times New Roman" panose="02020603050405020304" pitchFamily="18" charset="0"/>
              </a:rPr>
              <a:t>&gt;</a:t>
            </a:r>
            <a:r>
              <a:rPr lang="el-GR" sz="1800" dirty="0" smtClean="0">
                <a:cs typeface="Times New Roman" panose="02020603050405020304" pitchFamily="18" charset="0"/>
              </a:rPr>
              <a:t> </a:t>
            </a:r>
            <a:r>
              <a:rPr lang="el-GR" sz="1800" dirty="0">
                <a:solidFill>
                  <a:srgbClr val="FF0000"/>
                </a:solidFill>
              </a:rPr>
              <a:t>ἤ</a:t>
            </a:r>
            <a:r>
              <a:rPr lang="el-GR" sz="1800" dirty="0"/>
              <a:t>ρχ</a:t>
            </a:r>
            <a:r>
              <a:rPr lang="el-GR" sz="1800" dirty="0">
                <a:solidFill>
                  <a:srgbClr val="FF0000"/>
                </a:solidFill>
              </a:rPr>
              <a:t>ετο</a:t>
            </a:r>
            <a:endParaRPr lang="en-US" sz="1800" dirty="0">
              <a:solidFill>
                <a:srgbClr val="FF0000"/>
              </a:solidFill>
              <a:cs typeface="Times New Roman" panose="02020603050405020304" pitchFamily="18" charset="0"/>
            </a:endParaRPr>
          </a:p>
          <a:p>
            <a:pPr lvl="2"/>
            <a:r>
              <a:rPr lang="el-GR" sz="1800" dirty="0" smtClean="0"/>
              <a:t>ἦρχον</a:t>
            </a:r>
            <a:r>
              <a:rPr lang="el-GR" sz="1800" dirty="0">
                <a:cs typeface="Times New Roman" panose="02020603050405020304" pitchFamily="18" charset="0"/>
              </a:rPr>
              <a:t>	</a:t>
            </a:r>
            <a:r>
              <a:rPr lang="en-US" sz="1800" dirty="0">
                <a:cs typeface="Times New Roman" panose="02020603050405020304" pitchFamily="18" charset="0"/>
              </a:rPr>
              <a:t>&gt; </a:t>
            </a:r>
            <a:r>
              <a:rPr lang="el-GR" sz="1800" dirty="0">
                <a:solidFill>
                  <a:srgbClr val="FF0000"/>
                </a:solidFill>
                <a:cs typeface="Times New Roman" panose="02020603050405020304" pitchFamily="18" charset="0"/>
              </a:rPr>
              <a:t>ἤ</a:t>
            </a:r>
            <a:r>
              <a:rPr lang="el-GR" sz="1800" dirty="0">
                <a:cs typeface="Times New Roman" panose="02020603050405020304" pitchFamily="18" charset="0"/>
              </a:rPr>
              <a:t>ρχ</a:t>
            </a:r>
            <a:r>
              <a:rPr lang="el-GR" sz="1800" dirty="0">
                <a:solidFill>
                  <a:srgbClr val="FF0000"/>
                </a:solidFill>
                <a:cs typeface="Times New Roman" panose="02020603050405020304" pitchFamily="18" charset="0"/>
              </a:rPr>
              <a:t>οντο</a:t>
            </a:r>
            <a:endParaRPr lang="en-US" sz="1800" dirty="0">
              <a:solidFill>
                <a:srgbClr val="FF0000"/>
              </a:solidFill>
              <a:cs typeface="Times New Roman" panose="02020603050405020304" pitchFamily="18" charset="0"/>
            </a:endParaRPr>
          </a:p>
          <a:p>
            <a:r>
              <a:rPr lang="el-GR" sz="2400" dirty="0">
                <a:cs typeface="Times New Roman" panose="02020603050405020304" pitchFamily="18" charset="0"/>
              </a:rPr>
              <a:t>ποιέω</a:t>
            </a:r>
          </a:p>
          <a:p>
            <a:pPr lvl="2"/>
            <a:r>
              <a:rPr lang="el-GR" sz="1800" dirty="0"/>
              <a:t>ἐποίει </a:t>
            </a:r>
            <a:r>
              <a:rPr lang="en-US" sz="1800" dirty="0"/>
              <a:t>	</a:t>
            </a:r>
            <a:r>
              <a:rPr lang="en-US" sz="1800" dirty="0" smtClean="0"/>
              <a:t>&gt; </a:t>
            </a:r>
            <a:r>
              <a:rPr lang="el-GR" sz="1800" dirty="0">
                <a:solidFill>
                  <a:srgbClr val="FF0000"/>
                </a:solidFill>
              </a:rPr>
              <a:t>ἐ</a:t>
            </a:r>
            <a:r>
              <a:rPr lang="el-GR" sz="1800" dirty="0"/>
              <a:t>ποι</a:t>
            </a:r>
            <a:r>
              <a:rPr lang="el-GR" sz="1800" dirty="0">
                <a:solidFill>
                  <a:srgbClr val="FF0000"/>
                </a:solidFill>
              </a:rPr>
              <a:t>εῖτο</a:t>
            </a:r>
            <a:endParaRPr lang="en-US" sz="1800" dirty="0">
              <a:solidFill>
                <a:srgbClr val="FF0000"/>
              </a:solidFill>
            </a:endParaRPr>
          </a:p>
          <a:p>
            <a:pPr lvl="2"/>
            <a:r>
              <a:rPr lang="el-GR" sz="1800" dirty="0" smtClean="0"/>
              <a:t>ἐποίουν</a:t>
            </a:r>
            <a:r>
              <a:rPr lang="en-US" sz="1800" dirty="0">
                <a:cs typeface="Times New Roman" panose="02020603050405020304" pitchFamily="18" charset="0"/>
              </a:rPr>
              <a:t>	&gt; </a:t>
            </a:r>
            <a:r>
              <a:rPr lang="el-GR" sz="1800" dirty="0">
                <a:solidFill>
                  <a:srgbClr val="FF0000"/>
                </a:solidFill>
                <a:cs typeface="Times New Roman" panose="02020603050405020304" pitchFamily="18" charset="0"/>
              </a:rPr>
              <a:t>ἐ</a:t>
            </a:r>
            <a:r>
              <a:rPr lang="el-GR" sz="1800" dirty="0">
                <a:cs typeface="Times New Roman" panose="02020603050405020304" pitchFamily="18" charset="0"/>
              </a:rPr>
              <a:t>ποι</a:t>
            </a:r>
            <a:r>
              <a:rPr lang="el-GR" sz="1800" dirty="0">
                <a:solidFill>
                  <a:srgbClr val="FF0000"/>
                </a:solidFill>
                <a:cs typeface="Times New Roman" panose="02020603050405020304" pitchFamily="18" charset="0"/>
              </a:rPr>
              <a:t>οῦντο</a:t>
            </a:r>
          </a:p>
          <a:p>
            <a:r>
              <a:rPr lang="el-GR" sz="2400" dirty="0">
                <a:cs typeface="Times New Roman" panose="02020603050405020304" pitchFamily="18" charset="0"/>
              </a:rPr>
              <a:t>βάλλω</a:t>
            </a:r>
          </a:p>
          <a:p>
            <a:pPr lvl="2"/>
            <a:r>
              <a:rPr lang="el-GR" sz="1800" dirty="0"/>
              <a:t>ἔβαλε(</a:t>
            </a:r>
            <a:r>
              <a:rPr lang="en-US" sz="1800" dirty="0"/>
              <a:t>v)</a:t>
            </a:r>
            <a:r>
              <a:rPr lang="en-US" sz="1800" dirty="0">
                <a:cs typeface="Times New Roman" panose="02020603050405020304" pitchFamily="18" charset="0"/>
              </a:rPr>
              <a:t>	&gt; </a:t>
            </a:r>
            <a:r>
              <a:rPr lang="el-GR" sz="1800" dirty="0">
                <a:solidFill>
                  <a:srgbClr val="FF0000"/>
                </a:solidFill>
                <a:cs typeface="Times New Roman" panose="02020603050405020304" pitchFamily="18" charset="0"/>
              </a:rPr>
              <a:t>ἐ</a:t>
            </a:r>
            <a:r>
              <a:rPr lang="el-GR" sz="1800" dirty="0">
                <a:cs typeface="Times New Roman" panose="02020603050405020304" pitchFamily="18" charset="0"/>
              </a:rPr>
              <a:t>βάλλ</a:t>
            </a:r>
            <a:r>
              <a:rPr lang="el-GR" sz="1800" dirty="0">
                <a:solidFill>
                  <a:srgbClr val="FF0000"/>
                </a:solidFill>
                <a:cs typeface="Times New Roman" panose="02020603050405020304" pitchFamily="18" charset="0"/>
              </a:rPr>
              <a:t>ετο</a:t>
            </a:r>
            <a:endParaRPr lang="en-US" sz="1800" dirty="0">
              <a:solidFill>
                <a:srgbClr val="FF0000"/>
              </a:solidFill>
              <a:cs typeface="Times New Roman" panose="02020603050405020304" pitchFamily="18" charset="0"/>
            </a:endParaRPr>
          </a:p>
          <a:p>
            <a:pPr lvl="2"/>
            <a:r>
              <a:rPr lang="el-GR" sz="1800" dirty="0" smtClean="0">
                <a:cs typeface="Times New Roman" panose="02020603050405020304" pitchFamily="18" charset="0"/>
              </a:rPr>
              <a:t>ἔβαλον</a:t>
            </a:r>
            <a:r>
              <a:rPr lang="en-US" sz="1800" dirty="0"/>
              <a:t>	</a:t>
            </a:r>
            <a:r>
              <a:rPr lang="en-US" sz="1800" dirty="0" smtClean="0"/>
              <a:t>&gt; </a:t>
            </a:r>
            <a:r>
              <a:rPr lang="el-GR" sz="1800" dirty="0" smtClean="0">
                <a:solidFill>
                  <a:srgbClr val="FF0000"/>
                </a:solidFill>
              </a:rPr>
              <a:t>ἐ</a:t>
            </a:r>
            <a:r>
              <a:rPr lang="el-GR" sz="1800" dirty="0" smtClean="0"/>
              <a:t>βάλλ</a:t>
            </a:r>
            <a:r>
              <a:rPr lang="el-GR" sz="1800" dirty="0" smtClean="0">
                <a:solidFill>
                  <a:srgbClr val="FF0000"/>
                </a:solidFill>
              </a:rPr>
              <a:t>οντο</a:t>
            </a:r>
            <a:endParaRPr lang="el-GR" sz="1800" dirty="0">
              <a:solidFill>
                <a:srgbClr val="FF0000"/>
              </a:solidFill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66255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10352084" cy="1250523"/>
          </a:xfrm>
        </p:spPr>
        <p:txBody>
          <a:bodyPr>
            <a:normAutofit/>
          </a:bodyPr>
          <a:lstStyle/>
          <a:p>
            <a:r>
              <a:rPr lang="en-US" dirty="0" smtClean="0"/>
              <a:t>Aorist </a:t>
            </a:r>
            <a:r>
              <a:rPr lang="en-US" u="sng" dirty="0" smtClean="0"/>
              <a:t>Middle</a:t>
            </a:r>
            <a:r>
              <a:rPr lang="en-US" dirty="0" smtClean="0"/>
              <a:t> formed </a:t>
            </a:r>
            <a:r>
              <a:rPr lang="en-US" dirty="0"/>
              <a:t>from </a:t>
            </a:r>
            <a:r>
              <a:rPr lang="en-US" dirty="0" smtClean="0"/>
              <a:t>3</a:t>
            </a:r>
            <a:r>
              <a:rPr lang="en-US" baseline="30000" dirty="0" smtClean="0"/>
              <a:t>rd</a:t>
            </a:r>
            <a:r>
              <a:rPr lang="en-US" dirty="0" smtClean="0"/>
              <a:t> PP</a:t>
            </a:r>
            <a:br>
              <a:rPr lang="en-US" dirty="0" smtClean="0"/>
            </a:br>
            <a:r>
              <a:rPr lang="en-US" sz="2800" dirty="0" smtClean="0">
                <a:solidFill>
                  <a:srgbClr val="FF0000"/>
                </a:solidFill>
              </a:rPr>
              <a:t>Augment </a:t>
            </a:r>
            <a:r>
              <a:rPr lang="en-US" sz="2800" dirty="0">
                <a:solidFill>
                  <a:srgbClr val="FF0000"/>
                </a:solidFill>
              </a:rPr>
              <a:t>+ stem + </a:t>
            </a:r>
            <a:r>
              <a:rPr lang="el-GR" sz="2800" dirty="0" smtClean="0">
                <a:solidFill>
                  <a:srgbClr val="FF0000"/>
                </a:solidFill>
              </a:rPr>
              <a:t>-σατο, -σαντο</a:t>
            </a:r>
            <a:r>
              <a:rPr lang="en-US" sz="2800" dirty="0" smtClean="0">
                <a:solidFill>
                  <a:srgbClr val="FF0000"/>
                </a:solidFill>
              </a:rPr>
              <a:t> OR </a:t>
            </a:r>
            <a:r>
              <a:rPr lang="el-GR" sz="2800" dirty="0" smtClean="0">
                <a:solidFill>
                  <a:srgbClr val="FF0000"/>
                </a:solidFill>
              </a:rPr>
              <a:t>–ετο, -οντο</a:t>
            </a:r>
            <a:endParaRPr lang="en-US" sz="2800" u="sng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32195" y="2081546"/>
            <a:ext cx="8935949" cy="4102945"/>
          </a:xfrm>
        </p:spPr>
        <p:txBody>
          <a:bodyPr>
            <a:normAutofit/>
          </a:bodyPr>
          <a:lstStyle/>
          <a:p>
            <a:r>
              <a:rPr lang="el-GR" sz="2800" dirty="0" smtClean="0">
                <a:cs typeface="Times New Roman" panose="02020603050405020304" pitchFamily="18" charset="0"/>
              </a:rPr>
              <a:t>πέμπω</a:t>
            </a:r>
            <a:r>
              <a:rPr lang="el-GR" sz="2800" dirty="0">
                <a:cs typeface="Times New Roman" panose="02020603050405020304" pitchFamily="18" charset="0"/>
              </a:rPr>
              <a:t>, πέμψω, </a:t>
            </a:r>
            <a:r>
              <a:rPr lang="el-GR" sz="2800" dirty="0">
                <a:solidFill>
                  <a:srgbClr val="FF0000"/>
                </a:solidFill>
                <a:cs typeface="Times New Roman" panose="02020603050405020304" pitchFamily="18" charset="0"/>
              </a:rPr>
              <a:t>ἔ</a:t>
            </a:r>
            <a:r>
              <a:rPr lang="el-GR" sz="2800" dirty="0" smtClean="0">
                <a:solidFill>
                  <a:srgbClr val="FF0000"/>
                </a:solidFill>
                <a:cs typeface="Times New Roman" panose="02020603050405020304" pitchFamily="18" charset="0"/>
              </a:rPr>
              <a:t>πεμψα</a:t>
            </a:r>
            <a:r>
              <a:rPr lang="el-GR" sz="2800" dirty="0">
                <a:cs typeface="Times New Roman" panose="02020603050405020304" pitchFamily="18" charset="0"/>
              </a:rPr>
              <a:t>, πέπομφα, πέπεμμαι, ἐπέμφθην  </a:t>
            </a:r>
            <a:r>
              <a:rPr lang="el-GR" sz="2800" dirty="0" smtClean="0">
                <a:cs typeface="Times New Roman" panose="02020603050405020304" pitchFamily="18" charset="0"/>
              </a:rPr>
              <a:t> </a:t>
            </a:r>
          </a:p>
          <a:p>
            <a:pPr lvl="2"/>
            <a:r>
              <a:rPr lang="el-GR" dirty="0" smtClean="0">
                <a:cs typeface="Times New Roman" panose="02020603050405020304" pitchFamily="18" charset="0"/>
              </a:rPr>
              <a:t> </a:t>
            </a:r>
            <a:r>
              <a:rPr lang="el-GR" dirty="0"/>
              <a:t>ἐπέμ</a:t>
            </a:r>
            <a:r>
              <a:rPr lang="el-GR" dirty="0">
                <a:solidFill>
                  <a:srgbClr val="FF0000"/>
                </a:solidFill>
              </a:rPr>
              <a:t>ψατο</a:t>
            </a:r>
            <a:r>
              <a:rPr lang="el-GR" dirty="0"/>
              <a:t>, ἐπέμ</a:t>
            </a:r>
            <a:r>
              <a:rPr lang="el-GR" dirty="0">
                <a:solidFill>
                  <a:srgbClr val="FF0000"/>
                </a:solidFill>
              </a:rPr>
              <a:t>ψαντο</a:t>
            </a:r>
            <a:r>
              <a:rPr lang="en-US" dirty="0" smtClean="0"/>
              <a:t>   </a:t>
            </a:r>
            <a:endParaRPr lang="el-GR" dirty="0" smtClean="0"/>
          </a:p>
          <a:p>
            <a:r>
              <a:rPr lang="el-GR" sz="2800" dirty="0" smtClean="0"/>
              <a:t>ἄ</a:t>
            </a:r>
            <a:r>
              <a:rPr lang="el-GR" sz="2800" dirty="0" smtClean="0">
                <a:cs typeface="Times New Roman" panose="02020603050405020304" pitchFamily="18" charset="0"/>
              </a:rPr>
              <a:t>ρχω, ἄρξω, </a:t>
            </a:r>
            <a:r>
              <a:rPr lang="el-GR" sz="2800" dirty="0" smtClean="0">
                <a:solidFill>
                  <a:srgbClr val="FF0000"/>
                </a:solidFill>
                <a:cs typeface="Times New Roman" panose="02020603050405020304" pitchFamily="18" charset="0"/>
              </a:rPr>
              <a:t>ἦρξα</a:t>
            </a:r>
            <a:r>
              <a:rPr lang="el-GR" sz="2800" dirty="0" smtClean="0">
                <a:cs typeface="Times New Roman" panose="02020603050405020304" pitchFamily="18" charset="0"/>
              </a:rPr>
              <a:t>, ἦρχα, ἦργμαι, ἤρχθην </a:t>
            </a:r>
            <a:r>
              <a:rPr lang="en-US" sz="2800" dirty="0" smtClean="0">
                <a:cs typeface="Times New Roman" panose="02020603050405020304" pitchFamily="18" charset="0"/>
              </a:rPr>
              <a:t>		</a:t>
            </a:r>
            <a:endParaRPr lang="el-GR" sz="2800" dirty="0" smtClean="0">
              <a:cs typeface="Times New Roman" panose="02020603050405020304" pitchFamily="18" charset="0"/>
            </a:endParaRPr>
          </a:p>
          <a:p>
            <a:pPr lvl="2"/>
            <a:r>
              <a:rPr lang="en-US" dirty="0" smtClean="0"/>
              <a:t>--, --</a:t>
            </a:r>
            <a:endParaRPr lang="el-GR" dirty="0"/>
          </a:p>
          <a:p>
            <a:r>
              <a:rPr lang="el-GR" sz="2800" dirty="0" smtClean="0">
                <a:cs typeface="Times New Roman" panose="02020603050405020304" pitchFamily="18" charset="0"/>
              </a:rPr>
              <a:t>ποιέω, ποιήσω, </a:t>
            </a:r>
            <a:r>
              <a:rPr lang="el-GR" sz="2800" dirty="0" smtClean="0">
                <a:solidFill>
                  <a:srgbClr val="FF0000"/>
                </a:solidFill>
                <a:cs typeface="Times New Roman" panose="02020603050405020304" pitchFamily="18" charset="0"/>
              </a:rPr>
              <a:t>ἐποίησα</a:t>
            </a:r>
            <a:r>
              <a:rPr lang="el-GR" sz="2800" dirty="0" smtClean="0">
                <a:cs typeface="Times New Roman" panose="02020603050405020304" pitchFamily="18" charset="0"/>
              </a:rPr>
              <a:t>, πεποίηκα, ποποίημαι, ἐποιήθην</a:t>
            </a:r>
          </a:p>
          <a:p>
            <a:pPr lvl="2"/>
            <a:r>
              <a:rPr lang="el-GR" dirty="0"/>
              <a:t>ἐποιή</a:t>
            </a:r>
            <a:r>
              <a:rPr lang="el-GR" dirty="0">
                <a:solidFill>
                  <a:srgbClr val="FF0000"/>
                </a:solidFill>
              </a:rPr>
              <a:t>σατο</a:t>
            </a:r>
            <a:r>
              <a:rPr lang="el-GR" dirty="0"/>
              <a:t>, ἐποιή</a:t>
            </a:r>
            <a:r>
              <a:rPr lang="el-GR" dirty="0">
                <a:solidFill>
                  <a:srgbClr val="FF0000"/>
                </a:solidFill>
              </a:rPr>
              <a:t>σαντο</a:t>
            </a:r>
          </a:p>
          <a:p>
            <a:r>
              <a:rPr lang="el-GR" sz="2800" dirty="0" smtClean="0">
                <a:cs typeface="Times New Roman" panose="02020603050405020304" pitchFamily="18" charset="0"/>
              </a:rPr>
              <a:t>βάλλω, βαλέω, </a:t>
            </a:r>
            <a:r>
              <a:rPr lang="el-GR" sz="2800" dirty="0" smtClean="0">
                <a:solidFill>
                  <a:srgbClr val="FF0000"/>
                </a:solidFill>
                <a:cs typeface="Times New Roman" panose="02020603050405020304" pitchFamily="18" charset="0"/>
              </a:rPr>
              <a:t>ἔβαλον</a:t>
            </a:r>
            <a:r>
              <a:rPr lang="el-GR" sz="2800" dirty="0" smtClean="0">
                <a:cs typeface="Times New Roman" panose="02020603050405020304" pitchFamily="18" charset="0"/>
              </a:rPr>
              <a:t>, βέβληκα, βέβλημαι, ἐβλήθην</a:t>
            </a:r>
          </a:p>
          <a:p>
            <a:pPr lvl="2"/>
            <a:r>
              <a:rPr lang="el-GR" dirty="0"/>
              <a:t>ἐβάλ</a:t>
            </a:r>
            <a:r>
              <a:rPr lang="el-GR" dirty="0">
                <a:solidFill>
                  <a:srgbClr val="FF0000"/>
                </a:solidFill>
              </a:rPr>
              <a:t>ετο</a:t>
            </a:r>
            <a:r>
              <a:rPr lang="el-GR" dirty="0"/>
              <a:t>, ἐβάλ</a:t>
            </a:r>
            <a:r>
              <a:rPr lang="el-GR" dirty="0">
                <a:solidFill>
                  <a:srgbClr val="FF0000"/>
                </a:solidFill>
              </a:rPr>
              <a:t>οντο</a:t>
            </a:r>
          </a:p>
          <a:p>
            <a:endParaRPr lang="en-US" sz="2800" dirty="0"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587203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10352084" cy="1250523"/>
          </a:xfrm>
        </p:spPr>
        <p:txBody>
          <a:bodyPr>
            <a:normAutofit/>
          </a:bodyPr>
          <a:lstStyle/>
          <a:p>
            <a:r>
              <a:rPr lang="en-US" dirty="0" smtClean="0"/>
              <a:t>Aorist </a:t>
            </a:r>
            <a:r>
              <a:rPr lang="en-US" u="sng" dirty="0" smtClean="0"/>
              <a:t>Passive</a:t>
            </a:r>
            <a:r>
              <a:rPr lang="en-US" dirty="0" smtClean="0"/>
              <a:t> formed </a:t>
            </a:r>
            <a:r>
              <a:rPr lang="en-US" dirty="0"/>
              <a:t>from </a:t>
            </a:r>
            <a:r>
              <a:rPr lang="en-US" dirty="0" smtClean="0"/>
              <a:t>6</a:t>
            </a:r>
            <a:r>
              <a:rPr lang="en-US" baseline="30000" dirty="0" smtClean="0"/>
              <a:t>th</a:t>
            </a:r>
            <a:r>
              <a:rPr lang="en-US" dirty="0" smtClean="0"/>
              <a:t> </a:t>
            </a:r>
            <a:r>
              <a:rPr lang="en-US" dirty="0"/>
              <a:t>PP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2800" dirty="0" smtClean="0">
                <a:solidFill>
                  <a:srgbClr val="FF0000"/>
                </a:solidFill>
              </a:rPr>
              <a:t>Augment </a:t>
            </a:r>
            <a:r>
              <a:rPr lang="en-US" sz="2800" dirty="0">
                <a:solidFill>
                  <a:srgbClr val="FF0000"/>
                </a:solidFill>
              </a:rPr>
              <a:t>+ stem + </a:t>
            </a:r>
            <a:r>
              <a:rPr lang="el-GR" sz="2800" dirty="0" smtClean="0">
                <a:solidFill>
                  <a:srgbClr val="FF0000"/>
                </a:solidFill>
              </a:rPr>
              <a:t>-θη, -θησαν</a:t>
            </a:r>
            <a:endParaRPr lang="en-US" sz="2800" u="sng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32195" y="2081546"/>
            <a:ext cx="8935949" cy="4102945"/>
          </a:xfrm>
        </p:spPr>
        <p:txBody>
          <a:bodyPr>
            <a:normAutofit/>
          </a:bodyPr>
          <a:lstStyle/>
          <a:p>
            <a:r>
              <a:rPr lang="el-GR" sz="2800" dirty="0" smtClean="0">
                <a:cs typeface="Times New Roman" panose="02020603050405020304" pitchFamily="18" charset="0"/>
              </a:rPr>
              <a:t>πέμπω</a:t>
            </a:r>
            <a:r>
              <a:rPr lang="el-GR" sz="2800" dirty="0">
                <a:cs typeface="Times New Roman" panose="02020603050405020304" pitchFamily="18" charset="0"/>
              </a:rPr>
              <a:t>, πέμψω, ἔ</a:t>
            </a:r>
            <a:r>
              <a:rPr lang="el-GR" sz="2800" dirty="0" smtClean="0">
                <a:cs typeface="Times New Roman" panose="02020603050405020304" pitchFamily="18" charset="0"/>
              </a:rPr>
              <a:t>πεμψα</a:t>
            </a:r>
            <a:r>
              <a:rPr lang="el-GR" sz="2800" dirty="0">
                <a:cs typeface="Times New Roman" panose="02020603050405020304" pitchFamily="18" charset="0"/>
              </a:rPr>
              <a:t>, πέπομφα, πέπεμμαι,</a:t>
            </a:r>
            <a:r>
              <a:rPr lang="el-GR" sz="2800" dirty="0">
                <a:solidFill>
                  <a:srgbClr val="FF0000"/>
                </a:solidFill>
                <a:cs typeface="Times New Roman" panose="02020603050405020304" pitchFamily="18" charset="0"/>
              </a:rPr>
              <a:t> ἐπέμφθην  </a:t>
            </a:r>
            <a:r>
              <a:rPr lang="el-GR" sz="2800" dirty="0" smtClean="0">
                <a:solidFill>
                  <a:srgbClr val="FF0000"/>
                </a:solidFill>
                <a:cs typeface="Times New Roman" panose="02020603050405020304" pitchFamily="18" charset="0"/>
              </a:rPr>
              <a:t> </a:t>
            </a:r>
          </a:p>
          <a:p>
            <a:pPr lvl="2"/>
            <a:r>
              <a:rPr lang="el-GR" dirty="0" smtClean="0">
                <a:cs typeface="Times New Roman" panose="02020603050405020304" pitchFamily="18" charset="0"/>
              </a:rPr>
              <a:t> </a:t>
            </a:r>
            <a:r>
              <a:rPr lang="el-GR" dirty="0"/>
              <a:t>ἐπέμφ</a:t>
            </a:r>
            <a:r>
              <a:rPr lang="el-GR" dirty="0">
                <a:solidFill>
                  <a:srgbClr val="FF0000"/>
                </a:solidFill>
              </a:rPr>
              <a:t>θη</a:t>
            </a:r>
            <a:r>
              <a:rPr lang="el-GR" dirty="0"/>
              <a:t>, ἐπέμφ</a:t>
            </a:r>
            <a:r>
              <a:rPr lang="el-GR" dirty="0">
                <a:solidFill>
                  <a:srgbClr val="FF0000"/>
                </a:solidFill>
              </a:rPr>
              <a:t>θησαν</a:t>
            </a:r>
          </a:p>
          <a:p>
            <a:r>
              <a:rPr lang="el-GR" sz="2800" dirty="0" smtClean="0"/>
              <a:t>ἄ</a:t>
            </a:r>
            <a:r>
              <a:rPr lang="el-GR" sz="2800" dirty="0" smtClean="0">
                <a:cs typeface="Times New Roman" panose="02020603050405020304" pitchFamily="18" charset="0"/>
              </a:rPr>
              <a:t>ρχω, </a:t>
            </a:r>
            <a:r>
              <a:rPr lang="el-GR" sz="2800" dirty="0">
                <a:cs typeface="Times New Roman" panose="02020603050405020304" pitchFamily="18" charset="0"/>
              </a:rPr>
              <a:t>ἄρξω, ἦ</a:t>
            </a:r>
            <a:r>
              <a:rPr lang="el-GR" sz="2800" dirty="0" smtClean="0">
                <a:cs typeface="Times New Roman" panose="02020603050405020304" pitchFamily="18" charset="0"/>
              </a:rPr>
              <a:t>ρξα, ἦρχα, </a:t>
            </a:r>
            <a:r>
              <a:rPr lang="el-GR" sz="2800" dirty="0">
                <a:cs typeface="Times New Roman" panose="02020603050405020304" pitchFamily="18" charset="0"/>
              </a:rPr>
              <a:t>ἦ</a:t>
            </a:r>
            <a:r>
              <a:rPr lang="el-GR" sz="2800" dirty="0" smtClean="0">
                <a:cs typeface="Times New Roman" panose="02020603050405020304" pitchFamily="18" charset="0"/>
              </a:rPr>
              <a:t>ργμαι</a:t>
            </a:r>
            <a:r>
              <a:rPr lang="el-GR" sz="2800" dirty="0">
                <a:cs typeface="Times New Roman" panose="02020603050405020304" pitchFamily="18" charset="0"/>
              </a:rPr>
              <a:t>,</a:t>
            </a:r>
            <a:r>
              <a:rPr lang="el-GR" sz="2800" dirty="0">
                <a:solidFill>
                  <a:srgbClr val="FF0000"/>
                </a:solidFill>
                <a:cs typeface="Times New Roman" panose="02020603050405020304" pitchFamily="18" charset="0"/>
              </a:rPr>
              <a:t> ἤρχθην </a:t>
            </a:r>
            <a:r>
              <a:rPr lang="en-US" sz="2800" dirty="0" smtClean="0">
                <a:cs typeface="Times New Roman" panose="02020603050405020304" pitchFamily="18" charset="0"/>
              </a:rPr>
              <a:t>		</a:t>
            </a:r>
            <a:endParaRPr lang="el-GR" sz="2800" dirty="0" smtClean="0">
              <a:cs typeface="Times New Roman" panose="02020603050405020304" pitchFamily="18" charset="0"/>
            </a:endParaRPr>
          </a:p>
          <a:p>
            <a:pPr lvl="2"/>
            <a:r>
              <a:rPr lang="el-GR" dirty="0"/>
              <a:t>ἤρχ</a:t>
            </a:r>
            <a:r>
              <a:rPr lang="el-GR" dirty="0">
                <a:solidFill>
                  <a:srgbClr val="FF0000"/>
                </a:solidFill>
              </a:rPr>
              <a:t>θη</a:t>
            </a:r>
            <a:r>
              <a:rPr lang="el-GR" dirty="0"/>
              <a:t>, ἤρχ</a:t>
            </a:r>
            <a:r>
              <a:rPr lang="el-GR" dirty="0">
                <a:solidFill>
                  <a:srgbClr val="FF0000"/>
                </a:solidFill>
              </a:rPr>
              <a:t>θησαν</a:t>
            </a:r>
          </a:p>
          <a:p>
            <a:r>
              <a:rPr lang="el-GR" sz="2800" dirty="0" smtClean="0">
                <a:cs typeface="Times New Roman" panose="02020603050405020304" pitchFamily="18" charset="0"/>
              </a:rPr>
              <a:t>ποιέω, ποιήσω, ἐποίησα, πεποίηκα, ποποίημαι, </a:t>
            </a:r>
            <a:r>
              <a:rPr lang="el-GR" sz="2800" dirty="0" smtClean="0">
                <a:solidFill>
                  <a:srgbClr val="FF0000"/>
                </a:solidFill>
                <a:cs typeface="Times New Roman" panose="02020603050405020304" pitchFamily="18" charset="0"/>
              </a:rPr>
              <a:t>ἐποιήθην</a:t>
            </a:r>
          </a:p>
          <a:p>
            <a:pPr lvl="2"/>
            <a:r>
              <a:rPr lang="el-GR" dirty="0"/>
              <a:t>ἐποιή</a:t>
            </a:r>
            <a:r>
              <a:rPr lang="el-GR" dirty="0">
                <a:solidFill>
                  <a:srgbClr val="FF0000"/>
                </a:solidFill>
              </a:rPr>
              <a:t>θη</a:t>
            </a:r>
            <a:r>
              <a:rPr lang="el-GR" dirty="0"/>
              <a:t>, ἐποιή</a:t>
            </a:r>
            <a:r>
              <a:rPr lang="el-GR" dirty="0">
                <a:solidFill>
                  <a:srgbClr val="FF0000"/>
                </a:solidFill>
              </a:rPr>
              <a:t>θησαν</a:t>
            </a:r>
          </a:p>
          <a:p>
            <a:r>
              <a:rPr lang="el-GR" sz="2800" dirty="0" smtClean="0">
                <a:cs typeface="Times New Roman" panose="02020603050405020304" pitchFamily="18" charset="0"/>
              </a:rPr>
              <a:t>βάλλω, βαλέω, ἔβαλον, βέβληκα, βέβλημαι, </a:t>
            </a:r>
            <a:r>
              <a:rPr lang="el-GR" sz="2800" dirty="0" smtClean="0">
                <a:solidFill>
                  <a:srgbClr val="FF0000"/>
                </a:solidFill>
                <a:cs typeface="Times New Roman" panose="02020603050405020304" pitchFamily="18" charset="0"/>
              </a:rPr>
              <a:t>ἐβλήθην</a:t>
            </a:r>
          </a:p>
          <a:p>
            <a:pPr lvl="2"/>
            <a:r>
              <a:rPr lang="el-GR" dirty="0"/>
              <a:t>ἐβλή</a:t>
            </a:r>
            <a:r>
              <a:rPr lang="el-GR" dirty="0">
                <a:solidFill>
                  <a:srgbClr val="FF0000"/>
                </a:solidFill>
              </a:rPr>
              <a:t>θη</a:t>
            </a:r>
            <a:r>
              <a:rPr lang="el-GR" dirty="0"/>
              <a:t>, ἐβλή</a:t>
            </a:r>
            <a:r>
              <a:rPr lang="el-GR" dirty="0">
                <a:solidFill>
                  <a:srgbClr val="FF0000"/>
                </a:solidFill>
              </a:rPr>
              <a:t>θησαν</a:t>
            </a:r>
          </a:p>
          <a:p>
            <a:endParaRPr lang="en-US" sz="2800" dirty="0"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665617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275303"/>
            <a:ext cx="10352084" cy="1670037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US" dirty="0" smtClean="0"/>
              <a:t>REVIEW= </a:t>
            </a:r>
            <a:r>
              <a:rPr lang="en-US" u="sng" dirty="0" smtClean="0"/>
              <a:t>Perfect</a:t>
            </a:r>
            <a:r>
              <a:rPr lang="en-US" dirty="0" smtClean="0"/>
              <a:t> ACTIVE tense</a:t>
            </a:r>
            <a:br>
              <a:rPr lang="en-US" dirty="0" smtClean="0"/>
            </a:br>
            <a:r>
              <a:rPr lang="en-US" sz="2800" dirty="0" smtClean="0"/>
              <a:t>4PP </a:t>
            </a:r>
            <a:r>
              <a:rPr lang="en-US" sz="2800" dirty="0"/>
              <a:t>=</a:t>
            </a:r>
            <a:r>
              <a:rPr lang="en-US" sz="2800" dirty="0" smtClean="0"/>
              <a:t> </a:t>
            </a:r>
            <a:r>
              <a:rPr lang="en-US" sz="2800" b="1" u="sng" dirty="0" smtClean="0"/>
              <a:t>Reduplication</a:t>
            </a:r>
            <a:r>
              <a:rPr lang="en-US" sz="2800" dirty="0" smtClean="0"/>
              <a:t> + </a:t>
            </a:r>
            <a:r>
              <a:rPr lang="el-GR" sz="2800" b="1" u="sng" dirty="0" smtClean="0"/>
              <a:t>κ</a:t>
            </a:r>
            <a:r>
              <a:rPr lang="en-US" sz="2800" dirty="0" smtClean="0"/>
              <a:t> +3</a:t>
            </a:r>
            <a:r>
              <a:rPr lang="en-US" sz="2800" baseline="30000" dirty="0" smtClean="0"/>
              <a:t>rd</a:t>
            </a:r>
            <a:r>
              <a:rPr lang="en-US" sz="2800" dirty="0" smtClean="0"/>
              <a:t> sg/</a:t>
            </a:r>
            <a:r>
              <a:rPr lang="en-US" sz="2800" dirty="0" err="1" smtClean="0"/>
              <a:t>pl</a:t>
            </a:r>
            <a:r>
              <a:rPr lang="en-US" sz="2800" dirty="0" smtClean="0"/>
              <a:t> endings </a:t>
            </a:r>
            <a:r>
              <a:rPr lang="en-US" sz="2800" dirty="0" smtClean="0">
                <a:latin typeface="+mn-lt"/>
              </a:rPr>
              <a:t>= </a:t>
            </a:r>
            <a:r>
              <a:rPr lang="el-GR" sz="2800" dirty="0" smtClean="0"/>
              <a:t>-ε</a:t>
            </a:r>
            <a:r>
              <a:rPr lang="en-US" sz="2800" dirty="0"/>
              <a:t>(</a:t>
            </a:r>
            <a:r>
              <a:rPr lang="el-GR" sz="2800" dirty="0"/>
              <a:t>ν</a:t>
            </a:r>
            <a:r>
              <a:rPr lang="en-US" sz="2800" dirty="0"/>
              <a:t>)/</a:t>
            </a:r>
            <a:r>
              <a:rPr lang="el-GR" sz="2800" dirty="0" smtClean="0"/>
              <a:t>-ασι</a:t>
            </a:r>
            <a:r>
              <a:rPr lang="en-US" sz="2800" dirty="0" smtClean="0"/>
              <a:t>(</a:t>
            </a:r>
            <a:r>
              <a:rPr lang="el-GR" sz="2800" dirty="0"/>
              <a:t>ν</a:t>
            </a:r>
            <a:r>
              <a:rPr lang="en-US" sz="2800" dirty="0"/>
              <a:t>) </a:t>
            </a:r>
            <a:endParaRPr lang="en-US" sz="2800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32195" y="2081546"/>
            <a:ext cx="8935949" cy="4102945"/>
          </a:xfrm>
        </p:spPr>
        <p:txBody>
          <a:bodyPr>
            <a:normAutofit/>
          </a:bodyPr>
          <a:lstStyle/>
          <a:p>
            <a:r>
              <a:rPr lang="el-GR" sz="2800" dirty="0" smtClean="0">
                <a:cs typeface="Times New Roman" panose="02020603050405020304" pitchFamily="18" charset="0"/>
              </a:rPr>
              <a:t>πέμπω</a:t>
            </a:r>
            <a:r>
              <a:rPr lang="el-GR" sz="2800" dirty="0">
                <a:cs typeface="Times New Roman" panose="02020603050405020304" pitchFamily="18" charset="0"/>
              </a:rPr>
              <a:t>, πέμψω, ἔ</a:t>
            </a:r>
            <a:r>
              <a:rPr lang="el-GR" sz="2800" dirty="0" smtClean="0">
                <a:cs typeface="Times New Roman" panose="02020603050405020304" pitchFamily="18" charset="0"/>
              </a:rPr>
              <a:t>πεμψα</a:t>
            </a:r>
            <a:r>
              <a:rPr lang="el-GR" sz="2800" dirty="0">
                <a:cs typeface="Times New Roman" panose="02020603050405020304" pitchFamily="18" charset="0"/>
              </a:rPr>
              <a:t>, </a:t>
            </a:r>
            <a:r>
              <a:rPr lang="el-GR" sz="2800" dirty="0" smtClean="0">
                <a:solidFill>
                  <a:srgbClr val="00B050"/>
                </a:solidFill>
                <a:cs typeface="Times New Roman" panose="02020603050405020304" pitchFamily="18" charset="0"/>
              </a:rPr>
              <a:t>πέπομφα</a:t>
            </a:r>
            <a:r>
              <a:rPr lang="el-GR" sz="2800" dirty="0">
                <a:cs typeface="Times New Roman" panose="02020603050405020304" pitchFamily="18" charset="0"/>
              </a:rPr>
              <a:t>, πέπεμμαι, ἐπέμφθην  </a:t>
            </a:r>
            <a:r>
              <a:rPr lang="el-GR" sz="2800" dirty="0" smtClean="0">
                <a:cs typeface="Times New Roman" panose="02020603050405020304" pitchFamily="18" charset="0"/>
              </a:rPr>
              <a:t> </a:t>
            </a:r>
          </a:p>
          <a:p>
            <a:pPr lvl="2"/>
            <a:r>
              <a:rPr lang="el-GR" dirty="0">
                <a:cs typeface="Times New Roman" panose="02020603050405020304" pitchFamily="18" charset="0"/>
              </a:rPr>
              <a:t> </a:t>
            </a:r>
            <a:r>
              <a:rPr lang="el-GR" dirty="0">
                <a:solidFill>
                  <a:srgbClr val="FF0000"/>
                </a:solidFill>
              </a:rPr>
              <a:t>πέπομφε</a:t>
            </a:r>
            <a:r>
              <a:rPr lang="en-US" dirty="0" smtClean="0">
                <a:solidFill>
                  <a:srgbClr val="FF0000"/>
                </a:solidFill>
                <a:cs typeface="Times New Roman" panose="02020603050405020304" pitchFamily="18" charset="0"/>
              </a:rPr>
              <a:t>(v), </a:t>
            </a:r>
            <a:r>
              <a:rPr lang="el-GR" dirty="0">
                <a:solidFill>
                  <a:srgbClr val="FF0000"/>
                </a:solidFill>
              </a:rPr>
              <a:t>πεπόμφασι</a:t>
            </a:r>
            <a:r>
              <a:rPr lang="en-US" dirty="0" smtClean="0">
                <a:solidFill>
                  <a:srgbClr val="FF0000"/>
                </a:solidFill>
                <a:cs typeface="Times New Roman" panose="02020603050405020304" pitchFamily="18" charset="0"/>
              </a:rPr>
              <a:t>(v)       </a:t>
            </a:r>
          </a:p>
          <a:p>
            <a:r>
              <a:rPr lang="el-GR" sz="2800" dirty="0" smtClean="0"/>
              <a:t>ἄ</a:t>
            </a:r>
            <a:r>
              <a:rPr lang="el-GR" sz="2800" dirty="0" smtClean="0">
                <a:cs typeface="Times New Roman" panose="02020603050405020304" pitchFamily="18" charset="0"/>
              </a:rPr>
              <a:t>ρχω, ἄρξω, ἦρξα, </a:t>
            </a:r>
            <a:r>
              <a:rPr lang="el-GR" sz="2800" dirty="0" smtClean="0">
                <a:solidFill>
                  <a:srgbClr val="00B050"/>
                </a:solidFill>
                <a:cs typeface="Times New Roman" panose="02020603050405020304" pitchFamily="18" charset="0"/>
              </a:rPr>
              <a:t>ἦρχα</a:t>
            </a:r>
            <a:r>
              <a:rPr lang="el-GR" sz="2800" dirty="0" smtClean="0">
                <a:cs typeface="Times New Roman" panose="02020603050405020304" pitchFamily="18" charset="0"/>
              </a:rPr>
              <a:t>, ἦργμαι, ἤρχθην </a:t>
            </a:r>
            <a:r>
              <a:rPr lang="en-US" sz="2800" dirty="0" smtClean="0">
                <a:cs typeface="Times New Roman" panose="02020603050405020304" pitchFamily="18" charset="0"/>
              </a:rPr>
              <a:t>		</a:t>
            </a:r>
            <a:endParaRPr lang="el-GR" sz="2800" dirty="0" smtClean="0">
              <a:cs typeface="Times New Roman" panose="02020603050405020304" pitchFamily="18" charset="0"/>
            </a:endParaRPr>
          </a:p>
          <a:p>
            <a:pPr lvl="2"/>
            <a:r>
              <a:rPr lang="el-GR" dirty="0" smtClean="0">
                <a:solidFill>
                  <a:srgbClr val="FF0000"/>
                </a:solidFill>
              </a:rPr>
              <a:t>ἦρχε</a:t>
            </a:r>
            <a:r>
              <a:rPr lang="en-US" dirty="0" smtClean="0">
                <a:solidFill>
                  <a:srgbClr val="FF0000"/>
                </a:solidFill>
                <a:cs typeface="Times New Roman" panose="02020603050405020304" pitchFamily="18" charset="0"/>
              </a:rPr>
              <a:t>(v</a:t>
            </a:r>
            <a:r>
              <a:rPr lang="en-US" dirty="0">
                <a:solidFill>
                  <a:srgbClr val="FF0000"/>
                </a:solidFill>
                <a:cs typeface="Times New Roman" panose="02020603050405020304" pitchFamily="18" charset="0"/>
              </a:rPr>
              <a:t>),</a:t>
            </a:r>
            <a:r>
              <a:rPr lang="en-US" dirty="0" smtClean="0">
                <a:solidFill>
                  <a:srgbClr val="FF0000"/>
                </a:solidFill>
                <a:cs typeface="Times New Roman" panose="02020603050405020304" pitchFamily="18" charset="0"/>
              </a:rPr>
              <a:t> </a:t>
            </a:r>
            <a:r>
              <a:rPr lang="en-US" dirty="0" smtClean="0">
                <a:solidFill>
                  <a:srgbClr val="FF0000"/>
                </a:solidFill>
              </a:rPr>
              <a:t> --</a:t>
            </a:r>
          </a:p>
          <a:p>
            <a:r>
              <a:rPr lang="el-GR" sz="2800" dirty="0" smtClean="0">
                <a:cs typeface="Times New Roman" panose="02020603050405020304" pitchFamily="18" charset="0"/>
              </a:rPr>
              <a:t>ποιέω, ποιήσω, ἐποίησα, </a:t>
            </a:r>
            <a:r>
              <a:rPr lang="el-GR" sz="2800" dirty="0" smtClean="0">
                <a:solidFill>
                  <a:srgbClr val="00B050"/>
                </a:solidFill>
                <a:cs typeface="Times New Roman" panose="02020603050405020304" pitchFamily="18" charset="0"/>
              </a:rPr>
              <a:t>πεποίη</a:t>
            </a:r>
            <a:r>
              <a:rPr lang="en-US" sz="2800" dirty="0" smtClean="0">
                <a:solidFill>
                  <a:srgbClr val="00B050"/>
                </a:solidFill>
                <a:cs typeface="Times New Roman" panose="02020603050405020304" pitchFamily="18" charset="0"/>
              </a:rPr>
              <a:t>-</a:t>
            </a:r>
            <a:r>
              <a:rPr lang="el-GR" sz="2800" dirty="0" smtClean="0">
                <a:solidFill>
                  <a:srgbClr val="00B050"/>
                </a:solidFill>
                <a:cs typeface="Times New Roman" panose="02020603050405020304" pitchFamily="18" charset="0"/>
              </a:rPr>
              <a:t>κα</a:t>
            </a:r>
            <a:r>
              <a:rPr lang="el-GR" sz="2800" dirty="0" smtClean="0">
                <a:cs typeface="Times New Roman" panose="02020603050405020304" pitchFamily="18" charset="0"/>
              </a:rPr>
              <a:t>, ποποίημαι, ἐποιήθην</a:t>
            </a:r>
          </a:p>
          <a:p>
            <a:pPr lvl="2"/>
            <a:r>
              <a:rPr lang="el-GR" dirty="0">
                <a:solidFill>
                  <a:srgbClr val="FF0000"/>
                </a:solidFill>
              </a:rPr>
              <a:t>πεπόηκε</a:t>
            </a:r>
            <a:r>
              <a:rPr lang="en-US" dirty="0" smtClean="0">
                <a:solidFill>
                  <a:srgbClr val="FF0000"/>
                </a:solidFill>
                <a:cs typeface="Times New Roman" panose="02020603050405020304" pitchFamily="18" charset="0"/>
              </a:rPr>
              <a:t>(v)</a:t>
            </a:r>
            <a:r>
              <a:rPr lang="el-GR" dirty="0" smtClean="0">
                <a:solidFill>
                  <a:srgbClr val="FF0000"/>
                </a:solidFill>
                <a:cs typeface="Times New Roman" panose="02020603050405020304" pitchFamily="18" charset="0"/>
              </a:rPr>
              <a:t>, </a:t>
            </a:r>
            <a:r>
              <a:rPr lang="el-GR" dirty="0" smtClean="0">
                <a:solidFill>
                  <a:srgbClr val="FF0000"/>
                </a:solidFill>
              </a:rPr>
              <a:t>πεποήκασιν</a:t>
            </a:r>
            <a:endParaRPr lang="el-GR" dirty="0">
              <a:solidFill>
                <a:srgbClr val="FF0000"/>
              </a:solidFill>
              <a:cs typeface="Times New Roman" panose="02020603050405020304" pitchFamily="18" charset="0"/>
            </a:endParaRPr>
          </a:p>
          <a:p>
            <a:r>
              <a:rPr lang="el-GR" sz="2800" dirty="0" smtClean="0">
                <a:cs typeface="Times New Roman" panose="02020603050405020304" pitchFamily="18" charset="0"/>
              </a:rPr>
              <a:t>βάλλω</a:t>
            </a:r>
            <a:r>
              <a:rPr lang="el-GR" sz="2800" dirty="0">
                <a:cs typeface="Times New Roman" panose="02020603050405020304" pitchFamily="18" charset="0"/>
              </a:rPr>
              <a:t>, βαλέω, ἔβαλον, </a:t>
            </a:r>
            <a:r>
              <a:rPr lang="el-GR" sz="2800" dirty="0" smtClean="0">
                <a:solidFill>
                  <a:srgbClr val="00B050"/>
                </a:solidFill>
                <a:cs typeface="Times New Roman" panose="02020603050405020304" pitchFamily="18" charset="0"/>
              </a:rPr>
              <a:t>βέβλη</a:t>
            </a:r>
            <a:r>
              <a:rPr lang="en-US" sz="2800" dirty="0" smtClean="0">
                <a:solidFill>
                  <a:srgbClr val="00B050"/>
                </a:solidFill>
                <a:cs typeface="Times New Roman" panose="02020603050405020304" pitchFamily="18" charset="0"/>
              </a:rPr>
              <a:t>-</a:t>
            </a:r>
            <a:r>
              <a:rPr lang="el-GR" sz="2800" dirty="0" smtClean="0">
                <a:solidFill>
                  <a:srgbClr val="00B050"/>
                </a:solidFill>
                <a:cs typeface="Times New Roman" panose="02020603050405020304" pitchFamily="18" charset="0"/>
              </a:rPr>
              <a:t>κα</a:t>
            </a:r>
            <a:r>
              <a:rPr lang="el-GR" sz="2800" dirty="0">
                <a:cs typeface="Times New Roman" panose="02020603050405020304" pitchFamily="18" charset="0"/>
              </a:rPr>
              <a:t>, βέβλημαι, ἐβλήθην</a:t>
            </a:r>
          </a:p>
          <a:p>
            <a:pPr lvl="2"/>
            <a:r>
              <a:rPr lang="el-GR" dirty="0">
                <a:solidFill>
                  <a:srgbClr val="FF0000"/>
                </a:solidFill>
              </a:rPr>
              <a:t>βέβληκε</a:t>
            </a:r>
            <a:r>
              <a:rPr lang="en-US" dirty="0" smtClean="0">
                <a:solidFill>
                  <a:srgbClr val="FF0000"/>
                </a:solidFill>
                <a:cs typeface="Times New Roman" panose="02020603050405020304" pitchFamily="18" charset="0"/>
              </a:rPr>
              <a:t>(v)</a:t>
            </a:r>
            <a:r>
              <a:rPr lang="el-GR" dirty="0" smtClean="0">
                <a:solidFill>
                  <a:srgbClr val="FF0000"/>
                </a:solidFill>
                <a:cs typeface="Times New Roman" panose="02020603050405020304" pitchFamily="18" charset="0"/>
              </a:rPr>
              <a:t>, </a:t>
            </a:r>
            <a:r>
              <a:rPr lang="en-US" dirty="0" smtClean="0">
                <a:solidFill>
                  <a:srgbClr val="FF0000"/>
                </a:solidFill>
                <a:cs typeface="Times New Roman" panose="02020603050405020304" pitchFamily="18" charset="0"/>
              </a:rPr>
              <a:t>--</a:t>
            </a:r>
            <a:endParaRPr lang="el-GR" dirty="0">
              <a:solidFill>
                <a:srgbClr val="FF0000"/>
              </a:solidFill>
              <a:cs typeface="Times New Roman" panose="02020603050405020304" pitchFamily="18" charset="0"/>
            </a:endParaRPr>
          </a:p>
          <a:p>
            <a:pPr lvl="2"/>
            <a:endParaRPr lang="en-US" sz="2000" dirty="0" smtClean="0">
              <a:cs typeface="Times New Roman" panose="02020603050405020304" pitchFamily="18" charset="0"/>
            </a:endParaRPr>
          </a:p>
          <a:p>
            <a:endParaRPr lang="en-US" sz="2800" dirty="0"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845030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10352084" cy="1250523"/>
          </a:xfrm>
        </p:spPr>
        <p:txBody>
          <a:bodyPr>
            <a:normAutofit/>
          </a:bodyPr>
          <a:lstStyle/>
          <a:p>
            <a:r>
              <a:rPr lang="en-US" dirty="0"/>
              <a:t>Perfect M/P formed from 5</a:t>
            </a:r>
            <a:r>
              <a:rPr lang="en-US" baseline="30000" dirty="0"/>
              <a:t>th</a:t>
            </a:r>
            <a:r>
              <a:rPr lang="en-US" dirty="0"/>
              <a:t> </a:t>
            </a:r>
            <a:r>
              <a:rPr lang="en-US" dirty="0" smtClean="0"/>
              <a:t>PP + primary endings</a:t>
            </a:r>
            <a:br>
              <a:rPr lang="en-US" dirty="0" smtClean="0"/>
            </a:br>
            <a:r>
              <a:rPr lang="en-US" sz="2800" dirty="0">
                <a:solidFill>
                  <a:srgbClr val="FF0000"/>
                </a:solidFill>
              </a:rPr>
              <a:t>Reduplication + stem + </a:t>
            </a:r>
            <a:r>
              <a:rPr lang="el-GR" sz="2800" dirty="0">
                <a:solidFill>
                  <a:srgbClr val="FF0000"/>
                </a:solidFill>
              </a:rPr>
              <a:t>-ται, -νται</a:t>
            </a:r>
            <a:endParaRPr lang="en-US" sz="2800" u="sng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32195" y="2081546"/>
            <a:ext cx="8935949" cy="4102945"/>
          </a:xfrm>
        </p:spPr>
        <p:txBody>
          <a:bodyPr>
            <a:normAutofit/>
          </a:bodyPr>
          <a:lstStyle/>
          <a:p>
            <a:r>
              <a:rPr lang="el-GR" sz="2800" dirty="0" smtClean="0">
                <a:cs typeface="Times New Roman" panose="02020603050405020304" pitchFamily="18" charset="0"/>
              </a:rPr>
              <a:t>πέμπω</a:t>
            </a:r>
            <a:r>
              <a:rPr lang="el-GR" sz="2800" dirty="0">
                <a:cs typeface="Times New Roman" panose="02020603050405020304" pitchFamily="18" charset="0"/>
              </a:rPr>
              <a:t>, πέμψω, ἔ</a:t>
            </a:r>
            <a:r>
              <a:rPr lang="el-GR" sz="2800" dirty="0" smtClean="0">
                <a:cs typeface="Times New Roman" panose="02020603050405020304" pitchFamily="18" charset="0"/>
              </a:rPr>
              <a:t>πεμψα</a:t>
            </a:r>
            <a:r>
              <a:rPr lang="el-GR" sz="2800" dirty="0">
                <a:cs typeface="Times New Roman" panose="02020603050405020304" pitchFamily="18" charset="0"/>
              </a:rPr>
              <a:t>, πέπομφα, </a:t>
            </a:r>
            <a:r>
              <a:rPr lang="el-GR" sz="2800" dirty="0">
                <a:solidFill>
                  <a:srgbClr val="FF0000"/>
                </a:solidFill>
                <a:cs typeface="Times New Roman" panose="02020603050405020304" pitchFamily="18" charset="0"/>
              </a:rPr>
              <a:t>πέπεμμαι</a:t>
            </a:r>
            <a:r>
              <a:rPr lang="el-GR" sz="2800" dirty="0">
                <a:cs typeface="Times New Roman" panose="02020603050405020304" pitchFamily="18" charset="0"/>
              </a:rPr>
              <a:t>, ἐπέμφθην  </a:t>
            </a:r>
            <a:r>
              <a:rPr lang="el-GR" sz="2800" dirty="0" smtClean="0">
                <a:cs typeface="Times New Roman" panose="02020603050405020304" pitchFamily="18" charset="0"/>
              </a:rPr>
              <a:t> </a:t>
            </a:r>
          </a:p>
          <a:p>
            <a:pPr lvl="2"/>
            <a:r>
              <a:rPr lang="el-GR" dirty="0" smtClean="0">
                <a:cs typeface="Times New Roman" panose="02020603050405020304" pitchFamily="18" charset="0"/>
              </a:rPr>
              <a:t> </a:t>
            </a:r>
            <a:r>
              <a:rPr lang="el-GR" dirty="0" smtClean="0"/>
              <a:t>πέπεμπ</a:t>
            </a:r>
            <a:r>
              <a:rPr lang="el-GR" dirty="0" smtClean="0">
                <a:solidFill>
                  <a:srgbClr val="FF0000"/>
                </a:solidFill>
              </a:rPr>
              <a:t>ται</a:t>
            </a:r>
            <a:r>
              <a:rPr lang="en-US" dirty="0" smtClean="0"/>
              <a:t>, --</a:t>
            </a:r>
            <a:endParaRPr lang="en-US" dirty="0">
              <a:cs typeface="Times New Roman" panose="02020603050405020304" pitchFamily="18" charset="0"/>
            </a:endParaRPr>
          </a:p>
          <a:p>
            <a:r>
              <a:rPr lang="el-GR" sz="2800" dirty="0" smtClean="0"/>
              <a:t>ἄ</a:t>
            </a:r>
            <a:r>
              <a:rPr lang="el-GR" sz="2800" dirty="0" smtClean="0">
                <a:cs typeface="Times New Roman" panose="02020603050405020304" pitchFamily="18" charset="0"/>
              </a:rPr>
              <a:t>ρχω, </a:t>
            </a:r>
            <a:r>
              <a:rPr lang="el-GR" sz="2800" dirty="0">
                <a:cs typeface="Times New Roman" panose="02020603050405020304" pitchFamily="18" charset="0"/>
              </a:rPr>
              <a:t>ἄρξω, ἦ</a:t>
            </a:r>
            <a:r>
              <a:rPr lang="el-GR" sz="2800" dirty="0" smtClean="0">
                <a:cs typeface="Times New Roman" panose="02020603050405020304" pitchFamily="18" charset="0"/>
              </a:rPr>
              <a:t>ρξα, ἦρχα, </a:t>
            </a:r>
            <a:r>
              <a:rPr lang="el-GR" sz="2800" dirty="0">
                <a:solidFill>
                  <a:srgbClr val="FF0000"/>
                </a:solidFill>
                <a:cs typeface="Times New Roman" panose="02020603050405020304" pitchFamily="18" charset="0"/>
              </a:rPr>
              <a:t>ἦ</a:t>
            </a:r>
            <a:r>
              <a:rPr lang="el-GR" sz="2800" dirty="0" smtClean="0">
                <a:solidFill>
                  <a:srgbClr val="FF0000"/>
                </a:solidFill>
                <a:cs typeface="Times New Roman" panose="02020603050405020304" pitchFamily="18" charset="0"/>
              </a:rPr>
              <a:t>ργμαι</a:t>
            </a:r>
            <a:r>
              <a:rPr lang="el-GR" sz="2800" dirty="0">
                <a:cs typeface="Times New Roman" panose="02020603050405020304" pitchFamily="18" charset="0"/>
              </a:rPr>
              <a:t>, ἤρχθην </a:t>
            </a:r>
            <a:r>
              <a:rPr lang="en-US" sz="2800" dirty="0" smtClean="0">
                <a:cs typeface="Times New Roman" panose="02020603050405020304" pitchFamily="18" charset="0"/>
              </a:rPr>
              <a:t>		</a:t>
            </a:r>
            <a:endParaRPr lang="el-GR" sz="2800" dirty="0" smtClean="0">
              <a:cs typeface="Times New Roman" panose="02020603050405020304" pitchFamily="18" charset="0"/>
            </a:endParaRPr>
          </a:p>
          <a:p>
            <a:pPr lvl="2"/>
            <a:r>
              <a:rPr lang="el-GR" dirty="0" smtClean="0"/>
              <a:t>ἦρκ</a:t>
            </a:r>
            <a:r>
              <a:rPr lang="el-GR" dirty="0" smtClean="0">
                <a:solidFill>
                  <a:srgbClr val="FF0000"/>
                </a:solidFill>
              </a:rPr>
              <a:t>ται</a:t>
            </a:r>
            <a:r>
              <a:rPr lang="en-US" dirty="0" smtClean="0"/>
              <a:t>, --</a:t>
            </a:r>
            <a:r>
              <a:rPr lang="en-US" dirty="0" smtClean="0">
                <a:cs typeface="Times New Roman" panose="02020603050405020304" pitchFamily="18" charset="0"/>
              </a:rPr>
              <a:t>    </a:t>
            </a:r>
          </a:p>
          <a:p>
            <a:r>
              <a:rPr lang="el-GR" sz="2800" dirty="0" smtClean="0">
                <a:cs typeface="Times New Roman" panose="02020603050405020304" pitchFamily="18" charset="0"/>
              </a:rPr>
              <a:t>ποιέω, ποιήσω, ἐποίησα, πεποίηκα, </a:t>
            </a:r>
            <a:r>
              <a:rPr lang="el-GR" sz="2800" dirty="0" smtClean="0">
                <a:solidFill>
                  <a:srgbClr val="FF0000"/>
                </a:solidFill>
                <a:cs typeface="Times New Roman" panose="02020603050405020304" pitchFamily="18" charset="0"/>
              </a:rPr>
              <a:t>ποποίημαι</a:t>
            </a:r>
            <a:r>
              <a:rPr lang="el-GR" sz="2800" dirty="0" smtClean="0">
                <a:cs typeface="Times New Roman" panose="02020603050405020304" pitchFamily="18" charset="0"/>
              </a:rPr>
              <a:t>, ἐποιήθην</a:t>
            </a:r>
          </a:p>
          <a:p>
            <a:pPr lvl="2"/>
            <a:r>
              <a:rPr lang="el-GR" dirty="0" smtClean="0"/>
              <a:t>πεποίη</a:t>
            </a:r>
            <a:r>
              <a:rPr lang="el-GR" dirty="0" smtClean="0">
                <a:solidFill>
                  <a:srgbClr val="FF0000"/>
                </a:solidFill>
              </a:rPr>
              <a:t>ται</a:t>
            </a:r>
            <a:r>
              <a:rPr lang="en-US" dirty="0" smtClean="0">
                <a:solidFill>
                  <a:srgbClr val="FF0000"/>
                </a:solidFill>
              </a:rPr>
              <a:t>, </a:t>
            </a:r>
            <a:r>
              <a:rPr lang="el-GR" dirty="0"/>
              <a:t>πεποίη</a:t>
            </a:r>
            <a:r>
              <a:rPr lang="el-GR" dirty="0">
                <a:solidFill>
                  <a:srgbClr val="FF0000"/>
                </a:solidFill>
              </a:rPr>
              <a:t>νται</a:t>
            </a:r>
            <a:endParaRPr lang="en-US" dirty="0" smtClean="0">
              <a:solidFill>
                <a:srgbClr val="FF0000"/>
              </a:solidFill>
            </a:endParaRPr>
          </a:p>
          <a:p>
            <a:r>
              <a:rPr lang="el-GR" sz="2800" dirty="0" smtClean="0">
                <a:cs typeface="Times New Roman" panose="02020603050405020304" pitchFamily="18" charset="0"/>
              </a:rPr>
              <a:t>βάλλω, βαλέω, ἔβαλον, βέβληκα, </a:t>
            </a:r>
            <a:r>
              <a:rPr lang="el-GR" sz="2800" dirty="0" smtClean="0">
                <a:solidFill>
                  <a:srgbClr val="FF0000"/>
                </a:solidFill>
                <a:cs typeface="Times New Roman" panose="02020603050405020304" pitchFamily="18" charset="0"/>
              </a:rPr>
              <a:t>βέβλημαι</a:t>
            </a:r>
            <a:r>
              <a:rPr lang="el-GR" sz="2800" dirty="0" smtClean="0">
                <a:cs typeface="Times New Roman" panose="02020603050405020304" pitchFamily="18" charset="0"/>
              </a:rPr>
              <a:t>, ἐβλήθην</a:t>
            </a:r>
          </a:p>
          <a:p>
            <a:pPr lvl="2"/>
            <a:r>
              <a:rPr lang="el-GR" dirty="0" smtClean="0"/>
              <a:t>βέβλη</a:t>
            </a:r>
            <a:r>
              <a:rPr lang="el-GR" dirty="0" smtClean="0">
                <a:solidFill>
                  <a:srgbClr val="FF0000"/>
                </a:solidFill>
              </a:rPr>
              <a:t>ται</a:t>
            </a:r>
            <a:r>
              <a:rPr lang="en-US" dirty="0" smtClean="0"/>
              <a:t>, </a:t>
            </a:r>
            <a:r>
              <a:rPr lang="el-GR" dirty="0" smtClean="0"/>
              <a:t>βέβλη</a:t>
            </a:r>
            <a:r>
              <a:rPr lang="el-GR" dirty="0" smtClean="0">
                <a:solidFill>
                  <a:srgbClr val="FF0000"/>
                </a:solidFill>
              </a:rPr>
              <a:t>νται</a:t>
            </a:r>
            <a:endParaRPr lang="en-US" sz="2000" dirty="0" smtClean="0">
              <a:solidFill>
                <a:srgbClr val="FF0000"/>
              </a:solidFill>
              <a:cs typeface="Times New Roman" panose="02020603050405020304" pitchFamily="18" charset="0"/>
            </a:endParaRPr>
          </a:p>
          <a:p>
            <a:endParaRPr lang="en-US" sz="2800" dirty="0"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567109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 sum: 3</a:t>
            </a:r>
            <a:r>
              <a:rPr lang="en-US" baseline="30000" dirty="0" smtClean="0"/>
              <a:t>rd</a:t>
            </a:r>
            <a:r>
              <a:rPr lang="en-US" dirty="0" smtClean="0"/>
              <a:t> sg/</a:t>
            </a:r>
            <a:r>
              <a:rPr lang="en-US" dirty="0" err="1" smtClean="0"/>
              <a:t>pl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0" y="1800171"/>
            <a:ext cx="8095129" cy="4489525"/>
          </a:xfrm>
        </p:spPr>
        <p:txBody>
          <a:bodyPr>
            <a:normAutofit/>
          </a:bodyPr>
          <a:lstStyle/>
          <a:p>
            <a:r>
              <a:rPr lang="en-US" sz="2800" dirty="0" smtClean="0"/>
              <a:t>Deponent, middle, and </a:t>
            </a:r>
            <a:r>
              <a:rPr lang="en-US" sz="2800" dirty="0" err="1" smtClean="0"/>
              <a:t>medio</a:t>
            </a:r>
            <a:r>
              <a:rPr lang="en-US" sz="2800" dirty="0" smtClean="0"/>
              <a:t>-passive endings</a:t>
            </a:r>
            <a:endParaRPr lang="el-GR" sz="2800" dirty="0" smtClean="0"/>
          </a:p>
          <a:p>
            <a:pPr lvl="2"/>
            <a:r>
              <a:rPr lang="en-US" dirty="0" smtClean="0"/>
              <a:t>-</a:t>
            </a:r>
            <a:r>
              <a:rPr lang="el-GR" dirty="0" smtClean="0"/>
              <a:t>ται, -νται</a:t>
            </a:r>
            <a:endParaRPr lang="en-US" dirty="0" smtClean="0"/>
          </a:p>
          <a:p>
            <a:pPr lvl="2"/>
            <a:r>
              <a:rPr lang="en-US" dirty="0" smtClean="0"/>
              <a:t>-</a:t>
            </a:r>
            <a:r>
              <a:rPr lang="el-GR" dirty="0" smtClean="0"/>
              <a:t>το, -ντο</a:t>
            </a:r>
            <a:endParaRPr lang="en-US" dirty="0" smtClean="0"/>
          </a:p>
          <a:p>
            <a:r>
              <a:rPr lang="en-US" sz="2800" dirty="0" smtClean="0"/>
              <a:t>Aorist passive</a:t>
            </a:r>
          </a:p>
          <a:p>
            <a:pPr lvl="2"/>
            <a:r>
              <a:rPr lang="en-US" dirty="0" smtClean="0"/>
              <a:t>-</a:t>
            </a:r>
            <a:r>
              <a:rPr lang="el-GR" dirty="0" smtClean="0"/>
              <a:t>θη</a:t>
            </a:r>
          </a:p>
          <a:p>
            <a:pPr lvl="2"/>
            <a:r>
              <a:rPr lang="el-GR" dirty="0" smtClean="0"/>
              <a:t>-θησαν</a:t>
            </a:r>
            <a:endParaRPr lang="en-US" dirty="0" smtClean="0"/>
          </a:p>
          <a:p>
            <a:r>
              <a:rPr lang="en-US" sz="2800" dirty="0" smtClean="0"/>
              <a:t>Sigma is the sign of the </a:t>
            </a:r>
            <a:r>
              <a:rPr lang="en-US" sz="2800" dirty="0" err="1" smtClean="0"/>
              <a:t>fut</a:t>
            </a:r>
            <a:r>
              <a:rPr lang="en-US" sz="2800" dirty="0" smtClean="0"/>
              <a:t>, impf, and </a:t>
            </a:r>
            <a:r>
              <a:rPr lang="en-US" sz="2800" dirty="0" err="1" smtClean="0"/>
              <a:t>aor</a:t>
            </a:r>
            <a:endParaRPr lang="en-US" sz="2800" dirty="0" smtClean="0"/>
          </a:p>
          <a:p>
            <a:r>
              <a:rPr lang="en-US" sz="2800" dirty="0" smtClean="0"/>
              <a:t>Kappa is the sign of the perf</a:t>
            </a:r>
          </a:p>
          <a:p>
            <a:r>
              <a:rPr lang="en-US" sz="2800" dirty="0" smtClean="0"/>
              <a:t>Theta is the sign of the </a:t>
            </a:r>
            <a:r>
              <a:rPr lang="en-US" sz="2800" dirty="0" err="1" smtClean="0"/>
              <a:t>aor</a:t>
            </a:r>
            <a:r>
              <a:rPr lang="en-US" sz="2800" dirty="0" smtClean="0"/>
              <a:t> pass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40186935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285136"/>
            <a:ext cx="10352084" cy="826696"/>
          </a:xfrm>
        </p:spPr>
        <p:txBody>
          <a:bodyPr>
            <a:normAutofit/>
          </a:bodyPr>
          <a:lstStyle/>
          <a:p>
            <a:r>
              <a:rPr lang="en-US" dirty="0" smtClean="0"/>
              <a:t>Summary of most common forms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42982" y="1351029"/>
            <a:ext cx="10352087" cy="2344334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6265" y="4090737"/>
            <a:ext cx="11386003" cy="222216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</p:pic>
    </p:spTree>
    <p:extLst>
      <p:ext uri="{BB962C8B-B14F-4D97-AF65-F5344CB8AC3E}">
        <p14:creationId xmlns:p14="http://schemas.microsoft.com/office/powerpoint/2010/main" val="18575148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898825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9" y="594181"/>
            <a:ext cx="9720072" cy="723652"/>
          </a:xfrm>
        </p:spPr>
        <p:txBody>
          <a:bodyPr>
            <a:normAutofit/>
          </a:bodyPr>
          <a:lstStyle/>
          <a:p>
            <a:r>
              <a:rPr lang="en-US" dirty="0" smtClean="0"/>
              <a:t>Finite Verbs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11506" y="1918447"/>
            <a:ext cx="7853083" cy="3881718"/>
          </a:xfrm>
        </p:spPr>
        <p:txBody>
          <a:bodyPr>
            <a:normAutofit/>
          </a:bodyPr>
          <a:lstStyle/>
          <a:p>
            <a:r>
              <a:rPr lang="en-US" dirty="0" smtClean="0"/>
              <a:t>Analysis includes 5 pieces of information</a:t>
            </a:r>
          </a:p>
          <a:p>
            <a:pPr lvl="1"/>
            <a:r>
              <a:rPr lang="en-US" u="sng" dirty="0" smtClean="0"/>
              <a:t>Person</a:t>
            </a:r>
            <a:r>
              <a:rPr lang="en-US" dirty="0" smtClean="0"/>
              <a:t> = 1</a:t>
            </a:r>
            <a:r>
              <a:rPr lang="en-US" baseline="30000" dirty="0" smtClean="0"/>
              <a:t>st</a:t>
            </a:r>
            <a:r>
              <a:rPr lang="en-US" dirty="0" smtClean="0"/>
              <a:t>, 2</a:t>
            </a:r>
            <a:r>
              <a:rPr lang="en-US" baseline="30000" dirty="0" smtClean="0"/>
              <a:t>nd</a:t>
            </a:r>
            <a:r>
              <a:rPr lang="en-US" dirty="0" smtClean="0"/>
              <a:t>, 3</a:t>
            </a:r>
            <a:r>
              <a:rPr lang="en-US" baseline="30000" dirty="0" smtClean="0"/>
              <a:t>rd</a:t>
            </a:r>
            <a:r>
              <a:rPr lang="en-US" dirty="0" smtClean="0"/>
              <a:t> </a:t>
            </a:r>
          </a:p>
          <a:p>
            <a:pPr lvl="1"/>
            <a:r>
              <a:rPr lang="en-US" u="sng" dirty="0" smtClean="0"/>
              <a:t>Number</a:t>
            </a:r>
            <a:r>
              <a:rPr lang="en-US" dirty="0" smtClean="0"/>
              <a:t> = singular, plural, [dual]</a:t>
            </a:r>
          </a:p>
          <a:p>
            <a:pPr lvl="1"/>
            <a:r>
              <a:rPr lang="en-US" u="sng" dirty="0" smtClean="0"/>
              <a:t>Tense</a:t>
            </a:r>
            <a:r>
              <a:rPr lang="en-US" dirty="0" smtClean="0"/>
              <a:t> = present, imperfect, aorist, perfect, future, pluperfect, future perfect</a:t>
            </a:r>
          </a:p>
          <a:p>
            <a:pPr lvl="1"/>
            <a:r>
              <a:rPr lang="en-US" u="sng" dirty="0" smtClean="0"/>
              <a:t>Mood</a:t>
            </a:r>
            <a:r>
              <a:rPr lang="en-US" dirty="0" smtClean="0"/>
              <a:t> = indicative, imperative, subjunctive, optative</a:t>
            </a:r>
          </a:p>
          <a:p>
            <a:pPr lvl="1"/>
            <a:r>
              <a:rPr lang="en-US" u="sng" dirty="0" smtClean="0"/>
              <a:t>Voice</a:t>
            </a:r>
            <a:r>
              <a:rPr lang="en-US" dirty="0" smtClean="0"/>
              <a:t> = active, middle, passive; also deponent</a:t>
            </a:r>
          </a:p>
        </p:txBody>
      </p:sp>
    </p:spTree>
    <p:extLst>
      <p:ext uri="{BB962C8B-B14F-4D97-AF65-F5344CB8AC3E}">
        <p14:creationId xmlns:p14="http://schemas.microsoft.com/office/powerpoint/2010/main" val="4136609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Greek has three voices: </a:t>
            </a:r>
            <a:r>
              <a:rPr lang="en-US" sz="4000" dirty="0" smtClean="0"/>
              <a:t>active, middle, passive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3751" y="1748118"/>
            <a:ext cx="9652837" cy="4159623"/>
          </a:xfrm>
        </p:spPr>
        <p:txBody>
          <a:bodyPr>
            <a:noAutofit/>
          </a:bodyPr>
          <a:lstStyle/>
          <a:p>
            <a:r>
              <a:rPr lang="en-US" sz="2800" b="1" u="sng" dirty="0" smtClean="0"/>
              <a:t>Active</a:t>
            </a:r>
            <a:r>
              <a:rPr lang="en-US" sz="2800" dirty="0" smtClean="0"/>
              <a:t> </a:t>
            </a:r>
            <a:r>
              <a:rPr lang="en-US" sz="2800" dirty="0"/>
              <a:t>= the subject is the agent of the verb</a:t>
            </a:r>
          </a:p>
          <a:p>
            <a:pPr lvl="1"/>
            <a:r>
              <a:rPr lang="en-US" sz="2400" dirty="0" smtClean="0"/>
              <a:t>“Themistokles [SBJ] won [PRED] the battle [OBJ].”</a:t>
            </a:r>
            <a:endParaRPr lang="en-US" sz="2400" dirty="0"/>
          </a:p>
          <a:p>
            <a:r>
              <a:rPr lang="en-US" sz="2800" b="1" u="sng" dirty="0" smtClean="0"/>
              <a:t>Middle</a:t>
            </a:r>
            <a:r>
              <a:rPr lang="en-US" sz="2800" dirty="0" smtClean="0"/>
              <a:t> </a:t>
            </a:r>
            <a:r>
              <a:rPr lang="en-US" sz="2800" dirty="0"/>
              <a:t>= the subject is the agent of the verb, but acts with some special reference to himself/herself</a:t>
            </a:r>
          </a:p>
          <a:p>
            <a:pPr lvl="1"/>
            <a:r>
              <a:rPr lang="en-US" sz="2400" dirty="0" smtClean="0"/>
              <a:t>“</a:t>
            </a:r>
            <a:r>
              <a:rPr lang="en-US" sz="2400" dirty="0"/>
              <a:t>Susan exercises.” [for her own benefit]</a:t>
            </a:r>
          </a:p>
          <a:p>
            <a:pPr lvl="1"/>
            <a:r>
              <a:rPr lang="en-US" sz="2400" dirty="0" smtClean="0"/>
              <a:t>“Kimon </a:t>
            </a:r>
            <a:r>
              <a:rPr lang="en-US" sz="2400" dirty="0"/>
              <a:t>pours a libation.” [for his own </a:t>
            </a:r>
            <a:r>
              <a:rPr lang="en-US" sz="2400" dirty="0" smtClean="0"/>
              <a:t>benefit, not for the city]</a:t>
            </a:r>
          </a:p>
          <a:p>
            <a:pPr lvl="1"/>
            <a:r>
              <a:rPr lang="en-US" sz="2400" dirty="0" smtClean="0"/>
              <a:t>“The hoplite prepared [himself] for battle.”</a:t>
            </a:r>
          </a:p>
          <a:p>
            <a:r>
              <a:rPr lang="en-US" sz="2800" dirty="0" smtClean="0"/>
              <a:t>Deponents are active verbs with middle/passive forms</a:t>
            </a:r>
          </a:p>
          <a:p>
            <a:pPr lvl="1"/>
            <a:r>
              <a:rPr lang="el-GR" sz="2400" dirty="0" smtClean="0"/>
              <a:t>μάχομαι, ἔρχομαι, γίγνομαι</a:t>
            </a:r>
            <a:r>
              <a:rPr lang="en-US" sz="2400" dirty="0" smtClean="0"/>
              <a:t>, etc.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4401321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Some verbs whose meanings change with voice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1024128" y="1819835"/>
            <a:ext cx="10499278" cy="4489525"/>
          </a:xfrm>
        </p:spPr>
        <p:txBody>
          <a:bodyPr/>
          <a:lstStyle/>
          <a:p>
            <a:r>
              <a:rPr lang="el-GR" dirty="0" smtClean="0"/>
              <a:t>αἱρέω</a:t>
            </a:r>
            <a:r>
              <a:rPr lang="en-US" dirty="0" smtClean="0"/>
              <a:t>	Act = </a:t>
            </a:r>
            <a:r>
              <a:rPr lang="en-US" i="1" dirty="0" smtClean="0"/>
              <a:t>take</a:t>
            </a:r>
            <a:r>
              <a:rPr lang="en-US" dirty="0" smtClean="0"/>
              <a:t>			Mid = </a:t>
            </a:r>
            <a:r>
              <a:rPr lang="en-US" i="1" dirty="0" smtClean="0"/>
              <a:t>choose</a:t>
            </a:r>
          </a:p>
          <a:p>
            <a:r>
              <a:rPr lang="el-GR" dirty="0" smtClean="0"/>
              <a:t>αἰτέω</a:t>
            </a:r>
            <a:r>
              <a:rPr lang="en-US" dirty="0" smtClean="0"/>
              <a:t>	Act = </a:t>
            </a:r>
            <a:r>
              <a:rPr lang="en-US" i="1" dirty="0" smtClean="0"/>
              <a:t>ask</a:t>
            </a:r>
            <a:r>
              <a:rPr lang="en-US" dirty="0" smtClean="0"/>
              <a:t>			Mid = </a:t>
            </a:r>
            <a:r>
              <a:rPr lang="en-US" i="1" dirty="0" smtClean="0"/>
              <a:t>beg</a:t>
            </a:r>
          </a:p>
          <a:p>
            <a:r>
              <a:rPr lang="el-GR" dirty="0" smtClean="0"/>
              <a:t>μισθόω	</a:t>
            </a:r>
            <a:r>
              <a:rPr lang="en-US" dirty="0" smtClean="0"/>
              <a:t>Act = </a:t>
            </a:r>
            <a:r>
              <a:rPr lang="en-US" i="1" dirty="0" smtClean="0"/>
              <a:t>hire out</a:t>
            </a:r>
            <a:r>
              <a:rPr lang="en-US" dirty="0" smtClean="0"/>
              <a:t>		Mid = </a:t>
            </a:r>
            <a:r>
              <a:rPr lang="en-US" i="1" dirty="0" smtClean="0"/>
              <a:t>rent</a:t>
            </a:r>
          </a:p>
          <a:p>
            <a:r>
              <a:rPr lang="el-GR" dirty="0" smtClean="0"/>
              <a:t>χράω</a:t>
            </a:r>
            <a:r>
              <a:rPr lang="en-US" dirty="0" smtClean="0"/>
              <a:t>	Act = </a:t>
            </a:r>
            <a:r>
              <a:rPr lang="en-US" i="1" dirty="0" smtClean="0"/>
              <a:t>give an oracle	</a:t>
            </a:r>
            <a:r>
              <a:rPr lang="en-US" dirty="0" smtClean="0"/>
              <a:t>Mid = </a:t>
            </a:r>
            <a:r>
              <a:rPr lang="en-US" i="1" dirty="0" smtClean="0"/>
              <a:t>consult an oracle</a:t>
            </a:r>
          </a:p>
          <a:p>
            <a:r>
              <a:rPr lang="el-GR" dirty="0" smtClean="0"/>
              <a:t>φαίνω</a:t>
            </a:r>
            <a:r>
              <a:rPr lang="en-US" dirty="0" smtClean="0"/>
              <a:t>	Act = </a:t>
            </a:r>
            <a:r>
              <a:rPr lang="en-US" i="1" dirty="0" smtClean="0"/>
              <a:t>cause to appear	</a:t>
            </a:r>
            <a:r>
              <a:rPr lang="en-US" dirty="0" smtClean="0"/>
              <a:t>Mid = </a:t>
            </a:r>
            <a:r>
              <a:rPr lang="en-US" i="1" dirty="0" smtClean="0"/>
              <a:t>seem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40038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uiExpand="1" build="p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Use the LSJ to find the meanings in different voices</a:t>
            </a:r>
            <a:endParaRPr lang="en-US" dirty="0"/>
          </a:p>
        </p:txBody>
      </p:sp>
      <p:pic>
        <p:nvPicPr>
          <p:cNvPr id="7" name="Content Placeholder 6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1023938" y="1993343"/>
            <a:ext cx="4754562" cy="4141314"/>
          </a:xfrm>
          <a:prstGeom prst="rect">
            <a:avLst/>
          </a:prstGeom>
        </p:spPr>
      </p:pic>
      <p:pic>
        <p:nvPicPr>
          <p:cNvPr id="8" name="Content Placeholder 7"/>
          <p:cNvPicPr>
            <a:picLocks noGrp="1" noChangeAspect="1"/>
          </p:cNvPicPr>
          <p:nvPr>
            <p:ph sz="half" idx="2"/>
          </p:nvPr>
        </p:nvPicPr>
        <p:blipFill rotWithShape="1">
          <a:blip r:embed="rId3"/>
          <a:srcRect r="24021"/>
          <a:stretch/>
        </p:blipFill>
        <p:spPr>
          <a:xfrm>
            <a:off x="6319931" y="1502950"/>
            <a:ext cx="5119033" cy="5122099"/>
          </a:xfrm>
          <a:prstGeom prst="rect">
            <a:avLst/>
          </a:prstGeom>
        </p:spPr>
      </p:pic>
      <p:sp>
        <p:nvSpPr>
          <p:cNvPr id="13" name="Rounded Rectangle 12"/>
          <p:cNvSpPr/>
          <p:nvPr/>
        </p:nvSpPr>
        <p:spPr>
          <a:xfrm>
            <a:off x="1023938" y="1993343"/>
            <a:ext cx="1477215" cy="301622"/>
          </a:xfrm>
          <a:prstGeom prst="roundRect">
            <a:avLst/>
          </a:prstGeom>
          <a:noFill/>
          <a:ln w="571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ounded Rectangle 13"/>
          <p:cNvSpPr/>
          <p:nvPr/>
        </p:nvSpPr>
        <p:spPr>
          <a:xfrm>
            <a:off x="6319931" y="1534837"/>
            <a:ext cx="4482540" cy="320857"/>
          </a:xfrm>
          <a:prstGeom prst="roundRect">
            <a:avLst/>
          </a:prstGeom>
          <a:noFill/>
          <a:ln w="571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ounded Rectangle 14"/>
          <p:cNvSpPr/>
          <p:nvPr/>
        </p:nvSpPr>
        <p:spPr>
          <a:xfrm>
            <a:off x="1023938" y="5615083"/>
            <a:ext cx="4327991" cy="319551"/>
          </a:xfrm>
          <a:prstGeom prst="roundRect">
            <a:avLst/>
          </a:prstGeom>
          <a:noFill/>
          <a:ln w="571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ounded Rectangle 15"/>
          <p:cNvSpPr/>
          <p:nvPr/>
        </p:nvSpPr>
        <p:spPr>
          <a:xfrm>
            <a:off x="6402762" y="4646895"/>
            <a:ext cx="3727356" cy="319551"/>
          </a:xfrm>
          <a:prstGeom prst="roundRect">
            <a:avLst/>
          </a:prstGeom>
          <a:noFill/>
          <a:ln w="571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17" name="Ink 16"/>
              <p14:cNvContentPartPr/>
              <p14:nvPr/>
            </p14:nvContentPartPr>
            <p14:xfrm>
              <a:off x="6320195" y="1670464"/>
              <a:ext cx="1407600" cy="78480"/>
            </p14:xfrm>
          </p:contentPart>
        </mc:Choice>
        <mc:Fallback xmlns="">
          <p:pic>
            <p:nvPicPr>
              <p:cNvPr id="17" name="Ink 16"/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6248195" y="1526464"/>
                <a:ext cx="1551600" cy="3664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18" name="Ink 17"/>
              <p14:cNvContentPartPr/>
              <p14:nvPr/>
            </p14:nvContentPartPr>
            <p14:xfrm>
              <a:off x="1183355" y="5780584"/>
              <a:ext cx="466560" cy="25920"/>
            </p14:xfrm>
          </p:contentPart>
        </mc:Choice>
        <mc:Fallback xmlns="">
          <p:pic>
            <p:nvPicPr>
              <p:cNvPr id="18" name="Ink 17"/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1111355" y="5636584"/>
                <a:ext cx="610560" cy="3139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">
            <p14:nvContentPartPr>
              <p14:cNvPr id="19" name="Ink 18"/>
              <p14:cNvContentPartPr/>
              <p14:nvPr/>
            </p14:nvContentPartPr>
            <p14:xfrm>
              <a:off x="10497635" y="1667584"/>
              <a:ext cx="126000" cy="18000"/>
            </p14:xfrm>
          </p:contentPart>
        </mc:Choice>
        <mc:Fallback xmlns="">
          <p:pic>
            <p:nvPicPr>
              <p:cNvPr id="19" name="Ink 18"/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10425635" y="1523584"/>
                <a:ext cx="270000" cy="306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0">
            <p14:nvContentPartPr>
              <p14:cNvPr id="20" name="Ink 19"/>
              <p14:cNvContentPartPr/>
              <p14:nvPr/>
            </p14:nvContentPartPr>
            <p14:xfrm>
              <a:off x="7709795" y="2626264"/>
              <a:ext cx="152640" cy="18720"/>
            </p14:xfrm>
          </p:contentPart>
        </mc:Choice>
        <mc:Fallback xmlns="">
          <p:pic>
            <p:nvPicPr>
              <p:cNvPr id="20" name="Ink 19"/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7637795" y="2482264"/>
                <a:ext cx="296640" cy="3067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2">
            <p14:nvContentPartPr>
              <p14:cNvPr id="21" name="Ink 20"/>
              <p14:cNvContentPartPr/>
              <p14:nvPr/>
            </p14:nvContentPartPr>
            <p14:xfrm>
              <a:off x="4975235" y="5737384"/>
              <a:ext cx="206640" cy="45360"/>
            </p14:xfrm>
          </p:contentPart>
        </mc:Choice>
        <mc:Fallback xmlns="">
          <p:pic>
            <p:nvPicPr>
              <p:cNvPr id="21" name="Ink 20"/>
              <p:cNvPicPr/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4903235" y="5593384"/>
                <a:ext cx="350640" cy="333360"/>
              </a:xfrm>
              <a:prstGeom prst="rect">
                <a:avLst/>
              </a:prstGeom>
            </p:spPr>
          </p:pic>
        </mc:Fallback>
      </mc:AlternateContent>
      <p:sp>
        <p:nvSpPr>
          <p:cNvPr id="22" name="Rounded Rectangle 21"/>
          <p:cNvSpPr/>
          <p:nvPr/>
        </p:nvSpPr>
        <p:spPr>
          <a:xfrm>
            <a:off x="6821954" y="2464272"/>
            <a:ext cx="2775324" cy="323752"/>
          </a:xfrm>
          <a:prstGeom prst="roundRect">
            <a:avLst/>
          </a:prstGeom>
          <a:noFill/>
          <a:ln w="571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14">
            <p14:nvContentPartPr>
              <p14:cNvPr id="23" name="Ink 22"/>
              <p14:cNvContentPartPr/>
              <p14:nvPr/>
            </p14:nvContentPartPr>
            <p14:xfrm>
              <a:off x="8879447" y="2607428"/>
              <a:ext cx="152640" cy="18720"/>
            </p14:xfrm>
          </p:contentPart>
        </mc:Choice>
        <mc:Fallback xmlns="">
          <p:pic>
            <p:nvPicPr>
              <p:cNvPr id="23" name="Ink 22"/>
              <p:cNvPicPr/>
              <p:nvPr/>
            </p:nvPicPr>
            <p:blipFill>
              <a:blip r:embed="rId15"/>
              <a:stretch>
                <a:fillRect/>
              </a:stretch>
            </p:blipFill>
            <p:spPr>
              <a:xfrm>
                <a:off x="8807447" y="2463428"/>
                <a:ext cx="296640" cy="30672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3948826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471638"/>
            <a:ext cx="10352084" cy="567891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Passive Voice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4128" y="1270535"/>
            <a:ext cx="10593565" cy="5157159"/>
          </a:xfrm>
        </p:spPr>
        <p:txBody>
          <a:bodyPr>
            <a:noAutofit/>
          </a:bodyPr>
          <a:lstStyle/>
          <a:p>
            <a:r>
              <a:rPr lang="en-US" sz="2800" dirty="0" smtClean="0"/>
              <a:t>What had been the direct OBJ becomes the SBJ</a:t>
            </a:r>
          </a:p>
          <a:p>
            <a:r>
              <a:rPr lang="en-US" sz="2800" dirty="0" smtClean="0"/>
              <a:t>What had been the SBJ become the </a:t>
            </a:r>
            <a:r>
              <a:rPr lang="en-US" sz="2800" dirty="0"/>
              <a:t>agent [human] is usually expressed by a prepositional </a:t>
            </a:r>
            <a:r>
              <a:rPr lang="en-US" sz="2800" dirty="0" smtClean="0"/>
              <a:t>phrase </a:t>
            </a:r>
            <a:r>
              <a:rPr lang="el-GR" sz="2800" dirty="0" smtClean="0">
                <a:solidFill>
                  <a:srgbClr val="FF0000"/>
                </a:solidFill>
              </a:rPr>
              <a:t>ὑπό</a:t>
            </a:r>
            <a:r>
              <a:rPr lang="en-US" sz="2800" dirty="0" smtClean="0">
                <a:solidFill>
                  <a:srgbClr val="FF0000"/>
                </a:solidFill>
              </a:rPr>
              <a:t> + gen </a:t>
            </a:r>
            <a:r>
              <a:rPr lang="en-US" sz="2800" dirty="0">
                <a:solidFill>
                  <a:srgbClr val="FF0000"/>
                </a:solidFill>
              </a:rPr>
              <a:t>[“by x</a:t>
            </a:r>
            <a:r>
              <a:rPr lang="en-US" sz="2800" dirty="0" smtClean="0">
                <a:solidFill>
                  <a:srgbClr val="FF0000"/>
                </a:solidFill>
              </a:rPr>
              <a:t>”] = OBJ [necessary argument]</a:t>
            </a:r>
            <a:endParaRPr lang="en-US" sz="2800" dirty="0" smtClean="0"/>
          </a:p>
          <a:p>
            <a:r>
              <a:rPr lang="en-US" sz="2800" dirty="0" smtClean="0"/>
              <a:t>The </a:t>
            </a:r>
            <a:r>
              <a:rPr lang="en-US" sz="2800" dirty="0"/>
              <a:t>instrument </a:t>
            </a:r>
            <a:r>
              <a:rPr lang="en-US" sz="2800" dirty="0" smtClean="0"/>
              <a:t>[thing; ADV] is expressed with a dative of instrument/means [ADV].</a:t>
            </a:r>
          </a:p>
          <a:p>
            <a:r>
              <a:rPr lang="en-US" sz="2800" dirty="0" smtClean="0"/>
              <a:t>ACTIVE = “Themistocles [SBJ] killed him [OBJ] with a club [ADV].”</a:t>
            </a:r>
          </a:p>
          <a:p>
            <a:r>
              <a:rPr lang="en-US" sz="2800" dirty="0" smtClean="0"/>
              <a:t>PASSIVE</a:t>
            </a:r>
          </a:p>
          <a:p>
            <a:pPr lvl="1"/>
            <a:r>
              <a:rPr lang="en-US" sz="2400" dirty="0" smtClean="0"/>
              <a:t>“He [SBJ] was killed [PRED</a:t>
            </a:r>
            <a:r>
              <a:rPr lang="en-US" sz="2400" dirty="0"/>
              <a:t>] by </a:t>
            </a:r>
            <a:r>
              <a:rPr lang="en-US" sz="2400" dirty="0" smtClean="0"/>
              <a:t>Themistokles [OBJ].”</a:t>
            </a:r>
          </a:p>
          <a:p>
            <a:pPr lvl="1"/>
            <a:r>
              <a:rPr lang="en-US" sz="2400" dirty="0" smtClean="0"/>
              <a:t>“</a:t>
            </a:r>
            <a:r>
              <a:rPr lang="en-US" sz="2400" dirty="0"/>
              <a:t>He </a:t>
            </a:r>
            <a:r>
              <a:rPr lang="en-US" sz="2400" dirty="0" smtClean="0"/>
              <a:t>[SBJ] was </a:t>
            </a:r>
            <a:r>
              <a:rPr lang="en-US" sz="2400" dirty="0"/>
              <a:t>killed </a:t>
            </a:r>
            <a:r>
              <a:rPr lang="en-US" sz="2400" dirty="0" smtClean="0"/>
              <a:t>[PRED] with </a:t>
            </a:r>
            <a:r>
              <a:rPr lang="en-US" sz="2400" dirty="0"/>
              <a:t>a </a:t>
            </a:r>
            <a:r>
              <a:rPr lang="en-US" sz="2400" dirty="0" smtClean="0"/>
              <a:t>club [ADV].”</a:t>
            </a:r>
          </a:p>
          <a:p>
            <a:pPr lvl="1"/>
            <a:r>
              <a:rPr lang="en-US" sz="2400" dirty="0"/>
              <a:t>“He [SBJ] was killed [PRED] by Themistokles [OBJ] with a club [ADV].”</a:t>
            </a:r>
          </a:p>
          <a:p>
            <a:pPr lvl="1"/>
            <a:endParaRPr lang="en-US" sz="2400" dirty="0" smtClean="0"/>
          </a:p>
          <a:p>
            <a:endParaRPr lang="en-US" dirty="0"/>
          </a:p>
        </p:txBody>
      </p:sp>
      <p:sp>
        <p:nvSpPr>
          <p:cNvPr id="4" name="Left Arrow 3"/>
          <p:cNvSpPr/>
          <p:nvPr/>
        </p:nvSpPr>
        <p:spPr>
          <a:xfrm rot="12060568">
            <a:off x="3969874" y="4759117"/>
            <a:ext cx="1896555" cy="184337"/>
          </a:xfrm>
          <a:prstGeom prst="leftArrow">
            <a:avLst>
              <a:gd name="adj1" fmla="val 33570"/>
              <a:gd name="adj2" fmla="val 50000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Left Arrow 4"/>
          <p:cNvSpPr/>
          <p:nvPr/>
        </p:nvSpPr>
        <p:spPr>
          <a:xfrm rot="20890724">
            <a:off x="2781489" y="4741544"/>
            <a:ext cx="3439399" cy="153803"/>
          </a:xfrm>
          <a:prstGeom prst="leftArrow">
            <a:avLst>
              <a:gd name="adj1" fmla="val 37552"/>
              <a:gd name="adj2" fmla="val 50000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Left Arrow 5"/>
          <p:cNvSpPr/>
          <p:nvPr/>
        </p:nvSpPr>
        <p:spPr>
          <a:xfrm rot="20024428">
            <a:off x="6065500" y="4948195"/>
            <a:ext cx="2620132" cy="172621"/>
          </a:xfrm>
          <a:prstGeom prst="leftArrow">
            <a:avLst>
              <a:gd name="adj1" fmla="val 33570"/>
              <a:gd name="adj2" fmla="val 50000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05648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4" grpId="0" animBg="1"/>
      <p:bldP spid="5" grpId="0" animBg="1"/>
      <p:bldP spid="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Voice and Tense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4128" y="1819835"/>
            <a:ext cx="10352084" cy="2770093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In the present and perfect stems, the same form represents both middle and passive [</a:t>
            </a:r>
            <a:r>
              <a:rPr lang="en-US" u="sng" dirty="0" err="1" smtClean="0"/>
              <a:t>medio</a:t>
            </a:r>
            <a:r>
              <a:rPr lang="en-US" u="sng" dirty="0" smtClean="0"/>
              <a:t>-passive</a:t>
            </a:r>
            <a:r>
              <a:rPr lang="en-US" dirty="0" smtClean="0"/>
              <a:t>]</a:t>
            </a:r>
          </a:p>
          <a:p>
            <a:pPr lvl="1"/>
            <a:r>
              <a:rPr lang="en-US" dirty="0" smtClean="0"/>
              <a:t>They must be distinguished by context</a:t>
            </a:r>
          </a:p>
          <a:p>
            <a:pPr lvl="1"/>
            <a:r>
              <a:rPr lang="el-GR" dirty="0" smtClean="0"/>
              <a:t>ὑπό</a:t>
            </a:r>
            <a:r>
              <a:rPr lang="en-US" dirty="0" smtClean="0"/>
              <a:t> + gen agent = passive</a:t>
            </a:r>
          </a:p>
          <a:p>
            <a:r>
              <a:rPr lang="en-US" dirty="0" smtClean="0"/>
              <a:t>Aorist and Future have different forms for the middle and passive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42851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Common forms in Greek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3586957" y="1671484"/>
            <a:ext cx="5226425" cy="4028276"/>
          </a:xfrm>
        </p:spPr>
        <p:txBody>
          <a:bodyPr/>
          <a:lstStyle/>
          <a:p>
            <a:r>
              <a:rPr lang="en-US" dirty="0" smtClean="0"/>
              <a:t>Aorist active, middle, passive</a:t>
            </a:r>
          </a:p>
          <a:p>
            <a:r>
              <a:rPr lang="en-US" dirty="0" smtClean="0"/>
              <a:t>Imperfect active, M/P</a:t>
            </a:r>
          </a:p>
          <a:p>
            <a:r>
              <a:rPr lang="en-US" dirty="0" smtClean="0"/>
              <a:t>Present active</a:t>
            </a:r>
            <a:r>
              <a:rPr lang="en-US" dirty="0"/>
              <a:t>, </a:t>
            </a:r>
            <a:r>
              <a:rPr lang="en-US" dirty="0" smtClean="0"/>
              <a:t>M/P</a:t>
            </a:r>
          </a:p>
          <a:p>
            <a:r>
              <a:rPr lang="en-US" i="1" dirty="0" smtClean="0"/>
              <a:t>Less common</a:t>
            </a:r>
            <a:endParaRPr lang="en-US" i="1" dirty="0"/>
          </a:p>
          <a:p>
            <a:pPr lvl="1"/>
            <a:r>
              <a:rPr lang="en-US" dirty="0" smtClean="0"/>
              <a:t>Perfect active, M/P</a:t>
            </a:r>
          </a:p>
          <a:p>
            <a:pPr lvl="1"/>
            <a:r>
              <a:rPr lang="en-US" dirty="0" smtClean="0"/>
              <a:t>Future active, middle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34608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Summary: 3</a:t>
            </a:r>
            <a:r>
              <a:rPr lang="en-US" baseline="30000" dirty="0" smtClean="0"/>
              <a:t>rd</a:t>
            </a:r>
            <a:r>
              <a:rPr lang="en-US" dirty="0" smtClean="0"/>
              <a:t> sg/</a:t>
            </a:r>
            <a:r>
              <a:rPr lang="en-US" dirty="0" err="1" smtClean="0"/>
              <a:t>pl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0" y="1800171"/>
            <a:ext cx="8580922" cy="4489525"/>
          </a:xfrm>
        </p:spPr>
        <p:txBody>
          <a:bodyPr>
            <a:normAutofit/>
          </a:bodyPr>
          <a:lstStyle/>
          <a:p>
            <a:r>
              <a:rPr lang="en-US" sz="2800" dirty="0" smtClean="0"/>
              <a:t>Deponent, middle, and </a:t>
            </a:r>
            <a:r>
              <a:rPr lang="en-US" sz="2800" dirty="0" err="1" smtClean="0"/>
              <a:t>medio</a:t>
            </a:r>
            <a:r>
              <a:rPr lang="en-US" sz="2800" dirty="0" smtClean="0"/>
              <a:t>-passive 3</a:t>
            </a:r>
            <a:r>
              <a:rPr lang="en-US" sz="2800" baseline="30000" dirty="0" smtClean="0"/>
              <a:t>rd</a:t>
            </a:r>
            <a:r>
              <a:rPr lang="en-US" sz="2800" dirty="0" smtClean="0"/>
              <a:t> person endings</a:t>
            </a:r>
            <a:endParaRPr lang="el-GR" sz="2800" dirty="0" smtClean="0"/>
          </a:p>
          <a:p>
            <a:pPr lvl="2"/>
            <a:r>
              <a:rPr lang="en-US" dirty="0" smtClean="0"/>
              <a:t>-</a:t>
            </a:r>
            <a:r>
              <a:rPr lang="el-GR" dirty="0" smtClean="0"/>
              <a:t>ται, -νται</a:t>
            </a:r>
            <a:r>
              <a:rPr lang="en-US" dirty="0" smtClean="0"/>
              <a:t> [primary endings]</a:t>
            </a:r>
          </a:p>
          <a:p>
            <a:pPr lvl="2"/>
            <a:r>
              <a:rPr lang="en-US" dirty="0" smtClean="0"/>
              <a:t>-</a:t>
            </a:r>
            <a:r>
              <a:rPr lang="el-GR" dirty="0" smtClean="0"/>
              <a:t>το, -ντο</a:t>
            </a:r>
            <a:r>
              <a:rPr lang="en-US" dirty="0" smtClean="0"/>
              <a:t> [secondary endings]</a:t>
            </a:r>
          </a:p>
          <a:p>
            <a:r>
              <a:rPr lang="en-US" sz="2800" dirty="0" smtClean="0"/>
              <a:t>Aorist passive 3</a:t>
            </a:r>
            <a:r>
              <a:rPr lang="en-US" sz="2800" baseline="30000" dirty="0" smtClean="0"/>
              <a:t>rd</a:t>
            </a:r>
            <a:r>
              <a:rPr lang="en-US" sz="2800" dirty="0" smtClean="0"/>
              <a:t> person endings</a:t>
            </a:r>
          </a:p>
          <a:p>
            <a:pPr lvl="2"/>
            <a:r>
              <a:rPr lang="en-US" dirty="0" smtClean="0"/>
              <a:t>-</a:t>
            </a:r>
            <a:r>
              <a:rPr lang="el-GR" dirty="0" smtClean="0"/>
              <a:t>θη</a:t>
            </a:r>
          </a:p>
          <a:p>
            <a:pPr lvl="2"/>
            <a:r>
              <a:rPr lang="el-GR" dirty="0" smtClean="0"/>
              <a:t>-θησαν</a:t>
            </a:r>
            <a:endParaRPr lang="en-US" dirty="0" smtClean="0"/>
          </a:p>
          <a:p>
            <a:r>
              <a:rPr lang="en-US" sz="2800" dirty="0" smtClean="0"/>
              <a:t>Sigma is the sign of the </a:t>
            </a:r>
            <a:r>
              <a:rPr lang="en-US" sz="2800" dirty="0" err="1" smtClean="0"/>
              <a:t>fut</a:t>
            </a:r>
            <a:r>
              <a:rPr lang="en-US" sz="2800" dirty="0" smtClean="0"/>
              <a:t>, impf, and </a:t>
            </a:r>
            <a:r>
              <a:rPr lang="en-US" sz="2800" dirty="0" err="1" smtClean="0"/>
              <a:t>aor</a:t>
            </a:r>
            <a:endParaRPr lang="en-US" sz="2800" dirty="0" smtClean="0"/>
          </a:p>
          <a:p>
            <a:r>
              <a:rPr lang="en-US" sz="2800" dirty="0" smtClean="0"/>
              <a:t>Kappa is the sign of the perf</a:t>
            </a:r>
          </a:p>
          <a:p>
            <a:r>
              <a:rPr lang="en-US" sz="2800" dirty="0" smtClean="0"/>
              <a:t>Theta is the sign of the </a:t>
            </a:r>
            <a:r>
              <a:rPr lang="en-US" sz="2800" dirty="0" err="1" smtClean="0"/>
              <a:t>aor</a:t>
            </a:r>
            <a:r>
              <a:rPr lang="en-US" sz="2800" dirty="0" smtClean="0"/>
              <a:t> pass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563664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">
  <a:themeElements>
    <a:clrScheme name="Integral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2235</TotalTime>
  <Words>1096</Words>
  <Application>Microsoft Office PowerPoint</Application>
  <PresentationFormat>Widescreen</PresentationFormat>
  <Paragraphs>137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4" baseType="lpstr">
      <vt:lpstr>Calibri</vt:lpstr>
      <vt:lpstr>Times New Roman</vt:lpstr>
      <vt:lpstr>Tw Cen MT</vt:lpstr>
      <vt:lpstr>Tw Cen MT Condensed</vt:lpstr>
      <vt:lpstr>Wingdings 3</vt:lpstr>
      <vt:lpstr>Integral</vt:lpstr>
      <vt:lpstr>Greek Verb: Voices </vt:lpstr>
      <vt:lpstr>Finite Verbs</vt:lpstr>
      <vt:lpstr>Greek has three voices: active, middle, passive</vt:lpstr>
      <vt:lpstr>Some verbs whose meanings change with voice</vt:lpstr>
      <vt:lpstr>Use the LSJ to find the meanings in different voices</vt:lpstr>
      <vt:lpstr>Passive Voice</vt:lpstr>
      <vt:lpstr>Voice and Tense</vt:lpstr>
      <vt:lpstr>Common forms in Greek</vt:lpstr>
      <vt:lpstr>Summary: 3rd sg/pl</vt:lpstr>
      <vt:lpstr>Formation: Present Active &gt; M/P</vt:lpstr>
      <vt:lpstr>Formation: Imperfect Active &gt; M/P</vt:lpstr>
      <vt:lpstr>Aorist Middle formed from 3rd PP Augment + stem + -σατο, -σαντο OR –ετο, -οντο</vt:lpstr>
      <vt:lpstr>Aorist Passive formed from 6th PP Augment + stem + -θη, -θησαν</vt:lpstr>
      <vt:lpstr>REVIEW= Perfect ACTIVE tense 4PP = Reduplication + κ +3rd sg/pl endings = -ε(ν)/-ασι(ν) </vt:lpstr>
      <vt:lpstr>Perfect M/P formed from 5th PP + primary endings Reduplication + stem + -ται, -νται</vt:lpstr>
      <vt:lpstr>In sum: 3rd sg/pl</vt:lpstr>
      <vt:lpstr>Summary of most common forms</vt:lpstr>
      <vt:lpstr>PowerPoint Presentation</vt:lpstr>
    </vt:vector>
  </TitlesOfParts>
  <Company>University of Nebraska - Lincoln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Grammar 101</dc:title>
  <dc:creator>Vanessa Gorman</dc:creator>
  <cp:lastModifiedBy>Vanessa Gorman</cp:lastModifiedBy>
  <cp:revision>325</cp:revision>
  <dcterms:created xsi:type="dcterms:W3CDTF">2019-10-07T18:50:51Z</dcterms:created>
  <dcterms:modified xsi:type="dcterms:W3CDTF">2020-12-04T19:20:29Z</dcterms:modified>
</cp:coreProperties>
</file>