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13" r:id="rId2"/>
    <p:sldId id="351" r:id="rId3"/>
    <p:sldId id="364" r:id="rId4"/>
    <p:sldId id="327" r:id="rId5"/>
    <p:sldId id="324" r:id="rId6"/>
    <p:sldId id="358" r:id="rId7"/>
    <p:sldId id="356" r:id="rId8"/>
    <p:sldId id="357" r:id="rId9"/>
    <p:sldId id="359" r:id="rId10"/>
    <p:sldId id="360" r:id="rId11"/>
    <p:sldId id="365" r:id="rId12"/>
    <p:sldId id="368" r:id="rId13"/>
    <p:sldId id="406" r:id="rId14"/>
    <p:sldId id="405" r:id="rId15"/>
    <p:sldId id="392" r:id="rId16"/>
    <p:sldId id="403" r:id="rId17"/>
    <p:sldId id="404" r:id="rId18"/>
    <p:sldId id="366" r:id="rId19"/>
    <p:sldId id="379" r:id="rId20"/>
    <p:sldId id="355" r:id="rId21"/>
    <p:sldId id="382" r:id="rId22"/>
    <p:sldId id="381" r:id="rId23"/>
    <p:sldId id="383" r:id="rId24"/>
    <p:sldId id="384" r:id="rId25"/>
    <p:sldId id="385" r:id="rId26"/>
    <p:sldId id="399" r:id="rId27"/>
    <p:sldId id="391" r:id="rId28"/>
    <p:sldId id="389" r:id="rId29"/>
    <p:sldId id="400" r:id="rId30"/>
    <p:sldId id="402" r:id="rId31"/>
    <p:sldId id="401" r:id="rId32"/>
    <p:sldId id="390" r:id="rId33"/>
    <p:sldId id="397" r:id="rId34"/>
    <p:sldId id="398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E058EE"/>
    <a:srgbClr val="4EF4F8"/>
    <a:srgbClr val="00B0F0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4660"/>
  </p:normalViewPr>
  <p:slideViewPr>
    <p:cSldViewPr snapToGrid="0">
      <p:cViewPr varScale="1">
        <p:scale>
          <a:sx n="71" d="100"/>
          <a:sy n="71" d="100"/>
        </p:scale>
        <p:origin x="3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12/5/2020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053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587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29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52084" cy="804313"/>
          </a:xfrm>
        </p:spPr>
        <p:txBody>
          <a:bodyPr/>
          <a:lstStyle>
            <a:lvl1pPr algn="ctr">
              <a:defRPr sz="48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46729"/>
            <a:ext cx="10352084" cy="4462631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3200" baseline="0"/>
            </a:lvl1pPr>
            <a:lvl2pPr marL="627063" indent="-136525">
              <a:defRPr sz="2800"/>
            </a:lvl2pPr>
            <a:lvl3pPr marL="1147763" indent="-136525">
              <a:defRPr sz="2400"/>
            </a:lvl3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94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50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80366" cy="804313"/>
          </a:xfrm>
        </p:spPr>
        <p:txBody>
          <a:bodyPr/>
          <a:lstStyle>
            <a:lvl1pPr algn="ctr">
              <a:defRPr sz="48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819835"/>
            <a:ext cx="4754880" cy="4489525"/>
          </a:xfrm>
        </p:spPr>
        <p:txBody>
          <a:bodyPr/>
          <a:lstStyle>
            <a:lvl1pPr>
              <a:defRPr sz="2800"/>
            </a:lvl1pPr>
            <a:lvl2pPr marL="457200" indent="-136525"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212" y="1819835"/>
            <a:ext cx="5262282" cy="4489525"/>
          </a:xfrm>
        </p:spPr>
        <p:txBody>
          <a:bodyPr/>
          <a:lstStyle>
            <a:lvl1pPr>
              <a:defRPr sz="2800"/>
            </a:lvl1pPr>
            <a:lvl2pPr marL="403225" indent="-136525">
              <a:defRPr sz="240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3970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416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53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792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0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37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12/5/2020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26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atticgreek.org/downloads/allPPbytypes.pd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Greek Verb Tenses in English</a:t>
            </a:r>
            <a:r>
              <a:rPr lang="en-US" dirty="0"/>
              <a:t/>
            </a:r>
            <a:br>
              <a:rPr lang="en-US" dirty="0"/>
            </a:br>
            <a:endParaRPr lang="en-US" sz="28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Perfect Tense </a:t>
            </a:r>
            <a:r>
              <a:rPr lang="en-US" sz="3600" dirty="0" smtClean="0"/>
              <a:t>[Smyth 1955-1958]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846729"/>
            <a:ext cx="10352084" cy="4196262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Time = future; aspect = ongoing effect of a completed action</a:t>
            </a:r>
          </a:p>
          <a:p>
            <a:r>
              <a:rPr lang="en-US" dirty="0" smtClean="0"/>
              <a:t>Implies an immediate consequence.</a:t>
            </a:r>
          </a:p>
          <a:p>
            <a:r>
              <a:rPr lang="en-US" dirty="0"/>
              <a:t>Expected to happen before some time in the future</a:t>
            </a:r>
          </a:p>
          <a:p>
            <a:r>
              <a:rPr lang="en-US" dirty="0" smtClean="0"/>
              <a:t>Translate “will have”</a:t>
            </a:r>
          </a:p>
          <a:p>
            <a:pPr lvl="1"/>
            <a:r>
              <a:rPr lang="en-US" dirty="0" smtClean="0"/>
              <a:t>Alkibiades will have fled by now.</a:t>
            </a:r>
          </a:p>
          <a:p>
            <a:pPr lvl="1"/>
            <a:r>
              <a:rPr lang="en-US" dirty="0" smtClean="0"/>
              <a:t>He will have died in vain.</a:t>
            </a:r>
          </a:p>
          <a:p>
            <a:r>
              <a:rPr lang="en-US" dirty="0" smtClean="0"/>
              <a:t>So rare as to not be worth learning</a:t>
            </a:r>
          </a:p>
        </p:txBody>
      </p:sp>
    </p:spTree>
    <p:extLst>
      <p:ext uri="{BB962C8B-B14F-4D97-AF65-F5344CB8AC3E}">
        <p14:creationId xmlns:p14="http://schemas.microsoft.com/office/powerpoint/2010/main" val="2756689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52084" cy="804313"/>
          </a:xfrm>
        </p:spPr>
        <p:txBody>
          <a:bodyPr/>
          <a:lstStyle/>
          <a:p>
            <a:r>
              <a:rPr lang="en-US" dirty="0" smtClean="0"/>
              <a:t>Contrast the tenses.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0731" y="1613647"/>
            <a:ext cx="10237076" cy="469571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Perikles is making a speech right now. [Pres]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Perikles made a speech yesterday</a:t>
            </a:r>
            <a:r>
              <a:rPr lang="en-US" sz="2800" dirty="0" smtClean="0"/>
              <a:t>. [</a:t>
            </a:r>
            <a:r>
              <a:rPr lang="en-US" sz="2800" dirty="0" err="1" smtClean="0"/>
              <a:t>Aor</a:t>
            </a:r>
            <a:r>
              <a:rPr lang="en-US" sz="2800" dirty="0" smtClean="0"/>
              <a:t>]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Perikles will make a speech tomorrow</a:t>
            </a:r>
            <a:r>
              <a:rPr lang="en-US" sz="2800" dirty="0" smtClean="0"/>
              <a:t>. [</a:t>
            </a:r>
            <a:r>
              <a:rPr lang="en-US" sz="2800" dirty="0" err="1" smtClean="0"/>
              <a:t>Fut</a:t>
            </a:r>
            <a:r>
              <a:rPr lang="en-US" sz="2800" dirty="0" smtClean="0"/>
              <a:t>]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Perikles was making a speech yesterday, when the rain began. [Impf]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Perikles has made a speech, and now Thucydides is responding. [Perf]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Perikles had made a speech before the assembly voted. [</a:t>
            </a:r>
            <a:r>
              <a:rPr lang="en-US" sz="2800" dirty="0" err="1" smtClean="0"/>
              <a:t>PluPerf</a:t>
            </a:r>
            <a:r>
              <a:rPr lang="en-US" sz="2800" dirty="0" smtClean="0"/>
              <a:t>]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As of today, Perikles will have made a speech every week this year. [FP]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4659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98403"/>
            <a:ext cx="9720072" cy="723652"/>
          </a:xfrm>
        </p:spPr>
        <p:txBody>
          <a:bodyPr/>
          <a:lstStyle/>
          <a:p>
            <a:r>
              <a:rPr lang="en-US" dirty="0"/>
              <a:t>Summary: </a:t>
            </a:r>
            <a:r>
              <a:rPr lang="en-US" b="1" u="sng" dirty="0"/>
              <a:t>Aspect/stage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8027" y="1382301"/>
            <a:ext cx="9842090" cy="446145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b="1" dirty="0"/>
              <a:t>Aspect</a:t>
            </a:r>
            <a:r>
              <a:rPr lang="en-US" dirty="0"/>
              <a:t> = complete or incomplete action</a:t>
            </a:r>
          </a:p>
          <a:p>
            <a:r>
              <a:rPr lang="en-US" b="1" dirty="0"/>
              <a:t>Present stem </a:t>
            </a:r>
            <a:r>
              <a:rPr lang="en-US" dirty="0"/>
              <a:t>= present and </a:t>
            </a:r>
            <a:r>
              <a:rPr lang="en-US" dirty="0" smtClean="0"/>
              <a:t>imperfect tenses</a:t>
            </a:r>
            <a:endParaRPr lang="en-US" dirty="0"/>
          </a:p>
          <a:p>
            <a:pPr lvl="1"/>
            <a:r>
              <a:rPr lang="en-US" dirty="0"/>
              <a:t>Incomplete action, ongoing, habitual</a:t>
            </a:r>
          </a:p>
          <a:p>
            <a:r>
              <a:rPr lang="en-US" b="1" dirty="0"/>
              <a:t>Aorist Stem </a:t>
            </a:r>
            <a:r>
              <a:rPr lang="en-US" dirty="0"/>
              <a:t>= </a:t>
            </a:r>
            <a:r>
              <a:rPr lang="en-US" dirty="0" smtClean="0"/>
              <a:t>aorist tense</a:t>
            </a:r>
            <a:endParaRPr lang="en-US" dirty="0"/>
          </a:p>
          <a:p>
            <a:pPr lvl="1"/>
            <a:r>
              <a:rPr lang="en-US" dirty="0" smtClean="0"/>
              <a:t>Completed </a:t>
            </a:r>
            <a:r>
              <a:rPr lang="en-US" dirty="0" smtClean="0"/>
              <a:t>action in the past</a:t>
            </a:r>
            <a:endParaRPr lang="en-US" dirty="0"/>
          </a:p>
          <a:p>
            <a:r>
              <a:rPr lang="en-US" b="1" dirty="0"/>
              <a:t>Perfect stem </a:t>
            </a:r>
            <a:r>
              <a:rPr lang="en-US" dirty="0"/>
              <a:t>= perfect, pluperfect, future </a:t>
            </a:r>
            <a:r>
              <a:rPr lang="en-US" dirty="0" smtClean="0"/>
              <a:t>perfect tenses</a:t>
            </a:r>
            <a:endParaRPr lang="en-US" dirty="0"/>
          </a:p>
          <a:p>
            <a:pPr lvl="1"/>
            <a:r>
              <a:rPr lang="en-US" dirty="0"/>
              <a:t>Completed action whose effects are still relevant [permanent result]</a:t>
            </a:r>
          </a:p>
          <a:p>
            <a:pPr marL="490538" lvl="1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12963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102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Greek Verb Tenses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32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Indicative </a:t>
            </a:r>
            <a:r>
              <a:rPr lang="en-US" u="sng" dirty="0" smtClean="0"/>
              <a:t>Active</a:t>
            </a:r>
            <a:r>
              <a:rPr lang="en-US" dirty="0" smtClean="0"/>
              <a:t> Greek verbs </a:t>
            </a:r>
            <a:br>
              <a:rPr lang="en-US" dirty="0" smtClean="0"/>
            </a:br>
            <a:r>
              <a:rPr lang="en-US" dirty="0" smtClean="0"/>
              <a:t>in 3</a:t>
            </a:r>
            <a:r>
              <a:rPr lang="en-US" baseline="30000" dirty="0" smtClean="0"/>
              <a:t>rd</a:t>
            </a:r>
            <a:r>
              <a:rPr lang="en-US" dirty="0" smtClean="0"/>
              <a:t> sg/</a:t>
            </a:r>
            <a:r>
              <a:rPr lang="en-US" dirty="0" err="1" smtClean="0"/>
              <a:t>pl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939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Tense Endings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9128" y="1631577"/>
            <a:ext cx="8265459" cy="4677784"/>
          </a:xfrm>
        </p:spPr>
        <p:txBody>
          <a:bodyPr>
            <a:normAutofit/>
          </a:bodyPr>
          <a:lstStyle/>
          <a:p>
            <a:pPr algn="ctr"/>
            <a:r>
              <a:rPr lang="en-US" u="sng" dirty="0" smtClean="0"/>
              <a:t>Primary endings </a:t>
            </a:r>
            <a:r>
              <a:rPr lang="en-US" dirty="0" smtClean="0"/>
              <a:t>used on Present, Future, Perfect, and Future Perfect </a:t>
            </a:r>
            <a:r>
              <a:rPr lang="en-US" sz="2400" dirty="0" smtClean="0"/>
              <a:t>[and subjunctives]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-</a:t>
            </a:r>
            <a:r>
              <a:rPr lang="el-GR" sz="24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ει</a:t>
            </a:r>
            <a:r>
              <a:rPr lang="en-US" sz="24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... </a:t>
            </a:r>
            <a:r>
              <a:rPr lang="el-GR" sz="24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-ουσι</a:t>
            </a:r>
            <a:r>
              <a:rPr 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(v</a:t>
            </a:r>
            <a:r>
              <a:rPr lang="en-US" sz="24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r>
              <a:rPr lang="en-US" sz="2400" dirty="0" smtClean="0"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dirty="0" smtClean="0">
                <a:cs typeface="Times New Roman" panose="02020603050405020304" pitchFamily="18" charset="0"/>
              </a:rPr>
              <a:t>[active]</a:t>
            </a:r>
          </a:p>
          <a:p>
            <a:pPr algn="ctr"/>
            <a:endParaRPr lang="en-US" sz="24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FF0000"/>
                </a:solidFill>
              </a:rPr>
              <a:t>-</a:t>
            </a:r>
            <a:r>
              <a:rPr lang="el-GR" sz="2400" dirty="0" smtClean="0">
                <a:solidFill>
                  <a:srgbClr val="FF0000"/>
                </a:solidFill>
              </a:rPr>
              <a:t>εται</a:t>
            </a:r>
            <a:r>
              <a:rPr lang="en-US" sz="2400" dirty="0" smtClean="0">
                <a:solidFill>
                  <a:srgbClr val="FF0000"/>
                </a:solidFill>
              </a:rPr>
              <a:t> … -</a:t>
            </a:r>
            <a:r>
              <a:rPr lang="el-GR" sz="2400" dirty="0" smtClean="0">
                <a:solidFill>
                  <a:srgbClr val="FF0000"/>
                </a:solidFill>
              </a:rPr>
              <a:t>ονται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2400" dirty="0" smtClean="0"/>
              <a:t>[deponent/middle/passive]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72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Tense Endings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9128" y="1631577"/>
            <a:ext cx="8265459" cy="4677784"/>
          </a:xfrm>
        </p:spPr>
        <p:txBody>
          <a:bodyPr/>
          <a:lstStyle/>
          <a:p>
            <a:pPr algn="ctr"/>
            <a:r>
              <a:rPr lang="en-US" u="sng" dirty="0" smtClean="0"/>
              <a:t>Secondary endings </a:t>
            </a:r>
            <a:r>
              <a:rPr lang="en-US" dirty="0" smtClean="0"/>
              <a:t>used on Aorist, Imperfect, and Pluperfect </a:t>
            </a:r>
            <a:r>
              <a:rPr lang="en-US" sz="2400" dirty="0" smtClean="0"/>
              <a:t>[and optatives]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-</a:t>
            </a:r>
            <a:r>
              <a:rPr lang="el-GR" sz="2400" dirty="0" smtClean="0">
                <a:solidFill>
                  <a:srgbClr val="FF0000"/>
                </a:solidFill>
              </a:rPr>
              <a:t>εν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l-GR" sz="2400" dirty="0" smtClean="0">
                <a:solidFill>
                  <a:srgbClr val="FF0000"/>
                </a:solidFill>
              </a:rPr>
              <a:t>-ον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2400" dirty="0" smtClean="0">
                <a:cs typeface="Times New Roman" panose="02020603050405020304" pitchFamily="18" charset="0"/>
              </a:rPr>
              <a:t>[</a:t>
            </a:r>
            <a:r>
              <a:rPr lang="en-US" sz="2400" dirty="0">
                <a:cs typeface="Times New Roman" panose="02020603050405020304" pitchFamily="18" charset="0"/>
              </a:rPr>
              <a:t>active</a:t>
            </a:r>
            <a:r>
              <a:rPr lang="en-US" sz="2400" dirty="0" smtClean="0">
                <a:cs typeface="Times New Roman" panose="02020603050405020304" pitchFamily="18" charset="0"/>
              </a:rPr>
              <a:t>]</a:t>
            </a:r>
          </a:p>
          <a:p>
            <a:pPr algn="ctr"/>
            <a:endParaRPr lang="en-US" sz="24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-</a:t>
            </a:r>
            <a:r>
              <a:rPr lang="el-GR" sz="2400" dirty="0" smtClean="0">
                <a:solidFill>
                  <a:srgbClr val="FF0000"/>
                </a:solidFill>
              </a:rPr>
              <a:t>ετο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l-GR" sz="2400" dirty="0" smtClean="0">
                <a:solidFill>
                  <a:srgbClr val="FF0000"/>
                </a:solidFill>
              </a:rPr>
              <a:t>-οντο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2400" dirty="0" smtClean="0"/>
              <a:t>[</a:t>
            </a:r>
            <a:r>
              <a:rPr lang="en-US" sz="2400" dirty="0"/>
              <a:t>deponent/middle/passive]</a:t>
            </a:r>
            <a:endParaRPr lang="en-US" sz="2400" dirty="0">
              <a:solidFill>
                <a:srgbClr val="FF0000"/>
              </a:solidFill>
            </a:endParaRPr>
          </a:p>
          <a:p>
            <a:pPr algn="ctr"/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97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98403"/>
            <a:ext cx="9720072" cy="723652"/>
          </a:xfrm>
        </p:spPr>
        <p:txBody>
          <a:bodyPr/>
          <a:lstStyle/>
          <a:p>
            <a:r>
              <a:rPr lang="en-US" dirty="0"/>
              <a:t>Verbs have six “principal parts”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6377" y="1382301"/>
            <a:ext cx="9135035" cy="478727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1"/>
            <a:r>
              <a:rPr lang="en-US" sz="3200" b="1" dirty="0" smtClean="0"/>
              <a:t>1st </a:t>
            </a:r>
            <a:r>
              <a:rPr lang="en-US" sz="3200" b="1" dirty="0"/>
              <a:t>person singular present indicative active</a:t>
            </a:r>
          </a:p>
          <a:p>
            <a:pPr lvl="1"/>
            <a:r>
              <a:rPr lang="en-US" sz="3200" b="1" dirty="0" smtClean="0"/>
              <a:t>--  --  future  --  -- </a:t>
            </a:r>
          </a:p>
          <a:p>
            <a:pPr lvl="1"/>
            <a:r>
              <a:rPr lang="en-US" sz="3200" b="1" dirty="0" smtClean="0"/>
              <a:t>--  -- aorist --  --</a:t>
            </a:r>
          </a:p>
          <a:p>
            <a:pPr lvl="1"/>
            <a:r>
              <a:rPr lang="en-US" sz="3200" b="1" dirty="0" smtClean="0"/>
              <a:t>--  --  perfect  --  --</a:t>
            </a:r>
          </a:p>
          <a:p>
            <a:pPr lvl="1"/>
            <a:r>
              <a:rPr lang="en-US" sz="3200" dirty="0" smtClean="0"/>
              <a:t>--  --  perfect  --  middle</a:t>
            </a:r>
          </a:p>
          <a:p>
            <a:pPr lvl="1"/>
            <a:r>
              <a:rPr lang="en-US" sz="3200" dirty="0" smtClean="0"/>
              <a:t>--  --  aorist  -- passive</a:t>
            </a:r>
          </a:p>
          <a:p>
            <a:pPr marL="490538" lvl="1" indent="0">
              <a:buNone/>
            </a:pPr>
            <a:endParaRPr lang="en-US" sz="3200" dirty="0" smtClean="0"/>
          </a:p>
          <a:p>
            <a:pPr lvl="1"/>
            <a:r>
              <a:rPr lang="en-US" sz="3200" dirty="0" err="1" smtClean="0">
                <a:cs typeface="Times New Roman" panose="02020603050405020304" pitchFamily="18" charset="0"/>
              </a:rPr>
              <a:t>Mastronarde</a:t>
            </a:r>
            <a:r>
              <a:rPr lang="en-US" sz="3200" dirty="0" smtClean="0">
                <a:cs typeface="Times New Roman" panose="02020603050405020304" pitchFamily="18" charset="0"/>
              </a:rPr>
              <a:t> link: </a:t>
            </a:r>
            <a:r>
              <a:rPr lang="en-US" sz="3200" dirty="0">
                <a:hlinkClick r:id="rId2"/>
              </a:rPr>
              <a:t>http://</a:t>
            </a:r>
            <a:r>
              <a:rPr lang="en-US" sz="3200" dirty="0" smtClean="0">
                <a:hlinkClick r:id="rId2"/>
              </a:rPr>
              <a:t>atticgreek.org/downloads/allPPbytypes.pdf</a:t>
            </a:r>
            <a:r>
              <a:rPr lang="en-US" sz="3200" dirty="0" smtClean="0"/>
              <a:t> </a:t>
            </a:r>
            <a:endParaRPr lang="en-US" sz="3200" dirty="0">
              <a:cs typeface="Times New Roman" panose="02020603050405020304" pitchFamily="18" charset="0"/>
            </a:endParaRPr>
          </a:p>
          <a:p>
            <a:pPr marL="490538" lvl="1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18782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52084" cy="125052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Examples of Principal Parts</a:t>
            </a:r>
            <a:br>
              <a:rPr lang="en-US" dirty="0" smtClean="0"/>
            </a:br>
            <a:r>
              <a:rPr lang="en-US" sz="2800" dirty="0" smtClean="0"/>
              <a:t>[1 to 4 are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sg </a:t>
            </a:r>
            <a:r>
              <a:rPr lang="en-US" sz="2800" u="sng" dirty="0" err="1" smtClean="0"/>
              <a:t>pres</a:t>
            </a:r>
            <a:r>
              <a:rPr lang="en-US" sz="2800" u="sng" dirty="0" smtClean="0"/>
              <a:t> – </a:t>
            </a:r>
            <a:r>
              <a:rPr lang="en-US" sz="2800" u="sng" dirty="0" err="1" smtClean="0"/>
              <a:t>fut</a:t>
            </a:r>
            <a:r>
              <a:rPr lang="en-US" sz="2800" u="sng" dirty="0" smtClean="0"/>
              <a:t> – </a:t>
            </a:r>
            <a:r>
              <a:rPr lang="en-US" sz="2800" u="sng" dirty="0" err="1" smtClean="0"/>
              <a:t>aor</a:t>
            </a:r>
            <a:r>
              <a:rPr lang="en-US" sz="2800" u="sng" dirty="0" smtClean="0"/>
              <a:t> – perf</a:t>
            </a:r>
            <a:r>
              <a:rPr lang="en-US" sz="2800" dirty="0" smtClean="0"/>
              <a:t> </a:t>
            </a:r>
            <a:r>
              <a:rPr lang="en-US" sz="2800" dirty="0" err="1" smtClean="0"/>
              <a:t>ind</a:t>
            </a:r>
            <a:r>
              <a:rPr lang="en-US" sz="2800" dirty="0" smtClean="0"/>
              <a:t> act]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195" y="2081546"/>
            <a:ext cx="8935949" cy="4102945"/>
          </a:xfrm>
        </p:spPr>
        <p:txBody>
          <a:bodyPr>
            <a:normAutofit/>
          </a:bodyPr>
          <a:lstStyle/>
          <a:p>
            <a:r>
              <a:rPr lang="el-GR" sz="2800" dirty="0" smtClean="0">
                <a:cs typeface="Times New Roman" panose="02020603050405020304" pitchFamily="18" charset="0"/>
              </a:rPr>
              <a:t>πέμπω</a:t>
            </a:r>
            <a:r>
              <a:rPr lang="el-GR" sz="2800" dirty="0">
                <a:cs typeface="Times New Roman" panose="02020603050405020304" pitchFamily="18" charset="0"/>
              </a:rPr>
              <a:t>, πέμψω, ἔ</a:t>
            </a:r>
            <a:r>
              <a:rPr lang="el-GR" sz="2800" dirty="0" smtClean="0">
                <a:cs typeface="Times New Roman" panose="02020603050405020304" pitchFamily="18" charset="0"/>
              </a:rPr>
              <a:t>πεμψα</a:t>
            </a:r>
            <a:r>
              <a:rPr lang="el-GR" sz="2800" dirty="0">
                <a:cs typeface="Times New Roman" panose="02020603050405020304" pitchFamily="18" charset="0"/>
              </a:rPr>
              <a:t>, πέπομφα, πέπεμμαι, ἐπέμφθην  </a:t>
            </a:r>
            <a:r>
              <a:rPr lang="el-GR" sz="2800" dirty="0" smtClean="0">
                <a:cs typeface="Times New Roman" panose="02020603050405020304" pitchFamily="18" charset="0"/>
              </a:rPr>
              <a:t> </a:t>
            </a:r>
          </a:p>
          <a:p>
            <a:pPr lvl="2"/>
            <a:r>
              <a:rPr lang="el-GR" dirty="0" smtClean="0"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cs typeface="Times New Roman" panose="02020603050405020304" pitchFamily="18" charset="0"/>
              </a:rPr>
              <a:t>[send</a:t>
            </a:r>
            <a:r>
              <a:rPr lang="en-US" dirty="0" smtClean="0">
                <a:cs typeface="Times New Roman" panose="02020603050405020304" pitchFamily="18" charset="0"/>
              </a:rPr>
              <a:t>]</a:t>
            </a:r>
            <a:endParaRPr lang="en-US" dirty="0">
              <a:cs typeface="Times New Roman" panose="02020603050405020304" pitchFamily="18" charset="0"/>
            </a:endParaRPr>
          </a:p>
          <a:p>
            <a:r>
              <a:rPr lang="el-GR" sz="2800" dirty="0" smtClean="0"/>
              <a:t>ἄ</a:t>
            </a:r>
            <a:r>
              <a:rPr lang="el-GR" sz="2800" dirty="0" smtClean="0">
                <a:cs typeface="Times New Roman" panose="02020603050405020304" pitchFamily="18" charset="0"/>
              </a:rPr>
              <a:t>ρχω, </a:t>
            </a:r>
            <a:r>
              <a:rPr lang="el-GR" sz="2800" dirty="0">
                <a:cs typeface="Times New Roman" panose="02020603050405020304" pitchFamily="18" charset="0"/>
              </a:rPr>
              <a:t>ἄρξω, ἦ</a:t>
            </a:r>
            <a:r>
              <a:rPr lang="el-GR" sz="2800" dirty="0" smtClean="0">
                <a:cs typeface="Times New Roman" panose="02020603050405020304" pitchFamily="18" charset="0"/>
              </a:rPr>
              <a:t>ρξα, ἦρχα, </a:t>
            </a:r>
            <a:r>
              <a:rPr lang="el-GR" sz="2800" dirty="0">
                <a:cs typeface="Times New Roman" panose="02020603050405020304" pitchFamily="18" charset="0"/>
              </a:rPr>
              <a:t>ἦ</a:t>
            </a:r>
            <a:r>
              <a:rPr lang="el-GR" sz="2800" dirty="0" smtClean="0">
                <a:cs typeface="Times New Roman" panose="02020603050405020304" pitchFamily="18" charset="0"/>
              </a:rPr>
              <a:t>ργμαι</a:t>
            </a:r>
            <a:r>
              <a:rPr lang="el-GR" sz="2800" dirty="0">
                <a:cs typeface="Times New Roman" panose="02020603050405020304" pitchFamily="18" charset="0"/>
              </a:rPr>
              <a:t>, ἤρχθην </a:t>
            </a:r>
            <a:r>
              <a:rPr lang="en-US" sz="2800" dirty="0" smtClean="0">
                <a:cs typeface="Times New Roman" panose="02020603050405020304" pitchFamily="18" charset="0"/>
              </a:rPr>
              <a:t>		</a:t>
            </a:r>
            <a:endParaRPr lang="el-GR" sz="2800" dirty="0" smtClean="0">
              <a:cs typeface="Times New Roman" panose="02020603050405020304" pitchFamily="18" charset="0"/>
            </a:endParaRPr>
          </a:p>
          <a:p>
            <a:pPr lvl="2"/>
            <a:r>
              <a:rPr lang="en-US" i="1" dirty="0" smtClean="0">
                <a:cs typeface="Times New Roman" panose="02020603050405020304" pitchFamily="18" charset="0"/>
              </a:rPr>
              <a:t>[begin/rule</a:t>
            </a:r>
            <a:r>
              <a:rPr lang="en-US" dirty="0" smtClean="0">
                <a:cs typeface="Times New Roman" panose="02020603050405020304" pitchFamily="18" charset="0"/>
              </a:rPr>
              <a:t>]</a:t>
            </a:r>
            <a:endParaRPr lang="en-US" dirty="0">
              <a:cs typeface="Times New Roman" panose="02020603050405020304" pitchFamily="18" charset="0"/>
            </a:endParaRPr>
          </a:p>
          <a:p>
            <a:r>
              <a:rPr lang="el-GR" sz="2800" dirty="0" smtClean="0">
                <a:cs typeface="Times New Roman" panose="02020603050405020304" pitchFamily="18" charset="0"/>
              </a:rPr>
              <a:t>ποιέω, ποιήσω, ἐποίησα, πεποίηκα, ποποίημαι, ἐποιήθην</a:t>
            </a:r>
          </a:p>
          <a:p>
            <a:pPr lvl="2"/>
            <a:r>
              <a:rPr lang="en-US" i="1" dirty="0" smtClean="0">
                <a:cs typeface="Times New Roman" panose="02020603050405020304" pitchFamily="18" charset="0"/>
              </a:rPr>
              <a:t>[make, do]</a:t>
            </a:r>
            <a:endParaRPr lang="el-GR" i="1" dirty="0" smtClean="0">
              <a:cs typeface="Times New Roman" panose="02020603050405020304" pitchFamily="18" charset="0"/>
            </a:endParaRPr>
          </a:p>
          <a:p>
            <a:r>
              <a:rPr lang="el-GR" sz="2800" dirty="0">
                <a:cs typeface="Times New Roman" panose="02020603050405020304" pitchFamily="18" charset="0"/>
              </a:rPr>
              <a:t>βάλλω, βαλέω, ἔβαλον, βέβληκα, βέβλημαι, ἐβλήθην</a:t>
            </a:r>
          </a:p>
          <a:p>
            <a:pPr lvl="2"/>
            <a:r>
              <a:rPr lang="en-US" i="1" dirty="0">
                <a:cs typeface="Times New Roman" panose="02020603050405020304" pitchFamily="18" charset="0"/>
              </a:rPr>
              <a:t>[throw]</a:t>
            </a:r>
            <a:endParaRPr lang="el-GR" i="1" dirty="0">
              <a:cs typeface="Times New Roman" panose="02020603050405020304" pitchFamily="18" charset="0"/>
            </a:endParaRPr>
          </a:p>
          <a:p>
            <a:pPr lvl="2"/>
            <a:endParaRPr lang="en-US" sz="2000" dirty="0" smtClean="0">
              <a:cs typeface="Times New Roman" panose="02020603050405020304" pitchFamily="18" charset="0"/>
            </a:endParaRPr>
          </a:p>
          <a:p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267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94181"/>
            <a:ext cx="9720072" cy="723652"/>
          </a:xfrm>
        </p:spPr>
        <p:txBody>
          <a:bodyPr>
            <a:normAutofit/>
          </a:bodyPr>
          <a:lstStyle/>
          <a:p>
            <a:r>
              <a:rPr lang="en-US" dirty="0" smtClean="0"/>
              <a:t>Finite 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8290" y="1837765"/>
            <a:ext cx="8446299" cy="3962400"/>
          </a:xfrm>
        </p:spPr>
        <p:txBody>
          <a:bodyPr>
            <a:normAutofit/>
          </a:bodyPr>
          <a:lstStyle/>
          <a:p>
            <a:r>
              <a:rPr lang="en-US" dirty="0" smtClean="0"/>
              <a:t>Analysis includes 5 pieces of information</a:t>
            </a:r>
          </a:p>
          <a:p>
            <a:pPr lvl="1"/>
            <a:r>
              <a:rPr lang="en-US" u="sng" dirty="0" smtClean="0"/>
              <a:t>Person</a:t>
            </a:r>
            <a:r>
              <a:rPr lang="en-US" dirty="0" smtClean="0"/>
              <a:t> = 1</a:t>
            </a:r>
            <a:r>
              <a:rPr lang="en-US" baseline="30000" dirty="0" smtClean="0"/>
              <a:t>st</a:t>
            </a:r>
            <a:r>
              <a:rPr lang="en-US" dirty="0" smtClean="0"/>
              <a:t>, 2</a:t>
            </a:r>
            <a:r>
              <a:rPr lang="en-US" baseline="30000" dirty="0" smtClean="0"/>
              <a:t>nd</a:t>
            </a:r>
            <a:r>
              <a:rPr lang="en-US" dirty="0" smtClean="0"/>
              <a:t>, 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</a:p>
          <a:p>
            <a:pPr lvl="1"/>
            <a:r>
              <a:rPr lang="en-US" u="sng" dirty="0" smtClean="0"/>
              <a:t>Number</a:t>
            </a:r>
            <a:r>
              <a:rPr lang="en-US" dirty="0" smtClean="0"/>
              <a:t> = singular, plural, [dual]</a:t>
            </a:r>
          </a:p>
          <a:p>
            <a:pPr lvl="1"/>
            <a:r>
              <a:rPr lang="en-US" u="sng" dirty="0" smtClean="0"/>
              <a:t>Tense</a:t>
            </a:r>
            <a:r>
              <a:rPr lang="en-US" dirty="0" smtClean="0"/>
              <a:t> = present, imperfect, aorist, perfect, future, pluperfect, future perfect</a:t>
            </a:r>
          </a:p>
          <a:p>
            <a:pPr lvl="1"/>
            <a:r>
              <a:rPr lang="en-US" u="sng" dirty="0" smtClean="0"/>
              <a:t>Mood</a:t>
            </a:r>
            <a:r>
              <a:rPr lang="en-US" dirty="0" smtClean="0"/>
              <a:t> = indicative, imperative, subjunctive, optative</a:t>
            </a:r>
          </a:p>
          <a:p>
            <a:pPr lvl="1"/>
            <a:r>
              <a:rPr lang="en-US" u="sng" dirty="0" smtClean="0"/>
              <a:t>Voice</a:t>
            </a:r>
            <a:r>
              <a:rPr lang="en-US" dirty="0" smtClean="0"/>
              <a:t> = active, middle, passive; also deponent</a:t>
            </a:r>
          </a:p>
        </p:txBody>
      </p:sp>
    </p:spTree>
    <p:extLst>
      <p:ext uri="{BB962C8B-B14F-4D97-AF65-F5344CB8AC3E}">
        <p14:creationId xmlns:p14="http://schemas.microsoft.com/office/powerpoint/2010/main" val="41366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275304"/>
            <a:ext cx="10352084" cy="18582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Aorist stem [3PP] = </a:t>
            </a:r>
            <a:r>
              <a:rPr lang="en-US" u="sng" dirty="0" smtClean="0"/>
              <a:t>Aorist</a:t>
            </a:r>
            <a:r>
              <a:rPr lang="en-US" dirty="0" smtClean="0"/>
              <a:t> tense</a:t>
            </a:r>
            <a:br>
              <a:rPr lang="en-US" dirty="0" smtClean="0"/>
            </a:br>
            <a:r>
              <a:rPr lang="en-US" sz="2800" dirty="0" smtClean="0"/>
              <a:t>Augment + </a:t>
            </a:r>
            <a:r>
              <a:rPr lang="el-GR" sz="2800" dirty="0" smtClean="0"/>
              <a:t>σ</a:t>
            </a:r>
            <a:r>
              <a:rPr lang="en-US" sz="2800" dirty="0" smtClean="0"/>
              <a:t> +</a:t>
            </a:r>
            <a:r>
              <a:rPr lang="el-GR" sz="2800" dirty="0" smtClean="0"/>
              <a:t>ε</a:t>
            </a:r>
            <a:r>
              <a:rPr lang="en-US" sz="2800" dirty="0" smtClean="0"/>
              <a:t>(</a:t>
            </a:r>
            <a:r>
              <a:rPr lang="el-GR" sz="2800" dirty="0" smtClean="0"/>
              <a:t>ν</a:t>
            </a:r>
            <a:r>
              <a:rPr lang="en-US" sz="2800" dirty="0" smtClean="0"/>
              <a:t>)/</a:t>
            </a:r>
            <a:r>
              <a:rPr lang="el-GR" sz="2800" dirty="0" smtClean="0"/>
              <a:t>α</a:t>
            </a:r>
            <a:r>
              <a:rPr lang="en-US" sz="2800" dirty="0"/>
              <a:t>(</a:t>
            </a:r>
            <a:r>
              <a:rPr lang="el-GR" sz="2800" dirty="0"/>
              <a:t>ν</a:t>
            </a:r>
            <a:r>
              <a:rPr lang="en-US" sz="2800" dirty="0"/>
              <a:t>)</a:t>
            </a:r>
            <a:r>
              <a:rPr lang="en-US" sz="2800" dirty="0" smtClean="0"/>
              <a:t> [1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</a:t>
            </a:r>
            <a:r>
              <a:rPr lang="en-US" sz="2800" dirty="0" err="1" smtClean="0"/>
              <a:t>Aor</a:t>
            </a:r>
            <a:r>
              <a:rPr lang="en-US" sz="2800" dirty="0" smtClean="0"/>
              <a:t>]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Augment + </a:t>
            </a:r>
            <a:r>
              <a:rPr lang="en-US" sz="2800" dirty="0" smtClean="0"/>
              <a:t>-</a:t>
            </a:r>
            <a:r>
              <a:rPr lang="el-GR" sz="2800" dirty="0" smtClean="0"/>
              <a:t>ε</a:t>
            </a:r>
            <a:r>
              <a:rPr lang="en-US" sz="2800" dirty="0"/>
              <a:t>(</a:t>
            </a:r>
            <a:r>
              <a:rPr lang="el-GR" sz="2800" dirty="0"/>
              <a:t>ν</a:t>
            </a:r>
            <a:r>
              <a:rPr lang="en-US" sz="2800" dirty="0"/>
              <a:t>)</a:t>
            </a:r>
            <a:r>
              <a:rPr lang="en-US" sz="2800" dirty="0" smtClean="0"/>
              <a:t>/</a:t>
            </a:r>
            <a:r>
              <a:rPr lang="el-GR" sz="2800" dirty="0" smtClean="0"/>
              <a:t>-ον</a:t>
            </a:r>
            <a:r>
              <a:rPr lang="en-US" sz="2800" dirty="0" smtClean="0"/>
              <a:t> [2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</a:t>
            </a:r>
            <a:r>
              <a:rPr lang="en-US" sz="2800" dirty="0" err="1" smtClean="0"/>
              <a:t>Aor</a:t>
            </a:r>
            <a:r>
              <a:rPr lang="en-US" sz="2800" dirty="0" smtClean="0"/>
              <a:t>]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195" y="2251875"/>
            <a:ext cx="8935949" cy="4102945"/>
          </a:xfrm>
        </p:spPr>
        <p:txBody>
          <a:bodyPr>
            <a:normAutofit/>
          </a:bodyPr>
          <a:lstStyle/>
          <a:p>
            <a:r>
              <a:rPr lang="el-GR" sz="2800" dirty="0" smtClean="0">
                <a:cs typeface="Times New Roman" panose="02020603050405020304" pitchFamily="18" charset="0"/>
              </a:rPr>
              <a:t>πέμπω</a:t>
            </a:r>
            <a:r>
              <a:rPr lang="el-GR" sz="2800" dirty="0">
                <a:cs typeface="Times New Roman" panose="02020603050405020304" pitchFamily="18" charset="0"/>
              </a:rPr>
              <a:t>, πέμψω,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ἔπεμψα</a:t>
            </a:r>
            <a:r>
              <a:rPr lang="el-GR" sz="2800" dirty="0">
                <a:cs typeface="Times New Roman" panose="02020603050405020304" pitchFamily="18" charset="0"/>
              </a:rPr>
              <a:t>, πέπομφα, πέπεμμαι, ἐπέμφθην  </a:t>
            </a:r>
            <a:r>
              <a:rPr lang="el-GR" sz="2800" dirty="0" smtClean="0">
                <a:cs typeface="Times New Roman" panose="02020603050405020304" pitchFamily="18" charset="0"/>
              </a:rPr>
              <a:t> </a:t>
            </a:r>
          </a:p>
          <a:p>
            <a:pPr lvl="2"/>
            <a:r>
              <a:rPr lang="el-GR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ἔπεμψε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(v), 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ἔπεμψα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       </a:t>
            </a:r>
          </a:p>
          <a:p>
            <a:r>
              <a:rPr lang="el-GR" sz="2800" dirty="0" smtClean="0"/>
              <a:t>ἄ</a:t>
            </a:r>
            <a:r>
              <a:rPr lang="el-GR" sz="2800" dirty="0" smtClean="0">
                <a:cs typeface="Times New Roman" panose="02020603050405020304" pitchFamily="18" charset="0"/>
              </a:rPr>
              <a:t>ρχω, ἄρξω,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ἦρξα</a:t>
            </a:r>
            <a:r>
              <a:rPr lang="el-GR" sz="2800" dirty="0" smtClean="0">
                <a:cs typeface="Times New Roman" panose="02020603050405020304" pitchFamily="18" charset="0"/>
              </a:rPr>
              <a:t>, ἦρχα, ἦργμαι, ἤρχθην </a:t>
            </a:r>
            <a:r>
              <a:rPr lang="en-US" sz="2800" dirty="0" smtClean="0">
                <a:cs typeface="Times New Roman" panose="02020603050405020304" pitchFamily="18" charset="0"/>
              </a:rPr>
              <a:t>		</a:t>
            </a:r>
            <a:endParaRPr lang="el-GR" sz="2800" dirty="0" smtClean="0">
              <a:cs typeface="Times New Roman" panose="02020603050405020304" pitchFamily="18" charset="0"/>
            </a:endParaRPr>
          </a:p>
          <a:p>
            <a:pPr lvl="2"/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ἦρξε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(v), 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ἦρξα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</a:t>
            </a:r>
          </a:p>
          <a:p>
            <a:r>
              <a:rPr lang="el-GR" sz="2800" dirty="0" smtClean="0">
                <a:cs typeface="Times New Roman" panose="02020603050405020304" pitchFamily="18" charset="0"/>
              </a:rPr>
              <a:t>ποιέω, ποιήσω,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ἐποίη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σα</a:t>
            </a:r>
            <a:r>
              <a:rPr lang="el-GR" sz="2800" dirty="0" smtClean="0">
                <a:cs typeface="Times New Roman" panose="02020603050405020304" pitchFamily="18" charset="0"/>
              </a:rPr>
              <a:t>, πεποίηκα, ποποίημαι, ἐποιήθην</a:t>
            </a:r>
          </a:p>
          <a:p>
            <a:pPr lvl="2"/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ἐποίησε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ἐποίησα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ν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endParaRPr lang="el-GR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l-GR" sz="2800" dirty="0" smtClean="0">
                <a:cs typeface="Times New Roman" panose="02020603050405020304" pitchFamily="18" charset="0"/>
              </a:rPr>
              <a:t>βάλλω</a:t>
            </a:r>
            <a:r>
              <a:rPr lang="el-GR" sz="2800" dirty="0">
                <a:cs typeface="Times New Roman" panose="02020603050405020304" pitchFamily="18" charset="0"/>
              </a:rPr>
              <a:t>, βαλέω,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ἔβαλ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ον</a:t>
            </a:r>
            <a:r>
              <a:rPr lang="el-GR" sz="2800" dirty="0">
                <a:cs typeface="Times New Roman" panose="02020603050405020304" pitchFamily="18" charset="0"/>
              </a:rPr>
              <a:t>, βέβληκα, βέβλημαι, ἐβλήθην</a:t>
            </a:r>
          </a:p>
          <a:p>
            <a:pPr lvl="2"/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ἔβαλε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ἔβαλον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[2</a:t>
            </a:r>
            <a:r>
              <a:rPr lang="en-US" baseline="30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aor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]</a:t>
            </a:r>
            <a:endParaRPr lang="el-GR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lvl="2"/>
            <a:endParaRPr lang="en-US" sz="2000" dirty="0" smtClean="0">
              <a:cs typeface="Times New Roman" panose="02020603050405020304" pitchFamily="18" charset="0"/>
            </a:endParaRPr>
          </a:p>
          <a:p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8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275304"/>
            <a:ext cx="10352084" cy="156043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Present stem [1PP] = </a:t>
            </a:r>
            <a:r>
              <a:rPr lang="en-US" u="sng" dirty="0" smtClean="0"/>
              <a:t>Imperfect</a:t>
            </a:r>
            <a:r>
              <a:rPr lang="en-US" dirty="0" smtClean="0"/>
              <a:t> tense</a:t>
            </a:r>
            <a:br>
              <a:rPr lang="en-US" dirty="0" smtClean="0"/>
            </a:br>
            <a:r>
              <a:rPr lang="en-US" sz="2800" dirty="0" smtClean="0"/>
              <a:t>Augment +3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sg/</a:t>
            </a:r>
            <a:r>
              <a:rPr lang="en-US" sz="2800" dirty="0" err="1" smtClean="0"/>
              <a:t>pl</a:t>
            </a:r>
            <a:r>
              <a:rPr lang="en-US" sz="2800" dirty="0" smtClean="0"/>
              <a:t> endings </a:t>
            </a:r>
            <a:r>
              <a:rPr lang="en-US" sz="2800" dirty="0" smtClean="0">
                <a:latin typeface="+mn-lt"/>
              </a:rPr>
              <a:t>= </a:t>
            </a:r>
            <a:r>
              <a:rPr lang="el-GR" sz="2800" dirty="0" smtClean="0">
                <a:latin typeface="+mn-lt"/>
              </a:rPr>
              <a:t>-ε</a:t>
            </a:r>
            <a:r>
              <a:rPr lang="en-US" sz="2800" dirty="0" smtClean="0">
                <a:latin typeface="+mn-lt"/>
              </a:rPr>
              <a:t>(</a:t>
            </a:r>
            <a:r>
              <a:rPr lang="el-GR" sz="2800" dirty="0" smtClean="0">
                <a:latin typeface="+mn-lt"/>
              </a:rPr>
              <a:t>ν</a:t>
            </a:r>
            <a:r>
              <a:rPr lang="en-US" sz="2800" dirty="0" smtClean="0">
                <a:latin typeface="+mn-lt"/>
              </a:rPr>
              <a:t>)/</a:t>
            </a:r>
            <a:r>
              <a:rPr lang="el-GR" sz="2800" dirty="0" smtClean="0">
                <a:latin typeface="+mn-lt"/>
              </a:rPr>
              <a:t>-ον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195" y="2081546"/>
            <a:ext cx="8935949" cy="4102945"/>
          </a:xfrm>
        </p:spPr>
        <p:txBody>
          <a:bodyPr>
            <a:normAutofit/>
          </a:bodyPr>
          <a:lstStyle/>
          <a:p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πέμπ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ω</a:t>
            </a:r>
            <a:r>
              <a:rPr lang="el-GR" sz="2800" dirty="0">
                <a:cs typeface="Times New Roman" panose="02020603050405020304" pitchFamily="18" charset="0"/>
              </a:rPr>
              <a:t>, πέμψω, ἔ</a:t>
            </a:r>
            <a:r>
              <a:rPr lang="el-GR" sz="2800" dirty="0" smtClean="0">
                <a:cs typeface="Times New Roman" panose="02020603050405020304" pitchFamily="18" charset="0"/>
              </a:rPr>
              <a:t>πεμψα</a:t>
            </a:r>
            <a:r>
              <a:rPr lang="el-GR" sz="2800" dirty="0">
                <a:cs typeface="Times New Roman" panose="02020603050405020304" pitchFamily="18" charset="0"/>
              </a:rPr>
              <a:t>, πέπομφα, πέπεμμαι, ἐπέμφθην  </a:t>
            </a:r>
            <a:r>
              <a:rPr lang="el-GR" sz="2800" dirty="0" smtClean="0">
                <a:cs typeface="Times New Roman" panose="02020603050405020304" pitchFamily="18" charset="0"/>
              </a:rPr>
              <a:t> </a:t>
            </a:r>
          </a:p>
          <a:p>
            <a:pPr lvl="2"/>
            <a:r>
              <a:rPr lang="el-GR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l-GR" dirty="0" smtClean="0">
                <a:solidFill>
                  <a:srgbClr val="FF0000"/>
                </a:solidFill>
              </a:rPr>
              <a:t>ἔπεμπε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(v), </a:t>
            </a:r>
            <a:r>
              <a:rPr lang="el-GR" dirty="0" smtClean="0">
                <a:solidFill>
                  <a:srgbClr val="FF0000"/>
                </a:solidFill>
              </a:rPr>
              <a:t>ἔπεμπον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      </a:t>
            </a:r>
          </a:p>
          <a:p>
            <a:r>
              <a:rPr lang="el-GR" sz="2800" dirty="0" smtClean="0">
                <a:solidFill>
                  <a:srgbClr val="00B050"/>
                </a:solidFill>
              </a:rPr>
              <a:t>ἄ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ρχ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ω</a:t>
            </a:r>
            <a:r>
              <a:rPr lang="el-GR" sz="2800" dirty="0" smtClean="0">
                <a:cs typeface="Times New Roman" panose="02020603050405020304" pitchFamily="18" charset="0"/>
              </a:rPr>
              <a:t>, ἄρξω, ἦρξα, ἦρχα, ἦργμαι, ἤρχθην </a:t>
            </a:r>
            <a:r>
              <a:rPr lang="en-US" sz="2800" dirty="0" smtClean="0">
                <a:cs typeface="Times New Roman" panose="02020603050405020304" pitchFamily="18" charset="0"/>
              </a:rPr>
              <a:t>		</a:t>
            </a:r>
            <a:endParaRPr lang="el-GR" sz="2800" dirty="0" smtClean="0">
              <a:cs typeface="Times New Roman" panose="02020603050405020304" pitchFamily="18" charset="0"/>
            </a:endParaRPr>
          </a:p>
          <a:p>
            <a:pPr lvl="2"/>
            <a:r>
              <a:rPr lang="el-GR" dirty="0" smtClean="0">
                <a:solidFill>
                  <a:srgbClr val="FF0000"/>
                </a:solidFill>
              </a:rPr>
              <a:t>ἦρχε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l-GR" dirty="0" smtClean="0">
                <a:solidFill>
                  <a:srgbClr val="FF0000"/>
                </a:solidFill>
              </a:rPr>
              <a:t>ν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l-GR" dirty="0" smtClean="0">
                <a:solidFill>
                  <a:srgbClr val="FF0000"/>
                </a:solidFill>
              </a:rPr>
              <a:t>ἦρχον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   </a:t>
            </a:r>
          </a:p>
          <a:p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ποιέ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ω</a:t>
            </a:r>
            <a:r>
              <a:rPr lang="el-GR" sz="2800" dirty="0" smtClean="0">
                <a:cs typeface="Times New Roman" panose="02020603050405020304" pitchFamily="18" charset="0"/>
              </a:rPr>
              <a:t>, ποιήσω, ἐποίησα, πεποίηκα, ποποίημαι, ἐποιήθην</a:t>
            </a:r>
          </a:p>
          <a:p>
            <a:pPr lvl="2"/>
            <a:r>
              <a:rPr lang="el-GR" dirty="0" smtClean="0">
                <a:solidFill>
                  <a:srgbClr val="FF0000"/>
                </a:solidFill>
              </a:rPr>
              <a:t>ἐποίει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l-GR" dirty="0" smtClean="0">
                <a:solidFill>
                  <a:srgbClr val="FF0000"/>
                </a:solidFill>
              </a:rPr>
              <a:t>ἐποίουν</a:t>
            </a:r>
            <a:endParaRPr lang="el-GR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βάλλ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ω</a:t>
            </a:r>
            <a:r>
              <a:rPr lang="el-GR" sz="2800" dirty="0">
                <a:cs typeface="Times New Roman" panose="02020603050405020304" pitchFamily="18" charset="0"/>
              </a:rPr>
              <a:t>, βαλέω, ἔβαλον, βέβληκα, βέβλημαι, ἐβλήθην</a:t>
            </a:r>
          </a:p>
          <a:p>
            <a:pPr lvl="2"/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ἔβαλε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l-GR" dirty="0">
                <a:solidFill>
                  <a:srgbClr val="FF0000"/>
                </a:solidFill>
                <a:cs typeface="Times New Roman" panose="02020603050405020304" pitchFamily="18" charset="0"/>
              </a:rPr>
              <a:t>ἔβαλον</a:t>
            </a:r>
          </a:p>
          <a:p>
            <a:pPr lvl="2"/>
            <a:endParaRPr lang="en-US" sz="2000" dirty="0" smtClean="0">
              <a:cs typeface="Times New Roman" panose="02020603050405020304" pitchFamily="18" charset="0"/>
            </a:endParaRPr>
          </a:p>
          <a:p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239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275304"/>
            <a:ext cx="10352084" cy="156043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Present stem </a:t>
            </a:r>
            <a:r>
              <a:rPr lang="en-US" dirty="0"/>
              <a:t>[1PP] = </a:t>
            </a:r>
            <a:r>
              <a:rPr lang="en-US" u="sng" dirty="0" smtClean="0"/>
              <a:t>Present</a:t>
            </a:r>
            <a:r>
              <a:rPr lang="en-US" dirty="0" smtClean="0"/>
              <a:t> tense</a:t>
            </a:r>
            <a:br>
              <a:rPr lang="en-US" dirty="0" smtClean="0"/>
            </a:br>
            <a:r>
              <a:rPr lang="en-US" sz="2800" dirty="0" smtClean="0"/>
              <a:t>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sg/</a:t>
            </a:r>
            <a:r>
              <a:rPr lang="en-US" sz="2800" dirty="0" err="1" smtClean="0"/>
              <a:t>pl</a:t>
            </a:r>
            <a:r>
              <a:rPr lang="en-US" sz="2800" dirty="0" smtClean="0"/>
              <a:t> endings = </a:t>
            </a:r>
            <a:r>
              <a:rPr lang="el-GR" sz="2800" dirty="0" smtClean="0"/>
              <a:t>-</a:t>
            </a:r>
            <a:r>
              <a:rPr lang="el-GR" sz="2800" dirty="0" smtClean="0">
                <a:solidFill>
                  <a:srgbClr val="FF0000"/>
                </a:solidFill>
              </a:rPr>
              <a:t>ει</a:t>
            </a:r>
            <a:r>
              <a:rPr lang="en-US" sz="2800" dirty="0" smtClean="0">
                <a:solidFill>
                  <a:srgbClr val="FF0000"/>
                </a:solidFill>
              </a:rPr>
              <a:t>/</a:t>
            </a:r>
            <a:r>
              <a:rPr lang="el-GR" sz="2800" dirty="0" smtClean="0">
                <a:solidFill>
                  <a:srgbClr val="FF0000"/>
                </a:solidFill>
              </a:rPr>
              <a:t>-ουσι</a:t>
            </a:r>
            <a:r>
              <a:rPr lang="en-US" sz="2800" dirty="0" smtClean="0">
                <a:solidFill>
                  <a:srgbClr val="FF0000"/>
                </a:solidFill>
              </a:rPr>
              <a:t>(</a:t>
            </a:r>
            <a:r>
              <a:rPr lang="el-GR" sz="2800" dirty="0" smtClean="0">
                <a:solidFill>
                  <a:srgbClr val="FF0000"/>
                </a:solidFill>
              </a:rPr>
              <a:t>ν</a:t>
            </a:r>
            <a:r>
              <a:rPr lang="en-US" sz="28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195" y="2081546"/>
            <a:ext cx="8935949" cy="4102945"/>
          </a:xfrm>
        </p:spPr>
        <p:txBody>
          <a:bodyPr>
            <a:normAutofit/>
          </a:bodyPr>
          <a:lstStyle/>
          <a:p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πέμπ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ω</a:t>
            </a:r>
            <a:r>
              <a:rPr lang="el-GR" sz="2800" dirty="0">
                <a:cs typeface="Times New Roman" panose="02020603050405020304" pitchFamily="18" charset="0"/>
              </a:rPr>
              <a:t>, πέμψω, ἔ</a:t>
            </a:r>
            <a:r>
              <a:rPr lang="el-GR" sz="2800" dirty="0" smtClean="0">
                <a:cs typeface="Times New Roman" panose="02020603050405020304" pitchFamily="18" charset="0"/>
              </a:rPr>
              <a:t>πεμψα</a:t>
            </a:r>
            <a:r>
              <a:rPr lang="el-GR" sz="2800" dirty="0">
                <a:cs typeface="Times New Roman" panose="02020603050405020304" pitchFamily="18" charset="0"/>
              </a:rPr>
              <a:t>, πέπομφα, πέπεμμαι, ἐπέμφθην  </a:t>
            </a:r>
            <a:r>
              <a:rPr lang="el-GR" sz="2800" dirty="0" smtClean="0">
                <a:cs typeface="Times New Roman" panose="02020603050405020304" pitchFamily="18" charset="0"/>
              </a:rPr>
              <a:t> </a:t>
            </a:r>
          </a:p>
          <a:p>
            <a:pPr lvl="2"/>
            <a:r>
              <a:rPr lang="el-GR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l-GR" dirty="0" smtClean="0">
                <a:solidFill>
                  <a:srgbClr val="FF0000"/>
                </a:solidFill>
              </a:rPr>
              <a:t>πέμπει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l-GR" dirty="0">
                <a:solidFill>
                  <a:srgbClr val="FF0000"/>
                </a:solidFill>
              </a:rPr>
              <a:t>πέμπουσι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       </a:t>
            </a:r>
          </a:p>
          <a:p>
            <a:r>
              <a:rPr lang="el-GR" sz="2800" dirty="0" smtClean="0">
                <a:solidFill>
                  <a:srgbClr val="00B050"/>
                </a:solidFill>
              </a:rPr>
              <a:t>ἄ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ρχ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ω</a:t>
            </a:r>
            <a:r>
              <a:rPr lang="el-GR" sz="2800" dirty="0" smtClean="0">
                <a:cs typeface="Times New Roman" panose="02020603050405020304" pitchFamily="18" charset="0"/>
              </a:rPr>
              <a:t>, ἄρξω, ἦρξα, ἦρχα, ἦργμαι, ἤρχθην </a:t>
            </a:r>
            <a:r>
              <a:rPr lang="en-US" sz="2800" dirty="0" smtClean="0">
                <a:cs typeface="Times New Roman" panose="02020603050405020304" pitchFamily="18" charset="0"/>
              </a:rPr>
              <a:t>		</a:t>
            </a:r>
            <a:endParaRPr lang="el-GR" sz="2800" dirty="0" smtClean="0">
              <a:cs typeface="Times New Roman" panose="02020603050405020304" pitchFamily="18" charset="0"/>
            </a:endParaRPr>
          </a:p>
          <a:p>
            <a:pPr lvl="2"/>
            <a:r>
              <a:rPr lang="el-GR" dirty="0">
                <a:solidFill>
                  <a:srgbClr val="FF0000"/>
                </a:solidFill>
                <a:cs typeface="Times New Roman" panose="02020603050405020304" pitchFamily="18" charset="0"/>
              </a:rPr>
              <a:t>ἄρχει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l-GR" dirty="0">
                <a:solidFill>
                  <a:srgbClr val="FF0000"/>
                </a:solidFill>
                <a:cs typeface="Times New Roman" panose="02020603050405020304" pitchFamily="18" charset="0"/>
              </a:rPr>
              <a:t>ἄρχουσι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</a:t>
            </a:r>
          </a:p>
          <a:p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ποιέ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ω</a:t>
            </a:r>
            <a:r>
              <a:rPr lang="el-GR" sz="2800" dirty="0" smtClean="0">
                <a:cs typeface="Times New Roman" panose="02020603050405020304" pitchFamily="18" charset="0"/>
              </a:rPr>
              <a:t>, ποιήσω, ἐποίησα, πεποίηκα, ποποίημαι, ἐποιήθην</a:t>
            </a:r>
          </a:p>
          <a:p>
            <a:pPr lvl="2"/>
            <a:r>
              <a:rPr lang="el-GR" dirty="0">
                <a:solidFill>
                  <a:srgbClr val="FF0000"/>
                </a:solidFill>
              </a:rPr>
              <a:t>ποιεῖ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ἐποιουσι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ν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endParaRPr lang="el-GR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βάλλ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ω</a:t>
            </a:r>
            <a:r>
              <a:rPr lang="el-GR" sz="2800" dirty="0">
                <a:cs typeface="Times New Roman" panose="02020603050405020304" pitchFamily="18" charset="0"/>
              </a:rPr>
              <a:t>, βαλέω, ἔβαλον, βέβληκα, βέβλημαι, ἐβλήθην</a:t>
            </a:r>
          </a:p>
          <a:p>
            <a:pPr lvl="2"/>
            <a:r>
              <a:rPr lang="el-GR" dirty="0" smtClean="0">
                <a:solidFill>
                  <a:srgbClr val="FF0000"/>
                </a:solidFill>
              </a:rPr>
              <a:t>βάλλει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l-GR" dirty="0" smtClean="0">
                <a:solidFill>
                  <a:srgbClr val="FF0000"/>
                </a:solidFill>
              </a:rPr>
              <a:t>βάλλουσι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l-GR" dirty="0" smtClean="0">
                <a:solidFill>
                  <a:srgbClr val="FF0000"/>
                </a:solidFill>
              </a:rPr>
              <a:t>ν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l-GR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lvl="2"/>
            <a:endParaRPr lang="en-US" sz="2000" dirty="0" smtClean="0">
              <a:cs typeface="Times New Roman" panose="02020603050405020304" pitchFamily="18" charset="0"/>
            </a:endParaRPr>
          </a:p>
          <a:p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948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275304"/>
            <a:ext cx="10352084" cy="156043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Future stem [2PP</a:t>
            </a:r>
            <a:r>
              <a:rPr lang="en-US" dirty="0"/>
              <a:t>] = </a:t>
            </a:r>
            <a:r>
              <a:rPr lang="en-US" u="sng" dirty="0" smtClean="0"/>
              <a:t>Future</a:t>
            </a:r>
            <a:r>
              <a:rPr lang="en-US" dirty="0" smtClean="0"/>
              <a:t> tense</a:t>
            </a:r>
            <a:br>
              <a:rPr lang="en-US" dirty="0" smtClean="0"/>
            </a:br>
            <a:r>
              <a:rPr lang="el-GR" sz="2800" b="1" u="sng" dirty="0" smtClean="0">
                <a:solidFill>
                  <a:srgbClr val="FF0000"/>
                </a:solidFill>
              </a:rPr>
              <a:t>σ</a:t>
            </a:r>
            <a:r>
              <a:rPr lang="en-US" sz="2800" dirty="0" smtClean="0"/>
              <a:t> +3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sg/</a:t>
            </a:r>
            <a:r>
              <a:rPr lang="en-US" sz="2800" dirty="0" err="1" smtClean="0"/>
              <a:t>pl</a:t>
            </a:r>
            <a:r>
              <a:rPr lang="en-US" sz="2800" dirty="0" smtClean="0"/>
              <a:t> </a:t>
            </a:r>
            <a:r>
              <a:rPr lang="en-US" sz="2800" dirty="0" err="1" smtClean="0"/>
              <a:t>pres</a:t>
            </a:r>
            <a:r>
              <a:rPr lang="en-US" sz="2800" dirty="0" smtClean="0"/>
              <a:t> endings </a:t>
            </a:r>
            <a:r>
              <a:rPr lang="en-US" sz="2800" dirty="0" smtClean="0">
                <a:latin typeface="+mn-lt"/>
              </a:rPr>
              <a:t>= </a:t>
            </a:r>
            <a:r>
              <a:rPr lang="el-GR" sz="2800" dirty="0" smtClean="0">
                <a:latin typeface="+mn-lt"/>
              </a:rPr>
              <a:t>-ει</a:t>
            </a:r>
            <a:r>
              <a:rPr lang="en-US" sz="2800" dirty="0" smtClean="0">
                <a:latin typeface="+mn-lt"/>
              </a:rPr>
              <a:t>/</a:t>
            </a:r>
            <a:r>
              <a:rPr lang="el-GR" sz="2800" dirty="0" smtClean="0">
                <a:latin typeface="+mn-lt"/>
              </a:rPr>
              <a:t>-ουσι</a:t>
            </a:r>
            <a:r>
              <a:rPr lang="en-US" sz="2800" dirty="0"/>
              <a:t>(</a:t>
            </a:r>
            <a:r>
              <a:rPr lang="el-GR" sz="2800" dirty="0"/>
              <a:t>ν</a:t>
            </a:r>
            <a:r>
              <a:rPr lang="en-US" sz="2800" dirty="0"/>
              <a:t>)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195" y="2081546"/>
            <a:ext cx="8935949" cy="4102945"/>
          </a:xfrm>
        </p:spPr>
        <p:txBody>
          <a:bodyPr>
            <a:normAutofit/>
          </a:bodyPr>
          <a:lstStyle/>
          <a:p>
            <a:r>
              <a:rPr lang="el-GR" sz="2800" dirty="0" smtClean="0">
                <a:cs typeface="Times New Roman" panose="02020603050405020304" pitchFamily="18" charset="0"/>
              </a:rPr>
              <a:t>πέμπω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πέμψω</a:t>
            </a:r>
            <a:r>
              <a:rPr lang="el-GR" sz="2800" dirty="0">
                <a:cs typeface="Times New Roman" panose="02020603050405020304" pitchFamily="18" charset="0"/>
              </a:rPr>
              <a:t>, ἔ</a:t>
            </a:r>
            <a:r>
              <a:rPr lang="el-GR" sz="2800" dirty="0" smtClean="0">
                <a:cs typeface="Times New Roman" panose="02020603050405020304" pitchFamily="18" charset="0"/>
              </a:rPr>
              <a:t>πεμψα</a:t>
            </a:r>
            <a:r>
              <a:rPr lang="el-GR" sz="2800" dirty="0">
                <a:cs typeface="Times New Roman" panose="02020603050405020304" pitchFamily="18" charset="0"/>
              </a:rPr>
              <a:t>, πέπομφα, πέπεμμαι, ἐπέμφθην  </a:t>
            </a:r>
            <a:r>
              <a:rPr lang="el-GR" sz="2800" dirty="0" smtClean="0">
                <a:cs typeface="Times New Roman" panose="02020603050405020304" pitchFamily="18" charset="0"/>
              </a:rPr>
              <a:t> </a:t>
            </a:r>
          </a:p>
          <a:p>
            <a:pPr lvl="2"/>
            <a:r>
              <a:rPr lang="el-GR" dirty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solidFill>
                  <a:srgbClr val="FF0000"/>
                </a:solidFill>
              </a:rPr>
              <a:t>πέμψει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l-GR" dirty="0">
                <a:solidFill>
                  <a:srgbClr val="FF0000"/>
                </a:solidFill>
              </a:rPr>
              <a:t>πέμψουσι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       </a:t>
            </a:r>
          </a:p>
          <a:p>
            <a:r>
              <a:rPr lang="el-GR" sz="2800" dirty="0" smtClean="0"/>
              <a:t>ἄ</a:t>
            </a:r>
            <a:r>
              <a:rPr lang="el-GR" sz="2800" dirty="0" smtClean="0">
                <a:cs typeface="Times New Roman" panose="02020603050405020304" pitchFamily="18" charset="0"/>
              </a:rPr>
              <a:t>ρχω,</a:t>
            </a:r>
            <a:r>
              <a:rPr lang="el-GR" sz="2800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α</a:t>
            </a:r>
            <a:r>
              <a:rPr lang="el-GR" sz="2800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̓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́ρξω</a:t>
            </a:r>
            <a:r>
              <a:rPr lang="el-GR" sz="2800" dirty="0" smtClean="0">
                <a:cs typeface="Times New Roman" panose="02020603050405020304" pitchFamily="18" charset="0"/>
              </a:rPr>
              <a:t>, ἦρξα, ἦρχα, ἦργμαι, ἤρχθην </a:t>
            </a:r>
            <a:r>
              <a:rPr lang="en-US" sz="2800" dirty="0" smtClean="0">
                <a:cs typeface="Times New Roman" panose="02020603050405020304" pitchFamily="18" charset="0"/>
              </a:rPr>
              <a:t>		</a:t>
            </a:r>
            <a:endParaRPr lang="el-GR" sz="2800" dirty="0" smtClean="0">
              <a:cs typeface="Times New Roman" panose="02020603050405020304" pitchFamily="18" charset="0"/>
            </a:endParaRPr>
          </a:p>
          <a:p>
            <a:pPr lvl="2"/>
            <a:r>
              <a:rPr lang="el-GR" dirty="0">
                <a:solidFill>
                  <a:srgbClr val="FF0000"/>
                </a:solidFill>
              </a:rPr>
              <a:t>ἄρξει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l-GR" dirty="0">
                <a:solidFill>
                  <a:srgbClr val="FF0000"/>
                </a:solidFill>
              </a:rPr>
              <a:t>ἄρξουσι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</a:t>
            </a:r>
          </a:p>
          <a:p>
            <a:r>
              <a:rPr lang="el-GR" sz="2800" dirty="0" smtClean="0">
                <a:cs typeface="Times New Roman" panose="02020603050405020304" pitchFamily="18" charset="0"/>
              </a:rPr>
              <a:t>ποιέω,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ποιή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σω</a:t>
            </a:r>
            <a:r>
              <a:rPr lang="el-GR" sz="2800" dirty="0" smtClean="0">
                <a:cs typeface="Times New Roman" panose="02020603050405020304" pitchFamily="18" charset="0"/>
              </a:rPr>
              <a:t>, ἐποίησα, πεποίηκα, ποποίημαι, ἐποιήθην</a:t>
            </a:r>
          </a:p>
          <a:p>
            <a:pPr lvl="2"/>
            <a:r>
              <a:rPr lang="el-GR" dirty="0" smtClean="0">
                <a:solidFill>
                  <a:srgbClr val="FF0000"/>
                </a:solidFill>
              </a:rPr>
              <a:t>ποιήσει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l-GR" dirty="0">
                <a:solidFill>
                  <a:srgbClr val="FF0000"/>
                </a:solidFill>
              </a:rPr>
              <a:t>ποιήσουσι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ν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endParaRPr lang="el-GR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l-GR" sz="2800" dirty="0" smtClean="0">
                <a:cs typeface="Times New Roman" panose="02020603050405020304" pitchFamily="18" charset="0"/>
              </a:rPr>
              <a:t>βάλλω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βαλέ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ω</a:t>
            </a:r>
            <a:r>
              <a:rPr lang="el-GR" sz="2800" dirty="0">
                <a:cs typeface="Times New Roman" panose="02020603050405020304" pitchFamily="18" charset="0"/>
              </a:rPr>
              <a:t>, ἔβαλον, βέβληκα, βέβλημαι, ἐβλήθην</a:t>
            </a:r>
          </a:p>
          <a:p>
            <a:pPr lvl="2"/>
            <a:r>
              <a:rPr lang="el-GR" dirty="0" smtClean="0">
                <a:solidFill>
                  <a:srgbClr val="FF0000"/>
                </a:solidFill>
              </a:rPr>
              <a:t>βαλεῖ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l-GR" dirty="0" smtClean="0">
                <a:solidFill>
                  <a:srgbClr val="FF0000"/>
                </a:solidFill>
              </a:rPr>
              <a:t>βαλοῦσι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l-GR" dirty="0" smtClean="0">
                <a:solidFill>
                  <a:srgbClr val="FF0000"/>
                </a:solidFill>
              </a:rPr>
              <a:t>ν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l-GR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lvl="2"/>
            <a:endParaRPr lang="en-US" sz="2000" dirty="0" smtClean="0">
              <a:cs typeface="Times New Roman" panose="02020603050405020304" pitchFamily="18" charset="0"/>
            </a:endParaRPr>
          </a:p>
          <a:p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9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275304"/>
            <a:ext cx="10352084" cy="156043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Perfect stem [4PP</a:t>
            </a:r>
            <a:r>
              <a:rPr lang="en-US" dirty="0"/>
              <a:t>] = </a:t>
            </a:r>
            <a:r>
              <a:rPr lang="en-US" u="sng" dirty="0" smtClean="0"/>
              <a:t>Perfect</a:t>
            </a:r>
            <a:r>
              <a:rPr lang="en-US" dirty="0" smtClean="0"/>
              <a:t> tense</a:t>
            </a:r>
            <a:br>
              <a:rPr lang="en-US" dirty="0" smtClean="0"/>
            </a:br>
            <a:r>
              <a:rPr lang="en-US" sz="2800" b="1" u="sng" dirty="0" smtClean="0"/>
              <a:t>Reduplication</a:t>
            </a:r>
            <a:r>
              <a:rPr lang="en-US" sz="2800" dirty="0" smtClean="0"/>
              <a:t> + </a:t>
            </a:r>
            <a:r>
              <a:rPr lang="el-GR" sz="2800" b="1" u="sng" dirty="0" smtClean="0">
                <a:solidFill>
                  <a:srgbClr val="FF0000"/>
                </a:solidFill>
              </a:rPr>
              <a:t>κ</a:t>
            </a:r>
            <a:r>
              <a:rPr lang="en-US" sz="2800" dirty="0" smtClean="0"/>
              <a:t> +3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sg/</a:t>
            </a:r>
            <a:r>
              <a:rPr lang="en-US" sz="2800" dirty="0" err="1" smtClean="0"/>
              <a:t>pl</a:t>
            </a:r>
            <a:r>
              <a:rPr lang="en-US" sz="2800" dirty="0" smtClean="0"/>
              <a:t> endings </a:t>
            </a:r>
            <a:r>
              <a:rPr lang="en-US" sz="2800" dirty="0" smtClean="0">
                <a:latin typeface="+mn-lt"/>
              </a:rPr>
              <a:t>= </a:t>
            </a:r>
            <a:r>
              <a:rPr lang="el-GR" sz="2800" dirty="0" smtClean="0">
                <a:solidFill>
                  <a:srgbClr val="FF0000"/>
                </a:solidFill>
              </a:rPr>
              <a:t>-ε</a:t>
            </a:r>
            <a:r>
              <a:rPr lang="en-US" sz="2800" dirty="0">
                <a:solidFill>
                  <a:srgbClr val="FF0000"/>
                </a:solidFill>
              </a:rPr>
              <a:t>(</a:t>
            </a:r>
            <a:r>
              <a:rPr lang="el-GR" sz="2800" dirty="0">
                <a:solidFill>
                  <a:srgbClr val="FF0000"/>
                </a:solidFill>
              </a:rPr>
              <a:t>ν</a:t>
            </a:r>
            <a:r>
              <a:rPr lang="en-US" sz="2800" dirty="0">
                <a:solidFill>
                  <a:srgbClr val="FF0000"/>
                </a:solidFill>
              </a:rPr>
              <a:t>)/</a:t>
            </a:r>
            <a:r>
              <a:rPr lang="el-GR" sz="2800" dirty="0" smtClean="0">
                <a:solidFill>
                  <a:srgbClr val="FF0000"/>
                </a:solidFill>
              </a:rPr>
              <a:t>-ασι</a:t>
            </a:r>
            <a:r>
              <a:rPr lang="en-US" sz="2800" dirty="0" smtClean="0">
                <a:solidFill>
                  <a:srgbClr val="FF0000"/>
                </a:solidFill>
              </a:rPr>
              <a:t>(</a:t>
            </a:r>
            <a:r>
              <a:rPr lang="el-GR" sz="2800" dirty="0">
                <a:solidFill>
                  <a:srgbClr val="FF0000"/>
                </a:solidFill>
              </a:rPr>
              <a:t>ν</a:t>
            </a:r>
            <a:r>
              <a:rPr lang="en-US" sz="2800" dirty="0">
                <a:solidFill>
                  <a:srgbClr val="FF0000"/>
                </a:solidFill>
              </a:rPr>
              <a:t>) 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195" y="2081546"/>
            <a:ext cx="8935949" cy="4102945"/>
          </a:xfrm>
        </p:spPr>
        <p:txBody>
          <a:bodyPr>
            <a:normAutofit/>
          </a:bodyPr>
          <a:lstStyle/>
          <a:p>
            <a:r>
              <a:rPr lang="el-GR" sz="2800" dirty="0" smtClean="0">
                <a:cs typeface="Times New Roman" panose="02020603050405020304" pitchFamily="18" charset="0"/>
              </a:rPr>
              <a:t>πέμπω</a:t>
            </a:r>
            <a:r>
              <a:rPr lang="el-GR" sz="2800" dirty="0">
                <a:cs typeface="Times New Roman" panose="02020603050405020304" pitchFamily="18" charset="0"/>
              </a:rPr>
              <a:t>, πέμψω, ἔ</a:t>
            </a:r>
            <a:r>
              <a:rPr lang="el-GR" sz="2800" dirty="0" smtClean="0">
                <a:cs typeface="Times New Roman" panose="02020603050405020304" pitchFamily="18" charset="0"/>
              </a:rPr>
              <a:t>πεμψα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πέπομφα</a:t>
            </a:r>
            <a:r>
              <a:rPr lang="el-GR" sz="2800" dirty="0">
                <a:cs typeface="Times New Roman" panose="02020603050405020304" pitchFamily="18" charset="0"/>
              </a:rPr>
              <a:t>, πέπεμμαι, ἐπέμφθην  </a:t>
            </a:r>
            <a:r>
              <a:rPr lang="el-GR" sz="2800" dirty="0" smtClean="0">
                <a:cs typeface="Times New Roman" panose="02020603050405020304" pitchFamily="18" charset="0"/>
              </a:rPr>
              <a:t> </a:t>
            </a:r>
          </a:p>
          <a:p>
            <a:pPr lvl="2"/>
            <a:r>
              <a:rPr lang="el-GR" dirty="0"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FF0000"/>
                </a:solidFill>
              </a:rPr>
              <a:t>πέπομφε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(v), </a:t>
            </a:r>
            <a:r>
              <a:rPr lang="el-GR" dirty="0">
                <a:solidFill>
                  <a:srgbClr val="FF0000"/>
                </a:solidFill>
              </a:rPr>
              <a:t>πεπόμφασι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       </a:t>
            </a:r>
          </a:p>
          <a:p>
            <a:r>
              <a:rPr lang="el-GR" sz="2800" dirty="0" smtClean="0"/>
              <a:t>ἄ</a:t>
            </a:r>
            <a:r>
              <a:rPr lang="el-GR" sz="2800" dirty="0" smtClean="0">
                <a:cs typeface="Times New Roman" panose="02020603050405020304" pitchFamily="18" charset="0"/>
              </a:rPr>
              <a:t>ρχω, ἄρξω, ἦρξα,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ἦρχα</a:t>
            </a:r>
            <a:r>
              <a:rPr lang="el-GR" sz="2800" dirty="0" smtClean="0">
                <a:cs typeface="Times New Roman" panose="02020603050405020304" pitchFamily="18" charset="0"/>
              </a:rPr>
              <a:t>, ἦργμαι, ἤρχθην </a:t>
            </a:r>
            <a:r>
              <a:rPr lang="en-US" sz="2800" dirty="0" smtClean="0">
                <a:cs typeface="Times New Roman" panose="02020603050405020304" pitchFamily="18" charset="0"/>
              </a:rPr>
              <a:t>		</a:t>
            </a:r>
            <a:endParaRPr lang="el-GR" sz="2800" dirty="0" smtClean="0">
              <a:cs typeface="Times New Roman" panose="02020603050405020304" pitchFamily="18" charset="0"/>
            </a:endParaRPr>
          </a:p>
          <a:p>
            <a:pPr lvl="2"/>
            <a:r>
              <a:rPr lang="el-GR" dirty="0" smtClean="0">
                <a:solidFill>
                  <a:srgbClr val="FF0000"/>
                </a:solidFill>
              </a:rPr>
              <a:t>ἦρχε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</a:t>
            </a:r>
            <a:r>
              <a:rPr 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),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--</a:t>
            </a:r>
          </a:p>
          <a:p>
            <a:r>
              <a:rPr lang="el-GR" sz="2800" dirty="0" smtClean="0">
                <a:cs typeface="Times New Roman" panose="02020603050405020304" pitchFamily="18" charset="0"/>
              </a:rPr>
              <a:t>ποιέω, ποιήσω, ἐποίησα,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πεποίη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κα</a:t>
            </a:r>
            <a:r>
              <a:rPr lang="el-GR" sz="2800" dirty="0" smtClean="0">
                <a:cs typeface="Times New Roman" panose="02020603050405020304" pitchFamily="18" charset="0"/>
              </a:rPr>
              <a:t>, π</a:t>
            </a:r>
            <a:r>
              <a:rPr lang="el-GR" sz="2800" dirty="0">
                <a:cs typeface="Times New Roman" panose="02020603050405020304" pitchFamily="18" charset="0"/>
              </a:rPr>
              <a:t>ε</a:t>
            </a:r>
            <a:r>
              <a:rPr lang="el-GR" sz="2800" dirty="0" smtClean="0">
                <a:cs typeface="Times New Roman" panose="02020603050405020304" pitchFamily="18" charset="0"/>
              </a:rPr>
              <a:t>ποίημαι, ἐποιήθην</a:t>
            </a:r>
          </a:p>
          <a:p>
            <a:pPr lvl="2"/>
            <a:r>
              <a:rPr lang="el-GR" dirty="0">
                <a:solidFill>
                  <a:srgbClr val="FF0000"/>
                </a:solidFill>
              </a:rPr>
              <a:t>πεπόηκε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l-GR" dirty="0" smtClean="0">
                <a:solidFill>
                  <a:srgbClr val="FF0000"/>
                </a:solidFill>
              </a:rPr>
              <a:t>πεποήκασιν</a:t>
            </a:r>
            <a:endParaRPr lang="el-GR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l-GR" sz="2800" dirty="0" smtClean="0">
                <a:cs typeface="Times New Roman" panose="02020603050405020304" pitchFamily="18" charset="0"/>
              </a:rPr>
              <a:t>βάλλω</a:t>
            </a:r>
            <a:r>
              <a:rPr lang="el-GR" sz="2800" dirty="0">
                <a:cs typeface="Times New Roman" panose="02020603050405020304" pitchFamily="18" charset="0"/>
              </a:rPr>
              <a:t>, βαλέω, ἔβαλον,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βέβλη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κα</a:t>
            </a:r>
            <a:r>
              <a:rPr lang="el-GR" sz="2800" dirty="0">
                <a:cs typeface="Times New Roman" panose="02020603050405020304" pitchFamily="18" charset="0"/>
              </a:rPr>
              <a:t>, βέβλημαι, ἐβλήθην</a:t>
            </a:r>
          </a:p>
          <a:p>
            <a:pPr lvl="2"/>
            <a:r>
              <a:rPr lang="el-GR" dirty="0">
                <a:solidFill>
                  <a:srgbClr val="FF0000"/>
                </a:solidFill>
              </a:rPr>
              <a:t>βέβληκε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(v)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--</a:t>
            </a:r>
            <a:endParaRPr lang="el-GR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lvl="2"/>
            <a:endParaRPr lang="en-US" sz="2000" dirty="0" smtClean="0">
              <a:cs typeface="Times New Roman" panose="02020603050405020304" pitchFamily="18" charset="0"/>
            </a:endParaRPr>
          </a:p>
          <a:p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79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275304"/>
            <a:ext cx="10352084" cy="156043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Perfect stem [4PP</a:t>
            </a:r>
            <a:r>
              <a:rPr lang="en-US" dirty="0"/>
              <a:t>] = </a:t>
            </a:r>
            <a:r>
              <a:rPr lang="en-US" u="sng" dirty="0" smtClean="0"/>
              <a:t>Pluperfect</a:t>
            </a:r>
            <a:r>
              <a:rPr lang="en-US" dirty="0" smtClean="0"/>
              <a:t> tense</a:t>
            </a:r>
            <a:br>
              <a:rPr lang="en-US" dirty="0" smtClean="0"/>
            </a:br>
            <a:r>
              <a:rPr lang="en-US" sz="2800" dirty="0" smtClean="0"/>
              <a:t>Augment + Reduplication + </a:t>
            </a:r>
            <a:r>
              <a:rPr lang="el-GR" sz="2800" b="1" u="sng" dirty="0" smtClean="0">
                <a:solidFill>
                  <a:srgbClr val="FF0000"/>
                </a:solidFill>
              </a:rPr>
              <a:t>κ</a:t>
            </a:r>
            <a:r>
              <a:rPr lang="en-US" sz="2800" dirty="0" smtClean="0"/>
              <a:t> + 3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sg/</a:t>
            </a:r>
            <a:r>
              <a:rPr lang="en-US" sz="2800" dirty="0" err="1" smtClean="0"/>
              <a:t>pl</a:t>
            </a:r>
            <a:r>
              <a:rPr lang="en-US" sz="2800" dirty="0" smtClean="0"/>
              <a:t> endings </a:t>
            </a:r>
            <a:r>
              <a:rPr lang="en-US" sz="2800" dirty="0" smtClean="0">
                <a:latin typeface="+mn-lt"/>
              </a:rPr>
              <a:t>= </a:t>
            </a:r>
            <a:r>
              <a:rPr lang="el-GR" sz="2800" dirty="0" smtClean="0">
                <a:solidFill>
                  <a:srgbClr val="FF0000"/>
                </a:solidFill>
                <a:latin typeface="+mn-lt"/>
              </a:rPr>
              <a:t>-ει</a:t>
            </a:r>
            <a:r>
              <a:rPr lang="en-US" sz="2800" dirty="0" smtClean="0">
                <a:solidFill>
                  <a:srgbClr val="FF0000"/>
                </a:solidFill>
                <a:latin typeface="+mn-lt"/>
              </a:rPr>
              <a:t>/</a:t>
            </a:r>
            <a:r>
              <a:rPr lang="el-GR" sz="2800" dirty="0" smtClean="0">
                <a:solidFill>
                  <a:srgbClr val="FF0000"/>
                </a:solidFill>
                <a:latin typeface="+mn-lt"/>
              </a:rPr>
              <a:t>-εσαν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RARE!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195" y="2081546"/>
            <a:ext cx="8935949" cy="4102945"/>
          </a:xfrm>
        </p:spPr>
        <p:txBody>
          <a:bodyPr>
            <a:normAutofit/>
          </a:bodyPr>
          <a:lstStyle/>
          <a:p>
            <a:r>
              <a:rPr lang="el-GR" sz="2800" dirty="0" smtClean="0">
                <a:cs typeface="Times New Roman" panose="02020603050405020304" pitchFamily="18" charset="0"/>
              </a:rPr>
              <a:t>πέμπω</a:t>
            </a:r>
            <a:r>
              <a:rPr lang="el-GR" sz="2800" dirty="0">
                <a:cs typeface="Times New Roman" panose="02020603050405020304" pitchFamily="18" charset="0"/>
              </a:rPr>
              <a:t>, πέμψω, ἔ</a:t>
            </a:r>
            <a:r>
              <a:rPr lang="el-GR" sz="2800" dirty="0" smtClean="0">
                <a:cs typeface="Times New Roman" panose="02020603050405020304" pitchFamily="18" charset="0"/>
              </a:rPr>
              <a:t>πεμψα</a:t>
            </a:r>
            <a:r>
              <a:rPr lang="el-GR" sz="2800" dirty="0">
                <a:cs typeface="Times New Roman" panose="02020603050405020304" pitchFamily="18" charset="0"/>
              </a:rPr>
              <a:t>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πέ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πομφα</a:t>
            </a:r>
            <a:r>
              <a:rPr lang="el-GR" sz="2800" dirty="0">
                <a:cs typeface="Times New Roman" panose="02020603050405020304" pitchFamily="18" charset="0"/>
              </a:rPr>
              <a:t>, πέπεμμαι, ἐπέμφθην  </a:t>
            </a:r>
            <a:r>
              <a:rPr lang="el-GR" sz="2800" dirty="0" smtClean="0">
                <a:cs typeface="Times New Roman" panose="02020603050405020304" pitchFamily="18" charset="0"/>
              </a:rPr>
              <a:t> </a:t>
            </a:r>
          </a:p>
          <a:p>
            <a:pPr lvl="2"/>
            <a:r>
              <a:rPr lang="el-GR" dirty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solidFill>
                  <a:srgbClr val="FF0000"/>
                </a:solidFill>
              </a:rPr>
              <a:t>ἐπεπόμφει</a:t>
            </a:r>
            <a:r>
              <a:rPr 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l-GR" dirty="0">
                <a:solidFill>
                  <a:srgbClr val="FF0000"/>
                </a:solidFill>
              </a:rPr>
              <a:t>ἐπεπόμφεσαν</a:t>
            </a:r>
            <a:endParaRPr lang="en-US" dirty="0" smtClean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l-GR" sz="2800" dirty="0"/>
              <a:t>ἄ</a:t>
            </a:r>
            <a:r>
              <a:rPr lang="el-GR" sz="2800" dirty="0">
                <a:cs typeface="Times New Roman" panose="02020603050405020304" pitchFamily="18" charset="0"/>
              </a:rPr>
              <a:t>ρχω, ἄρξω, ἦρξα,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ἦρχα</a:t>
            </a:r>
            <a:r>
              <a:rPr lang="el-GR" sz="2800" dirty="0">
                <a:cs typeface="Times New Roman" panose="02020603050405020304" pitchFamily="18" charset="0"/>
              </a:rPr>
              <a:t>, ἦργμαι, ἤρχθην </a:t>
            </a:r>
            <a:r>
              <a:rPr lang="en-US" sz="2800" dirty="0">
                <a:cs typeface="Times New Roman" panose="02020603050405020304" pitchFamily="18" charset="0"/>
              </a:rPr>
              <a:t>		</a:t>
            </a:r>
            <a:endParaRPr lang="el-GR" sz="2800" dirty="0">
              <a:cs typeface="Times New Roman" panose="02020603050405020304" pitchFamily="18" charset="0"/>
            </a:endParaRPr>
          </a:p>
          <a:p>
            <a:pPr lvl="2"/>
            <a:r>
              <a:rPr lang="en-US" dirty="0" smtClean="0"/>
              <a:t>--, --</a:t>
            </a:r>
            <a:endParaRPr lang="en-US" dirty="0"/>
          </a:p>
          <a:p>
            <a:r>
              <a:rPr lang="el-GR" sz="2800" dirty="0" smtClean="0">
                <a:cs typeface="Times New Roman" panose="02020603050405020304" pitchFamily="18" charset="0"/>
              </a:rPr>
              <a:t>ποιέω, ποιήσω, ἐποίησα,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πε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ποίη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κα</a:t>
            </a:r>
            <a:r>
              <a:rPr lang="el-GR" sz="2800" dirty="0" smtClean="0">
                <a:cs typeface="Times New Roman" panose="02020603050405020304" pitchFamily="18" charset="0"/>
              </a:rPr>
              <a:t>, ποποίημαι, ἐποιήθην</a:t>
            </a:r>
          </a:p>
          <a:p>
            <a:pPr lvl="2"/>
            <a:r>
              <a:rPr lang="el-GR" dirty="0" smtClean="0">
                <a:solidFill>
                  <a:srgbClr val="FF0000"/>
                </a:solidFill>
              </a:rPr>
              <a:t>ἐπεποιήκει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l-GR" dirty="0" smtClean="0">
                <a:solidFill>
                  <a:srgbClr val="FF0000"/>
                </a:solidFill>
              </a:rPr>
              <a:t>ἐπεποιήκεσαν</a:t>
            </a:r>
            <a:endParaRPr lang="el-GR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l-GR" sz="2800" dirty="0" smtClean="0">
                <a:cs typeface="Times New Roman" panose="02020603050405020304" pitchFamily="18" charset="0"/>
              </a:rPr>
              <a:t>βάλλω</a:t>
            </a:r>
            <a:r>
              <a:rPr lang="el-GR" sz="2800" dirty="0">
                <a:cs typeface="Times New Roman" panose="02020603050405020304" pitchFamily="18" charset="0"/>
              </a:rPr>
              <a:t>, βαλέω, ἔβαλον, 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βέ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βλη</a:t>
            </a:r>
            <a:r>
              <a:rPr lang="en-US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-</a:t>
            </a:r>
            <a:r>
              <a:rPr lang="el-GR" sz="2800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κα</a:t>
            </a:r>
            <a:r>
              <a:rPr lang="el-GR" sz="2800" dirty="0">
                <a:cs typeface="Times New Roman" panose="02020603050405020304" pitchFamily="18" charset="0"/>
              </a:rPr>
              <a:t>, βέβλημαι, ἐβλήθην</a:t>
            </a:r>
          </a:p>
          <a:p>
            <a:pPr lvl="2"/>
            <a:r>
              <a:rPr lang="el-GR" dirty="0" smtClean="0">
                <a:solidFill>
                  <a:srgbClr val="FF0000"/>
                </a:solidFill>
              </a:rPr>
              <a:t>ἐβεβλήκει</a:t>
            </a:r>
            <a:r>
              <a:rPr lang="el-G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l-GR" dirty="0">
                <a:solidFill>
                  <a:srgbClr val="FF0000"/>
                </a:solidFill>
              </a:rPr>
              <a:t>ἐβεβλήκεσαν</a:t>
            </a:r>
            <a:endParaRPr lang="el-GR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lvl="2"/>
            <a:endParaRPr lang="en-US" sz="2000" dirty="0" smtClean="0">
              <a:cs typeface="Times New Roman" panose="02020603050405020304" pitchFamily="18" charset="0"/>
            </a:endParaRPr>
          </a:p>
          <a:p>
            <a:endParaRPr lang="en-U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057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sum: active endings (3</a:t>
            </a:r>
            <a:r>
              <a:rPr lang="en-US" baseline="30000" dirty="0" smtClean="0"/>
              <a:t>rd</a:t>
            </a:r>
            <a:r>
              <a:rPr lang="en-US" dirty="0" smtClean="0"/>
              <a:t> sg/</a:t>
            </a:r>
            <a:r>
              <a:rPr lang="en-US" dirty="0" err="1" smtClean="0"/>
              <a:t>pl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68825"/>
            <a:ext cx="10352084" cy="474053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&gt;Imperfect Active = 1PP stem + augment + </a:t>
            </a:r>
            <a:r>
              <a:rPr lang="el-GR" sz="2800" dirty="0" smtClean="0">
                <a:solidFill>
                  <a:srgbClr val="FF0000"/>
                </a:solidFill>
              </a:rPr>
              <a:t>-ε(ν</a:t>
            </a:r>
            <a:r>
              <a:rPr lang="el-GR" sz="2800" dirty="0">
                <a:solidFill>
                  <a:srgbClr val="FF0000"/>
                </a:solidFill>
              </a:rPr>
              <a:t>)/-</a:t>
            </a:r>
            <a:r>
              <a:rPr lang="el-GR" sz="2800" dirty="0" smtClean="0">
                <a:solidFill>
                  <a:srgbClr val="FF0000"/>
                </a:solidFill>
              </a:rPr>
              <a:t>ον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/>
              <a:t>&gt;Aorist Active = 3PP stem + augment 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+ </a:t>
            </a:r>
            <a:r>
              <a:rPr lang="el-GR" dirty="0" smtClean="0">
                <a:solidFill>
                  <a:srgbClr val="FF0000"/>
                </a:solidFill>
              </a:rPr>
              <a:t>σ</a:t>
            </a:r>
            <a:r>
              <a:rPr lang="en-US" dirty="0" smtClean="0">
                <a:solidFill>
                  <a:srgbClr val="FF0000"/>
                </a:solidFill>
              </a:rPr>
              <a:t> + </a:t>
            </a:r>
            <a:r>
              <a:rPr lang="el-GR" dirty="0" smtClean="0">
                <a:solidFill>
                  <a:srgbClr val="FF0000"/>
                </a:solidFill>
              </a:rPr>
              <a:t>ε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l-GR" dirty="0">
                <a:solidFill>
                  <a:srgbClr val="FF0000"/>
                </a:solidFill>
              </a:rPr>
              <a:t>ν</a:t>
            </a:r>
            <a:r>
              <a:rPr lang="en-US" dirty="0">
                <a:solidFill>
                  <a:srgbClr val="FF0000"/>
                </a:solidFill>
              </a:rPr>
              <a:t>)/</a:t>
            </a:r>
            <a:r>
              <a:rPr lang="el-GR" dirty="0">
                <a:solidFill>
                  <a:srgbClr val="FF0000"/>
                </a:solidFill>
              </a:rPr>
              <a:t>α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l-GR" dirty="0">
                <a:solidFill>
                  <a:srgbClr val="FF0000"/>
                </a:solidFill>
              </a:rPr>
              <a:t>ν</a:t>
            </a:r>
            <a:r>
              <a:rPr lang="en-US" dirty="0">
                <a:solidFill>
                  <a:srgbClr val="FF0000"/>
                </a:solidFill>
              </a:rPr>
              <a:t>) </a:t>
            </a:r>
            <a:r>
              <a:rPr lang="en-US" sz="1600" dirty="0"/>
              <a:t>[1</a:t>
            </a:r>
            <a:r>
              <a:rPr lang="en-US" sz="1600" baseline="30000" dirty="0"/>
              <a:t>st</a:t>
            </a:r>
            <a:r>
              <a:rPr lang="en-US" sz="1600" dirty="0"/>
              <a:t> </a:t>
            </a:r>
            <a:r>
              <a:rPr lang="en-US" sz="1600" dirty="0" err="1"/>
              <a:t>Aor</a:t>
            </a:r>
            <a:r>
              <a:rPr lang="en-US" sz="1600" dirty="0" smtClean="0"/>
              <a:t>]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+ </a:t>
            </a:r>
            <a:r>
              <a:rPr lang="el-GR" dirty="0" smtClean="0">
                <a:solidFill>
                  <a:srgbClr val="FF0000"/>
                </a:solidFill>
              </a:rPr>
              <a:t>-</a:t>
            </a:r>
            <a:r>
              <a:rPr lang="el-GR" dirty="0">
                <a:solidFill>
                  <a:srgbClr val="FF0000"/>
                </a:solidFill>
              </a:rPr>
              <a:t>ε(ν)/-ον </a:t>
            </a:r>
            <a:r>
              <a:rPr lang="el-GR" sz="1600" dirty="0"/>
              <a:t>[2</a:t>
            </a:r>
            <a:r>
              <a:rPr lang="en-US" sz="1600" dirty="0" err="1"/>
              <a:t>nd</a:t>
            </a:r>
            <a:r>
              <a:rPr lang="en-US" sz="1600" dirty="0"/>
              <a:t> </a:t>
            </a:r>
            <a:r>
              <a:rPr lang="en-US" sz="1600" dirty="0" err="1"/>
              <a:t>Aor</a:t>
            </a:r>
            <a:r>
              <a:rPr lang="en-US" sz="1600" dirty="0"/>
              <a:t>]</a:t>
            </a:r>
            <a:endParaRPr lang="en-US" sz="1600" dirty="0" smtClean="0"/>
          </a:p>
          <a:p>
            <a:r>
              <a:rPr lang="en-US" sz="2800" dirty="0" smtClean="0"/>
              <a:t>&gt;Present </a:t>
            </a:r>
            <a:r>
              <a:rPr lang="en-US" sz="2800" dirty="0"/>
              <a:t>Active = 1PP stem + </a:t>
            </a:r>
            <a:r>
              <a:rPr lang="el-GR" sz="2800" dirty="0">
                <a:solidFill>
                  <a:srgbClr val="FF0000"/>
                </a:solidFill>
              </a:rPr>
              <a:t>-ει/-ουσι(ν)</a:t>
            </a:r>
            <a:endParaRPr lang="en-US" sz="2800" dirty="0">
              <a:solidFill>
                <a:srgbClr val="FF0000"/>
              </a:solidFill>
            </a:endParaRPr>
          </a:p>
          <a:p>
            <a:endParaRPr lang="en-US" sz="2800" dirty="0" smtClean="0"/>
          </a:p>
          <a:p>
            <a:r>
              <a:rPr lang="en-US" sz="2800" dirty="0" smtClean="0"/>
              <a:t>--Future </a:t>
            </a:r>
            <a:r>
              <a:rPr lang="en-US" sz="2800" dirty="0"/>
              <a:t>Active = 2PP stem + </a:t>
            </a:r>
            <a:r>
              <a:rPr lang="el-GR" sz="2800" dirty="0">
                <a:solidFill>
                  <a:srgbClr val="FF0000"/>
                </a:solidFill>
              </a:rPr>
              <a:t>σ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+ </a:t>
            </a:r>
            <a:r>
              <a:rPr lang="el-GR" sz="2800" dirty="0">
                <a:solidFill>
                  <a:srgbClr val="FF0000"/>
                </a:solidFill>
              </a:rPr>
              <a:t>-ει</a:t>
            </a:r>
            <a:r>
              <a:rPr lang="en-US" sz="2800" dirty="0">
                <a:solidFill>
                  <a:srgbClr val="FF0000"/>
                </a:solidFill>
              </a:rPr>
              <a:t>/</a:t>
            </a:r>
            <a:r>
              <a:rPr lang="el-GR" sz="2800" dirty="0">
                <a:solidFill>
                  <a:srgbClr val="FF0000"/>
                </a:solidFill>
              </a:rPr>
              <a:t>-ουσι</a:t>
            </a:r>
            <a:r>
              <a:rPr lang="en-US" sz="2800" dirty="0">
                <a:solidFill>
                  <a:srgbClr val="FF0000"/>
                </a:solidFill>
              </a:rPr>
              <a:t>(</a:t>
            </a:r>
            <a:r>
              <a:rPr lang="el-GR" sz="2800" dirty="0">
                <a:solidFill>
                  <a:srgbClr val="FF0000"/>
                </a:solidFill>
              </a:rPr>
              <a:t>ν</a:t>
            </a:r>
            <a:r>
              <a:rPr lang="en-US" sz="2800" dirty="0">
                <a:solidFill>
                  <a:srgbClr val="FF0000"/>
                </a:solidFill>
              </a:rPr>
              <a:t>)</a:t>
            </a:r>
          </a:p>
          <a:p>
            <a:r>
              <a:rPr lang="en-US" sz="2800" dirty="0" smtClean="0"/>
              <a:t>--Perfect Active = </a:t>
            </a:r>
            <a:r>
              <a:rPr lang="en-US" sz="2800" dirty="0"/>
              <a:t>4PP stem </a:t>
            </a:r>
            <a:r>
              <a:rPr lang="en-US" sz="2800" dirty="0" smtClean="0"/>
              <a:t>+ reduplication </a:t>
            </a:r>
            <a:r>
              <a:rPr lang="en-US" sz="2800" dirty="0"/>
              <a:t>+ </a:t>
            </a:r>
            <a:r>
              <a:rPr lang="el-GR" sz="2800" dirty="0">
                <a:solidFill>
                  <a:srgbClr val="FF0000"/>
                </a:solidFill>
              </a:rPr>
              <a:t>κ</a:t>
            </a:r>
            <a:r>
              <a:rPr lang="el-GR" sz="2800" dirty="0"/>
              <a:t> + </a:t>
            </a:r>
            <a:r>
              <a:rPr lang="el-GR" sz="2800" dirty="0">
                <a:solidFill>
                  <a:srgbClr val="FF0000"/>
                </a:solidFill>
              </a:rPr>
              <a:t>-ε</a:t>
            </a:r>
            <a:r>
              <a:rPr lang="en-US" sz="2800" dirty="0">
                <a:solidFill>
                  <a:srgbClr val="FF0000"/>
                </a:solidFill>
              </a:rPr>
              <a:t>(</a:t>
            </a:r>
            <a:r>
              <a:rPr lang="el-GR" sz="2800" dirty="0">
                <a:solidFill>
                  <a:srgbClr val="FF0000"/>
                </a:solidFill>
              </a:rPr>
              <a:t>ν</a:t>
            </a:r>
            <a:r>
              <a:rPr lang="en-US" sz="2800" dirty="0">
                <a:solidFill>
                  <a:srgbClr val="FF0000"/>
                </a:solidFill>
              </a:rPr>
              <a:t>)/</a:t>
            </a:r>
            <a:r>
              <a:rPr lang="el-GR" sz="2800" dirty="0">
                <a:solidFill>
                  <a:srgbClr val="FF0000"/>
                </a:solidFill>
              </a:rPr>
              <a:t>-ασι</a:t>
            </a:r>
            <a:r>
              <a:rPr lang="en-US" sz="2800" dirty="0">
                <a:solidFill>
                  <a:srgbClr val="FF0000"/>
                </a:solidFill>
              </a:rPr>
              <a:t>(</a:t>
            </a:r>
            <a:r>
              <a:rPr lang="el-GR" sz="2800" dirty="0">
                <a:solidFill>
                  <a:srgbClr val="FF0000"/>
                </a:solidFill>
              </a:rPr>
              <a:t>ν</a:t>
            </a:r>
            <a:r>
              <a:rPr lang="en-US" sz="2800" dirty="0">
                <a:solidFill>
                  <a:srgbClr val="FF0000"/>
                </a:solidFill>
              </a:rPr>
              <a:t>) 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/>
              <a:t>--Pluperfect Active = </a:t>
            </a:r>
            <a:r>
              <a:rPr lang="en-US" sz="2800" dirty="0"/>
              <a:t>4PP stem + </a:t>
            </a:r>
            <a:r>
              <a:rPr lang="en-US" sz="2800" dirty="0" err="1" smtClean="0"/>
              <a:t>aug</a:t>
            </a:r>
            <a:r>
              <a:rPr lang="en-US" sz="2800" dirty="0" smtClean="0"/>
              <a:t> + </a:t>
            </a:r>
            <a:r>
              <a:rPr lang="en-US" sz="2800" dirty="0" err="1" smtClean="0"/>
              <a:t>redupl</a:t>
            </a:r>
            <a:r>
              <a:rPr lang="en-US" sz="2800" dirty="0" smtClean="0"/>
              <a:t> + </a:t>
            </a:r>
            <a:r>
              <a:rPr lang="el-GR" sz="2800" dirty="0" smtClean="0">
                <a:solidFill>
                  <a:srgbClr val="FF0000"/>
                </a:solidFill>
              </a:rPr>
              <a:t>κ</a:t>
            </a:r>
            <a:r>
              <a:rPr lang="en-US" sz="2800" dirty="0" smtClean="0"/>
              <a:t> + </a:t>
            </a:r>
            <a:r>
              <a:rPr lang="el-GR" sz="2800" dirty="0">
                <a:solidFill>
                  <a:srgbClr val="FF0000"/>
                </a:solidFill>
              </a:rPr>
              <a:t>-ει</a:t>
            </a:r>
            <a:r>
              <a:rPr lang="en-US" sz="2800" dirty="0">
                <a:solidFill>
                  <a:srgbClr val="FF0000"/>
                </a:solidFill>
              </a:rPr>
              <a:t>/</a:t>
            </a:r>
            <a:r>
              <a:rPr lang="el-GR" sz="2800" dirty="0">
                <a:solidFill>
                  <a:srgbClr val="FF0000"/>
                </a:solidFill>
              </a:rPr>
              <a:t>-εσαν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63791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Indicative </a:t>
            </a:r>
            <a:r>
              <a:rPr lang="en-US" u="sng" dirty="0" smtClean="0"/>
              <a:t>Deponent and</a:t>
            </a:r>
            <a:r>
              <a:rPr lang="en-US" sz="4800" u="sng" dirty="0" smtClean="0"/>
              <a:t> </a:t>
            </a:r>
            <a:r>
              <a:rPr lang="el-GR" sz="4800" u="sng" dirty="0" smtClean="0"/>
              <a:t>–μι</a:t>
            </a:r>
            <a:r>
              <a:rPr lang="en-US" sz="4800" u="sng" dirty="0" smtClean="0"/>
              <a:t> </a:t>
            </a:r>
            <a:r>
              <a:rPr lang="en-US" dirty="0" smtClean="0"/>
              <a:t>verbs in 3</a:t>
            </a:r>
            <a:r>
              <a:rPr lang="en-US" baseline="30000" dirty="0" smtClean="0"/>
              <a:t>rd</a:t>
            </a:r>
            <a:r>
              <a:rPr lang="en-US" dirty="0" smtClean="0"/>
              <a:t> sg/</a:t>
            </a:r>
            <a:r>
              <a:rPr lang="en-US" dirty="0" err="1" smtClean="0"/>
              <a:t>pl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18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Deponent Verbs </a:t>
            </a:r>
            <a:br>
              <a:rPr lang="en-US" dirty="0" smtClean="0"/>
            </a:br>
            <a:r>
              <a:rPr lang="en-US" sz="2800" i="1" dirty="0" smtClean="0"/>
              <a:t>Often Identified </a:t>
            </a:r>
            <a:r>
              <a:rPr lang="en-US" sz="2800" i="1" dirty="0"/>
              <a:t>as “Present Indicative Middle”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8563" y="2079810"/>
            <a:ext cx="9303213" cy="320040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noProof="1" smtClean="0">
                <a:latin typeface="Calibri" panose="020F0502020204030204" pitchFamily="34" charset="0"/>
                <a:cs typeface="Calibri" panose="020F0502020204030204" pitchFamily="34" charset="0"/>
              </a:rPr>
              <a:t>ἀφικνέομαι, </a:t>
            </a:r>
            <a:r>
              <a:rPr lang="el-GR" sz="2800" noProof="1" smtClean="0">
                <a:cs typeface="Calibri" panose="020F0502020204030204" pitchFamily="34" charset="0"/>
              </a:rPr>
              <a:t>ἀφίξομαι</a:t>
            </a:r>
            <a:r>
              <a:rPr lang="en-US" sz="2800" noProof="1" smtClean="0">
                <a:cs typeface="Calibri" panose="020F0502020204030204" pitchFamily="34" charset="0"/>
              </a:rPr>
              <a:t>, </a:t>
            </a:r>
            <a:r>
              <a:rPr lang="el-GR" sz="2800" noProof="1" smtClean="0">
                <a:cs typeface="Calibri" panose="020F0502020204030204" pitchFamily="34" charset="0"/>
              </a:rPr>
              <a:t>ἀφικόμην</a:t>
            </a:r>
            <a:r>
              <a:rPr lang="en-US" sz="2800" noProof="1" smtClean="0">
                <a:cs typeface="Calibri" panose="020F0502020204030204" pitchFamily="34" charset="0"/>
              </a:rPr>
              <a:t>, --, </a:t>
            </a:r>
            <a:r>
              <a:rPr lang="el-GR" sz="2800" noProof="1" smtClean="0">
                <a:cs typeface="Calibri" panose="020F0502020204030204" pitchFamily="34" charset="0"/>
              </a:rPr>
              <a:t>ἀφῖγμαι</a:t>
            </a:r>
            <a:r>
              <a:rPr lang="en-US" sz="2800" noProof="1" smtClean="0">
                <a:cs typeface="Calibri" panose="020F0502020204030204" pitchFamily="34" charset="0"/>
              </a:rPr>
              <a:t>, --</a:t>
            </a:r>
            <a:endParaRPr lang="en-US" sz="2800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noProof="1" smtClean="0">
                <a:latin typeface="Calibri" panose="020F0502020204030204" pitchFamily="34" charset="0"/>
                <a:cs typeface="Calibri" panose="020F0502020204030204" pitchFamily="34" charset="0"/>
              </a:rPr>
              <a:t>γίγνομαι, </a:t>
            </a:r>
            <a:r>
              <a:rPr lang="el-GR" sz="2800" noProof="1" smtClean="0">
                <a:latin typeface="Calibri" panose="020F0502020204030204" pitchFamily="34" charset="0"/>
                <a:cs typeface="Calibri" panose="020F0502020204030204" pitchFamily="34" charset="0"/>
              </a:rPr>
              <a:t>γενήσομαι, ἔγενόμην, γέγονα, γεγένημαι, ἐγενήθην</a:t>
            </a:r>
          </a:p>
          <a:p>
            <a:pPr>
              <a:lnSpc>
                <a:spcPct val="100000"/>
              </a:lnSpc>
            </a:pP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ἔ</a:t>
            </a:r>
            <a:r>
              <a:rPr lang="en-US" sz="2800" noProof="1" smtClean="0">
                <a:latin typeface="Calibri" panose="020F0502020204030204" pitchFamily="34" charset="0"/>
                <a:cs typeface="Calibri" panose="020F0502020204030204" pitchFamily="34" charset="0"/>
              </a:rPr>
              <a:t>ρχομαι, </a:t>
            </a:r>
            <a:r>
              <a:rPr lang="el-GR" sz="2800" noProof="1" smtClean="0">
                <a:latin typeface="Calibri" panose="020F0502020204030204" pitchFamily="34" charset="0"/>
                <a:cs typeface="Calibri" panose="020F0502020204030204" pitchFamily="34" charset="0"/>
              </a:rPr>
              <a:t>ἐλεύσομαι, ἦλθον, ἐλήλυθα, --, --</a:t>
            </a:r>
            <a:endParaRPr lang="en-US" sz="2800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noProof="1" smtClean="0">
                <a:latin typeface="Calibri" panose="020F0502020204030204" pitchFamily="34" charset="0"/>
                <a:cs typeface="Calibri" panose="020F0502020204030204" pitchFamily="34" charset="0"/>
              </a:rPr>
              <a:t>ἡγέομαι, </a:t>
            </a:r>
            <a:r>
              <a:rPr lang="el-GR" sz="2800" noProof="1" smtClean="0">
                <a:latin typeface="Calibri" panose="020F0502020204030204" pitchFamily="34" charset="0"/>
                <a:cs typeface="Calibri" panose="020F0502020204030204" pitchFamily="34" charset="0"/>
              </a:rPr>
              <a:t>ἡγήσομαι, ἡγησάμην, --, ἥγημαι, --</a:t>
            </a:r>
            <a:endParaRPr lang="en-US" sz="2800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noProof="1" smtClean="0">
                <a:latin typeface="Calibri" panose="020F0502020204030204" pitchFamily="34" charset="0"/>
                <a:cs typeface="Calibri" panose="020F0502020204030204" pitchFamily="34" charset="0"/>
              </a:rPr>
              <a:t>μάχομαι, </a:t>
            </a:r>
            <a:r>
              <a:rPr lang="el-GR" sz="2800" noProof="1" smtClean="0">
                <a:latin typeface="Calibri" panose="020F0502020204030204" pitchFamily="34" charset="0"/>
                <a:cs typeface="Calibri" panose="020F0502020204030204" pitchFamily="34" charset="0"/>
              </a:rPr>
              <a:t>μαχέομαι, ἐμαχεσάμην, --, μεμάχημαι, --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7660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600" dirty="0" smtClean="0"/>
              <a:t>Present = Present </a:t>
            </a:r>
            <a:r>
              <a:rPr lang="en-US" sz="3600" dirty="0"/>
              <a:t>stem </a:t>
            </a:r>
            <a:r>
              <a:rPr lang="en-US" sz="3600" dirty="0" smtClean="0"/>
              <a:t>+ </a:t>
            </a:r>
            <a:r>
              <a:rPr lang="en-US" sz="3600" dirty="0"/>
              <a:t>-</a:t>
            </a:r>
            <a:r>
              <a:rPr lang="el-GR" sz="3600" dirty="0"/>
              <a:t>εται</a:t>
            </a:r>
            <a:r>
              <a:rPr lang="en-US" sz="3600" dirty="0"/>
              <a:t>, -</a:t>
            </a:r>
            <a:r>
              <a:rPr lang="el-GR" sz="3600" dirty="0" smtClean="0"/>
              <a:t>ονται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Future = Future stem [</a:t>
            </a:r>
            <a:r>
              <a:rPr lang="el-GR" sz="3600" dirty="0" smtClean="0"/>
              <a:t>σ</a:t>
            </a:r>
            <a:r>
              <a:rPr lang="en-US" sz="3600" dirty="0" smtClean="0"/>
              <a:t>] + </a:t>
            </a:r>
            <a:r>
              <a:rPr lang="en-US" sz="3600" dirty="0"/>
              <a:t>-</a:t>
            </a:r>
            <a:r>
              <a:rPr lang="el-GR" sz="3600" dirty="0"/>
              <a:t>εται</a:t>
            </a:r>
            <a:r>
              <a:rPr lang="en-US" sz="3600" dirty="0"/>
              <a:t>, -</a:t>
            </a:r>
            <a:r>
              <a:rPr lang="el-GR" sz="3600" dirty="0"/>
              <a:t>ονται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2706" y="1819835"/>
            <a:ext cx="5196301" cy="44895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noProof="1" smtClean="0">
                <a:latin typeface="Calibri" panose="020F0502020204030204" pitchFamily="34" charset="0"/>
                <a:cs typeface="Calibri" panose="020F0502020204030204" pitchFamily="34" charset="0"/>
              </a:rPr>
              <a:t>ἀφικνέομαι, </a:t>
            </a:r>
            <a:r>
              <a:rPr lang="el-GR" sz="2800" noProof="1" smtClean="0">
                <a:cs typeface="Calibri" panose="020F0502020204030204" pitchFamily="34" charset="0"/>
              </a:rPr>
              <a:t>ἀφίξομαι</a:t>
            </a:r>
            <a:r>
              <a:rPr lang="en-US" sz="2800" noProof="1" smtClean="0">
                <a:cs typeface="Calibri" panose="020F0502020204030204" pitchFamily="34" charset="0"/>
              </a:rPr>
              <a:t>, </a:t>
            </a:r>
            <a:r>
              <a:rPr lang="el-GR" sz="2800" noProof="1" smtClean="0">
                <a:cs typeface="Calibri" panose="020F0502020204030204" pitchFamily="34" charset="0"/>
              </a:rPr>
              <a:t>ἀφικόμην</a:t>
            </a:r>
            <a:r>
              <a:rPr lang="en-US" sz="2800" noProof="1" smtClean="0">
                <a:cs typeface="Calibri" panose="020F0502020204030204" pitchFamily="34" charset="0"/>
              </a:rPr>
              <a:t>, --, </a:t>
            </a:r>
            <a:r>
              <a:rPr lang="el-GR" sz="2800" noProof="1" smtClean="0">
                <a:cs typeface="Calibri" panose="020F0502020204030204" pitchFamily="34" charset="0"/>
              </a:rPr>
              <a:t>ἀφῖγμαι</a:t>
            </a:r>
            <a:r>
              <a:rPr lang="en-US" sz="2800" noProof="1" smtClean="0">
                <a:cs typeface="Calibri" panose="020F0502020204030204" pitchFamily="34" charset="0"/>
              </a:rPr>
              <a:t>, --</a:t>
            </a:r>
          </a:p>
          <a:p>
            <a:pPr>
              <a:lnSpc>
                <a:spcPct val="100000"/>
              </a:lnSpc>
            </a:pPr>
            <a:endParaRPr lang="en-US" sz="2800" noProof="1" smtClean="0"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2400" noProof="1" smtClean="0">
                <a:latin typeface="Calibri" panose="020F0502020204030204" pitchFamily="34" charset="0"/>
                <a:cs typeface="Calibri" panose="020F0502020204030204" pitchFamily="34" charset="0"/>
              </a:rPr>
              <a:t>Impf = </a:t>
            </a:r>
            <a:r>
              <a:rPr lang="el-GR" sz="2400" dirty="0" smtClean="0"/>
              <a:t>ἀφικνεῖτ</a:t>
            </a:r>
            <a:r>
              <a:rPr lang="el-GR" sz="2400" dirty="0"/>
              <a:t>ο</a:t>
            </a:r>
            <a:r>
              <a:rPr lang="en-US" sz="2400" dirty="0" smtClean="0"/>
              <a:t>, </a:t>
            </a:r>
            <a:r>
              <a:rPr lang="el-GR" sz="2400" dirty="0" smtClean="0"/>
              <a:t>ἀφικνοῦντο</a:t>
            </a:r>
            <a:endParaRPr lang="en-US" sz="2400" dirty="0"/>
          </a:p>
          <a:p>
            <a:pPr lvl="1">
              <a:lnSpc>
                <a:spcPct val="100000"/>
              </a:lnSpc>
            </a:pPr>
            <a:r>
              <a:rPr lang="en-US" sz="2400" noProof="1" smtClean="0">
                <a:latin typeface="Calibri" panose="020F0502020204030204" pitchFamily="34" charset="0"/>
                <a:cs typeface="Calibri" panose="020F0502020204030204" pitchFamily="34" charset="0"/>
              </a:rPr>
              <a:t>Aor = </a:t>
            </a:r>
            <a:r>
              <a:rPr lang="el-GR" sz="2400" noProof="1" smtClean="0">
                <a:latin typeface="Calibri" panose="020F0502020204030204" pitchFamily="34" charset="0"/>
                <a:cs typeface="Calibri" panose="020F0502020204030204" pitchFamily="34" charset="0"/>
              </a:rPr>
              <a:t>ἀφίκετο, ἀφίκοντο</a:t>
            </a:r>
            <a:endParaRPr lang="en-US" sz="2400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endParaRPr lang="el-GR" sz="2400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noProof="1">
                <a:latin typeface="Calibri" panose="020F0502020204030204" pitchFamily="34" charset="0"/>
                <a:cs typeface="Calibri" panose="020F0502020204030204" pitchFamily="34" charset="0"/>
              </a:rPr>
              <a:t>Present = </a:t>
            </a:r>
            <a:r>
              <a:rPr lang="el-GR" dirty="0"/>
              <a:t>ἀφικν</a:t>
            </a:r>
            <a:r>
              <a:rPr lang="el-GR" dirty="0">
                <a:solidFill>
                  <a:srgbClr val="FF0000"/>
                </a:solidFill>
              </a:rPr>
              <a:t>εῖται</a:t>
            </a:r>
            <a:r>
              <a:rPr lang="en-US" dirty="0"/>
              <a:t>, </a:t>
            </a:r>
            <a:r>
              <a:rPr lang="el-GR" dirty="0"/>
              <a:t>ἀφικνέ</a:t>
            </a:r>
            <a:r>
              <a:rPr lang="el-GR" dirty="0">
                <a:solidFill>
                  <a:srgbClr val="FF0000"/>
                </a:solidFill>
              </a:rPr>
              <a:t>ονται</a:t>
            </a:r>
            <a:endParaRPr lang="en-US" dirty="0">
              <a:solidFill>
                <a:srgbClr val="FF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US" noProof="1" smtClean="0">
                <a:latin typeface="Calibri" panose="020F0502020204030204" pitchFamily="34" charset="0"/>
                <a:cs typeface="Calibri" panose="020F0502020204030204" pitchFamily="34" charset="0"/>
              </a:rPr>
              <a:t>No future</a:t>
            </a:r>
            <a:endParaRPr lang="en-US" sz="2400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noProof="1">
                <a:latin typeface="Calibri" panose="020F0502020204030204" pitchFamily="34" charset="0"/>
                <a:cs typeface="Calibri" panose="020F0502020204030204" pitchFamily="34" charset="0"/>
              </a:rPr>
              <a:t>γίγνομαι, </a:t>
            </a:r>
            <a:r>
              <a:rPr lang="el-GR" noProof="1">
                <a:cs typeface="Calibri" panose="020F0502020204030204" pitchFamily="34" charset="0"/>
              </a:rPr>
              <a:t>γενήσομαι, ἔγενόμην, γέγονα, γεγένημαι, </a:t>
            </a:r>
            <a:r>
              <a:rPr lang="el-GR" noProof="1" smtClean="0">
                <a:cs typeface="Calibri" panose="020F0502020204030204" pitchFamily="34" charset="0"/>
              </a:rPr>
              <a:t>ἐγενήθην</a:t>
            </a:r>
            <a:endParaRPr lang="en-US" noProof="1" smtClean="0"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US" noProof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noProof="1">
                <a:latin typeface="Calibri" panose="020F0502020204030204" pitchFamily="34" charset="0"/>
                <a:cs typeface="Calibri" panose="020F0502020204030204" pitchFamily="34" charset="0"/>
              </a:rPr>
              <a:t>Impf = </a:t>
            </a:r>
            <a:r>
              <a:rPr lang="el-GR" noProof="1">
                <a:cs typeface="Calibri" panose="020F0502020204030204" pitchFamily="34" charset="0"/>
              </a:rPr>
              <a:t>ἐγίγνετο, ἐγίνοντο</a:t>
            </a:r>
          </a:p>
          <a:p>
            <a:pPr lvl="1">
              <a:lnSpc>
                <a:spcPct val="100000"/>
              </a:lnSpc>
            </a:pPr>
            <a:r>
              <a:rPr lang="en-US" noProof="1">
                <a:latin typeface="Calibri" panose="020F0502020204030204" pitchFamily="34" charset="0"/>
                <a:cs typeface="Calibri" panose="020F0502020204030204" pitchFamily="34" charset="0"/>
              </a:rPr>
              <a:t>Aor = </a:t>
            </a:r>
            <a:r>
              <a:rPr lang="el-GR" noProof="1">
                <a:cs typeface="Calibri" panose="020F0502020204030204" pitchFamily="34" charset="0"/>
              </a:rPr>
              <a:t>ἠγένετο</a:t>
            </a:r>
            <a:r>
              <a:rPr lang="en-US" noProof="1">
                <a:cs typeface="Calibri" panose="020F0502020204030204" pitchFamily="34" charset="0"/>
              </a:rPr>
              <a:t>, </a:t>
            </a:r>
            <a:r>
              <a:rPr lang="el-GR" noProof="1" smtClean="0">
                <a:cs typeface="Calibri" panose="020F0502020204030204" pitchFamily="34" charset="0"/>
              </a:rPr>
              <a:t>ἠγένοντο</a:t>
            </a:r>
            <a:endParaRPr lang="en-US" noProof="1" smtClean="0"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endParaRPr lang="en-US" noProof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noProof="1">
                <a:latin typeface="Calibri" panose="020F0502020204030204" pitchFamily="34" charset="0"/>
                <a:cs typeface="Calibri" panose="020F0502020204030204" pitchFamily="34" charset="0"/>
              </a:rPr>
              <a:t>Present = </a:t>
            </a:r>
            <a:r>
              <a:rPr lang="el-GR" noProof="1">
                <a:cs typeface="Calibri" panose="020F0502020204030204" pitchFamily="34" charset="0"/>
              </a:rPr>
              <a:t>γίγν</a:t>
            </a:r>
            <a:r>
              <a:rPr lang="el-GR" noProof="1">
                <a:solidFill>
                  <a:srgbClr val="FF0000"/>
                </a:solidFill>
                <a:cs typeface="Calibri" panose="020F0502020204030204" pitchFamily="34" charset="0"/>
              </a:rPr>
              <a:t>εται</a:t>
            </a:r>
            <a:r>
              <a:rPr lang="el-GR" noProof="1">
                <a:cs typeface="Calibri" panose="020F0502020204030204" pitchFamily="34" charset="0"/>
              </a:rPr>
              <a:t>, </a:t>
            </a:r>
            <a:r>
              <a:rPr lang="el-GR" noProof="1" smtClean="0">
                <a:cs typeface="Calibri" panose="020F0502020204030204" pitchFamily="34" charset="0"/>
              </a:rPr>
              <a:t>γίγν</a:t>
            </a:r>
            <a:r>
              <a:rPr lang="el-GR" noProof="1" smtClean="0">
                <a:solidFill>
                  <a:srgbClr val="FF0000"/>
                </a:solidFill>
                <a:cs typeface="Calibri" panose="020F0502020204030204" pitchFamily="34" charset="0"/>
              </a:rPr>
              <a:t>ονται</a:t>
            </a:r>
            <a:endParaRPr lang="el-GR" noProof="1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noProof="1">
                <a:latin typeface="Calibri" panose="020F0502020204030204" pitchFamily="34" charset="0"/>
                <a:cs typeface="Calibri" panose="020F0502020204030204" pitchFamily="34" charset="0"/>
              </a:rPr>
              <a:t>Future = </a:t>
            </a:r>
            <a:r>
              <a:rPr lang="el-GR" noProof="1">
                <a:cs typeface="Calibri" panose="020F0502020204030204" pitchFamily="34" charset="0"/>
              </a:rPr>
              <a:t>γενή</a:t>
            </a:r>
            <a:r>
              <a:rPr lang="el-GR" noProof="1">
                <a:solidFill>
                  <a:srgbClr val="FF0000"/>
                </a:solidFill>
                <a:cs typeface="Calibri" panose="020F0502020204030204" pitchFamily="34" charset="0"/>
              </a:rPr>
              <a:t>σεται</a:t>
            </a:r>
            <a:r>
              <a:rPr lang="en-US" noProof="1">
                <a:cs typeface="Calibri" panose="020F0502020204030204" pitchFamily="34" charset="0"/>
              </a:rPr>
              <a:t>, </a:t>
            </a:r>
            <a:r>
              <a:rPr lang="el-GR" noProof="1">
                <a:cs typeface="Calibri" panose="020F0502020204030204" pitchFamily="34" charset="0"/>
              </a:rPr>
              <a:t>γενή</a:t>
            </a:r>
            <a:r>
              <a:rPr lang="el-GR" noProof="1">
                <a:solidFill>
                  <a:srgbClr val="FF0000"/>
                </a:solidFill>
                <a:cs typeface="Calibri" panose="020F0502020204030204" pitchFamily="34" charset="0"/>
              </a:rPr>
              <a:t>σονται</a:t>
            </a:r>
            <a:endParaRPr lang="en-US" noProof="1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6700" lvl="1" indent="0">
              <a:lnSpc>
                <a:spcPct val="100000"/>
              </a:lnSpc>
              <a:buNone/>
            </a:pPr>
            <a:endParaRPr lang="en-US" noProof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873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Tenses denote </a:t>
            </a:r>
            <a:r>
              <a:rPr lang="en-US" b="1" u="sng" dirty="0" smtClean="0"/>
              <a:t>time</a:t>
            </a:r>
            <a:r>
              <a:rPr lang="en-US" dirty="0" smtClean="0"/>
              <a:t> and </a:t>
            </a:r>
            <a:r>
              <a:rPr lang="en-US" b="1" u="sng" dirty="0" smtClean="0"/>
              <a:t>aspect</a:t>
            </a:r>
            <a:r>
              <a:rPr lang="en-US" dirty="0" smtClean="0"/>
              <a:t>/stage </a:t>
            </a:r>
            <a:r>
              <a:rPr lang="en-US" sz="3600" dirty="0" smtClean="0"/>
              <a:t>[Smyth 1850]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9738" y="1846729"/>
            <a:ext cx="5412828" cy="3650181"/>
          </a:xfrm>
        </p:spPr>
        <p:txBody>
          <a:bodyPr/>
          <a:lstStyle/>
          <a:p>
            <a:r>
              <a:rPr lang="en-US" dirty="0" smtClean="0"/>
              <a:t>Time =</a:t>
            </a:r>
          </a:p>
          <a:p>
            <a:pPr lvl="1"/>
            <a:r>
              <a:rPr lang="en-US" dirty="0" smtClean="0"/>
              <a:t>Present, past, future</a:t>
            </a:r>
            <a:endParaRPr lang="en-US" dirty="0"/>
          </a:p>
          <a:p>
            <a:r>
              <a:rPr lang="en-US" dirty="0" smtClean="0"/>
              <a:t>Aspect = </a:t>
            </a:r>
          </a:p>
          <a:p>
            <a:pPr lvl="1"/>
            <a:r>
              <a:rPr lang="en-US" dirty="0" smtClean="0"/>
              <a:t>Continuous</a:t>
            </a:r>
          </a:p>
          <a:p>
            <a:pPr lvl="1"/>
            <a:r>
              <a:rPr lang="en-US" dirty="0" smtClean="0"/>
              <a:t>Completed</a:t>
            </a:r>
          </a:p>
          <a:p>
            <a:pPr lvl="1"/>
            <a:r>
              <a:rPr lang="en-US" dirty="0" smtClean="0"/>
              <a:t>Completed with continued relevance/effect</a:t>
            </a:r>
          </a:p>
        </p:txBody>
      </p:sp>
    </p:spTree>
    <p:extLst>
      <p:ext uri="{BB962C8B-B14F-4D97-AF65-F5344CB8AC3E}">
        <p14:creationId xmlns:p14="http://schemas.microsoft.com/office/powerpoint/2010/main" val="2395893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600" dirty="0" smtClean="0"/>
              <a:t>Present = Present </a:t>
            </a:r>
            <a:r>
              <a:rPr lang="en-US" sz="3600" dirty="0"/>
              <a:t>stem </a:t>
            </a:r>
            <a:r>
              <a:rPr lang="en-US" sz="3600" dirty="0" smtClean="0"/>
              <a:t>+ </a:t>
            </a:r>
            <a:r>
              <a:rPr lang="en-US" sz="3600" dirty="0"/>
              <a:t>-</a:t>
            </a:r>
            <a:r>
              <a:rPr lang="el-GR" sz="3600" dirty="0"/>
              <a:t>εται</a:t>
            </a:r>
            <a:r>
              <a:rPr lang="en-US" sz="3600" dirty="0"/>
              <a:t>, -</a:t>
            </a:r>
            <a:r>
              <a:rPr lang="el-GR" sz="3600" dirty="0" smtClean="0"/>
              <a:t>ονται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Future = Future stem [</a:t>
            </a:r>
            <a:r>
              <a:rPr lang="el-GR" sz="3600" dirty="0" smtClean="0"/>
              <a:t>σ</a:t>
            </a:r>
            <a:r>
              <a:rPr lang="en-US" sz="3600" dirty="0" smtClean="0"/>
              <a:t>] + </a:t>
            </a:r>
            <a:r>
              <a:rPr lang="en-US" sz="3600" dirty="0"/>
              <a:t>-</a:t>
            </a:r>
            <a:r>
              <a:rPr lang="el-GR" sz="3600" dirty="0"/>
              <a:t>εται</a:t>
            </a:r>
            <a:r>
              <a:rPr lang="en-US" sz="3600" dirty="0"/>
              <a:t>, -</a:t>
            </a:r>
            <a:r>
              <a:rPr lang="el-GR" sz="3600" dirty="0"/>
              <a:t>ονται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2706" y="1819835"/>
            <a:ext cx="5196301" cy="44895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l-GR" dirty="0">
                <a:cs typeface="Calibri" panose="020F0502020204030204" pitchFamily="34" charset="0"/>
              </a:rPr>
              <a:t>ἔ</a:t>
            </a:r>
            <a:r>
              <a:rPr lang="en-US" noProof="1">
                <a:latin typeface="Calibri" panose="020F0502020204030204" pitchFamily="34" charset="0"/>
                <a:cs typeface="Calibri" panose="020F0502020204030204" pitchFamily="34" charset="0"/>
              </a:rPr>
              <a:t>ρχομαι, </a:t>
            </a:r>
            <a:r>
              <a:rPr lang="el-GR" noProof="1">
                <a:cs typeface="Calibri" panose="020F0502020204030204" pitchFamily="34" charset="0"/>
              </a:rPr>
              <a:t>ἐλεύσομαι, ἦλθον, ἐλήλυθα, --, </a:t>
            </a:r>
            <a:r>
              <a:rPr lang="el-GR" noProof="1" smtClean="0">
                <a:cs typeface="Calibri" panose="020F0502020204030204" pitchFamily="34" charset="0"/>
              </a:rPr>
              <a:t>--</a:t>
            </a:r>
            <a:endParaRPr lang="en-US" noProof="1" smtClean="0"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endParaRPr lang="en-US" noProof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noProof="1" smtClean="0">
                <a:latin typeface="Calibri" panose="020F0502020204030204" pitchFamily="34" charset="0"/>
                <a:cs typeface="Calibri" panose="020F0502020204030204" pitchFamily="34" charset="0"/>
              </a:rPr>
              <a:t>Impf = </a:t>
            </a:r>
            <a:r>
              <a:rPr lang="el-GR" noProof="1" smtClean="0">
                <a:latin typeface="Calibri" panose="020F0502020204030204" pitchFamily="34" charset="0"/>
                <a:cs typeface="Calibri" panose="020F0502020204030204" pitchFamily="34" charset="0"/>
              </a:rPr>
              <a:t>ἤρχετο, ἤρχοντο</a:t>
            </a:r>
            <a:endParaRPr lang="en-US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noProof="1" smtClean="0">
                <a:latin typeface="Calibri" panose="020F0502020204030204" pitchFamily="34" charset="0"/>
                <a:cs typeface="Calibri" panose="020F0502020204030204" pitchFamily="34" charset="0"/>
              </a:rPr>
              <a:t>Aor = </a:t>
            </a:r>
            <a:r>
              <a:rPr lang="el-GR" noProof="1" smtClean="0">
                <a:latin typeface="Calibri" panose="020F0502020204030204" pitchFamily="34" charset="0"/>
                <a:cs typeface="Calibri" panose="020F0502020204030204" pitchFamily="34" charset="0"/>
              </a:rPr>
              <a:t>ἦλθε, ἦλθον</a:t>
            </a:r>
            <a:endParaRPr lang="en-US" noProof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US" noProof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noProof="1">
                <a:latin typeface="Calibri" panose="020F0502020204030204" pitchFamily="34" charset="0"/>
                <a:cs typeface="Calibri" panose="020F0502020204030204" pitchFamily="34" charset="0"/>
              </a:rPr>
              <a:t>Present = </a:t>
            </a:r>
            <a:r>
              <a:rPr lang="el-GR" dirty="0"/>
              <a:t>ἔρχ</a:t>
            </a:r>
            <a:r>
              <a:rPr lang="el-GR" dirty="0">
                <a:solidFill>
                  <a:srgbClr val="FF0000"/>
                </a:solidFill>
              </a:rPr>
              <a:t>εται</a:t>
            </a:r>
            <a:r>
              <a:rPr lang="en-US" dirty="0"/>
              <a:t>, </a:t>
            </a:r>
            <a:r>
              <a:rPr lang="el-GR" dirty="0"/>
              <a:t>ἔρχ</a:t>
            </a:r>
            <a:r>
              <a:rPr lang="el-GR" dirty="0">
                <a:solidFill>
                  <a:srgbClr val="FF0000"/>
                </a:solidFill>
              </a:rPr>
              <a:t>ονται</a:t>
            </a:r>
            <a:endParaRPr lang="en-US" noProof="1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noProof="1">
                <a:latin typeface="Calibri" panose="020F0502020204030204" pitchFamily="34" charset="0"/>
                <a:cs typeface="Calibri" panose="020F0502020204030204" pitchFamily="34" charset="0"/>
              </a:rPr>
              <a:t>Future = </a:t>
            </a:r>
            <a:r>
              <a:rPr lang="el-GR" noProof="1">
                <a:cs typeface="Calibri" panose="020F0502020204030204" pitchFamily="34" charset="0"/>
              </a:rPr>
              <a:t>ἐλεύ</a:t>
            </a:r>
            <a:r>
              <a:rPr lang="el-GR" noProof="1">
                <a:solidFill>
                  <a:srgbClr val="FF0000"/>
                </a:solidFill>
                <a:cs typeface="Calibri" panose="020F0502020204030204" pitchFamily="34" charset="0"/>
              </a:rPr>
              <a:t>σεται</a:t>
            </a:r>
            <a:r>
              <a:rPr lang="en-US" noProof="1">
                <a:cs typeface="Calibri" panose="020F0502020204030204" pitchFamily="34" charset="0"/>
              </a:rPr>
              <a:t>, </a:t>
            </a:r>
            <a:r>
              <a:rPr lang="el-GR" noProof="1" smtClean="0">
                <a:cs typeface="Calibri" panose="020F0502020204030204" pitchFamily="34" charset="0"/>
              </a:rPr>
              <a:t>ἐλεύ</a:t>
            </a:r>
            <a:r>
              <a:rPr lang="el-GR" noProof="1" smtClean="0">
                <a:solidFill>
                  <a:srgbClr val="FF0000"/>
                </a:solidFill>
                <a:cs typeface="Calibri" panose="020F0502020204030204" pitchFamily="34" charset="0"/>
              </a:rPr>
              <a:t>σονται</a:t>
            </a:r>
            <a:endParaRPr lang="en-US" noProof="1">
              <a:solidFill>
                <a:srgbClr val="FF0000"/>
              </a:solidFill>
              <a:cs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noProof="1">
                <a:latin typeface="Calibri" panose="020F0502020204030204" pitchFamily="34" charset="0"/>
                <a:cs typeface="Calibri" panose="020F0502020204030204" pitchFamily="34" charset="0"/>
              </a:rPr>
              <a:t>ἡγέομαι, </a:t>
            </a:r>
            <a:r>
              <a:rPr lang="el-GR" noProof="1">
                <a:cs typeface="Calibri" panose="020F0502020204030204" pitchFamily="34" charset="0"/>
              </a:rPr>
              <a:t>ἡγήσομαι, ἡγησάμην, --, ἥγημαι, </a:t>
            </a:r>
            <a:r>
              <a:rPr lang="el-GR" noProof="1" smtClean="0">
                <a:cs typeface="Calibri" panose="020F0502020204030204" pitchFamily="34" charset="0"/>
              </a:rPr>
              <a:t>--</a:t>
            </a:r>
            <a:endParaRPr lang="en-US" noProof="1" smtClean="0"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US" noProof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noProof="1" smtClean="0">
                <a:latin typeface="Calibri" panose="020F0502020204030204" pitchFamily="34" charset="0"/>
                <a:cs typeface="Calibri" panose="020F0502020204030204" pitchFamily="34" charset="0"/>
              </a:rPr>
              <a:t>Impf = </a:t>
            </a:r>
            <a:r>
              <a:rPr lang="el-GR" noProof="1" smtClean="0">
                <a:latin typeface="Calibri" panose="020F0502020204030204" pitchFamily="34" charset="0"/>
                <a:cs typeface="Calibri" panose="020F0502020204030204" pitchFamily="34" charset="0"/>
              </a:rPr>
              <a:t>ἡγεῖτο, ἡγοῦντο</a:t>
            </a:r>
            <a:endParaRPr lang="en-US" noProof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noProof="1" smtClean="0">
                <a:latin typeface="Calibri" panose="020F0502020204030204" pitchFamily="34" charset="0"/>
                <a:cs typeface="Calibri" panose="020F0502020204030204" pitchFamily="34" charset="0"/>
              </a:rPr>
              <a:t>Aor = </a:t>
            </a:r>
            <a:r>
              <a:rPr lang="el-GR" noProof="1" smtClean="0">
                <a:latin typeface="Calibri" panose="020F0502020204030204" pitchFamily="34" charset="0"/>
                <a:cs typeface="Calibri" panose="020F0502020204030204" pitchFamily="34" charset="0"/>
              </a:rPr>
              <a:t>ἡγήσατο, ἡγήσαντο</a:t>
            </a:r>
            <a:endParaRPr lang="en-US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6700" lvl="1" indent="0">
              <a:lnSpc>
                <a:spcPct val="100000"/>
              </a:lnSpc>
              <a:buNone/>
            </a:pPr>
            <a:endParaRPr lang="en-US" noProof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noProof="1" smtClean="0">
                <a:latin typeface="Calibri" panose="020F0502020204030204" pitchFamily="34" charset="0"/>
                <a:cs typeface="Calibri" panose="020F0502020204030204" pitchFamily="34" charset="0"/>
              </a:rPr>
              <a:t>Present </a:t>
            </a:r>
            <a:r>
              <a:rPr lang="en-US" noProof="1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l-GR" dirty="0"/>
              <a:t>ἡγ</a:t>
            </a:r>
            <a:r>
              <a:rPr lang="el-GR" dirty="0">
                <a:solidFill>
                  <a:srgbClr val="FF0000"/>
                </a:solidFill>
              </a:rPr>
              <a:t>εῖται</a:t>
            </a:r>
            <a:r>
              <a:rPr lang="en-US" dirty="0"/>
              <a:t>, </a:t>
            </a:r>
            <a:r>
              <a:rPr lang="el-GR" dirty="0"/>
              <a:t>ἡγ</a:t>
            </a:r>
            <a:r>
              <a:rPr lang="el-GR" dirty="0">
                <a:solidFill>
                  <a:srgbClr val="FF0000"/>
                </a:solidFill>
              </a:rPr>
              <a:t>οῦνται</a:t>
            </a:r>
            <a:endParaRPr lang="en-US" dirty="0">
              <a:solidFill>
                <a:srgbClr val="FF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US" noProof="1">
                <a:latin typeface="Calibri" panose="020F0502020204030204" pitchFamily="34" charset="0"/>
                <a:cs typeface="Calibri" panose="020F0502020204030204" pitchFamily="34" charset="0"/>
              </a:rPr>
              <a:t>Future = </a:t>
            </a:r>
            <a:r>
              <a:rPr lang="el-GR" noProof="1">
                <a:cs typeface="Calibri" panose="020F0502020204030204" pitchFamily="34" charset="0"/>
              </a:rPr>
              <a:t>ἡγή</a:t>
            </a:r>
            <a:r>
              <a:rPr lang="el-GR" noProof="1">
                <a:solidFill>
                  <a:srgbClr val="FF0000"/>
                </a:solidFill>
                <a:cs typeface="Calibri" panose="020F0502020204030204" pitchFamily="34" charset="0"/>
              </a:rPr>
              <a:t>σεται</a:t>
            </a:r>
            <a:r>
              <a:rPr lang="en-US" noProof="1">
                <a:cs typeface="Calibri" panose="020F0502020204030204" pitchFamily="34" charset="0"/>
              </a:rPr>
              <a:t>, </a:t>
            </a:r>
            <a:r>
              <a:rPr lang="el-GR" noProof="1">
                <a:cs typeface="Calibri" panose="020F0502020204030204" pitchFamily="34" charset="0"/>
              </a:rPr>
              <a:t>ἡγή</a:t>
            </a:r>
            <a:r>
              <a:rPr lang="el-GR" noProof="1">
                <a:solidFill>
                  <a:srgbClr val="FF0000"/>
                </a:solidFill>
                <a:cs typeface="Calibri" panose="020F0502020204030204" pitchFamily="34" charset="0"/>
              </a:rPr>
              <a:t>σονται</a:t>
            </a:r>
            <a:endParaRPr lang="en-US" noProof="1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6700" lvl="1" indent="0">
              <a:lnSpc>
                <a:spcPct val="100000"/>
              </a:lnSpc>
              <a:buNone/>
            </a:pPr>
            <a:endParaRPr lang="en-US" noProof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41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52084" cy="111807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600" dirty="0" smtClean="0"/>
              <a:t>Present = Present </a:t>
            </a:r>
            <a:r>
              <a:rPr lang="en-US" sz="3600" dirty="0"/>
              <a:t>stem </a:t>
            </a:r>
            <a:r>
              <a:rPr lang="en-US" sz="3600" dirty="0" smtClean="0"/>
              <a:t>+ </a:t>
            </a:r>
            <a:r>
              <a:rPr lang="en-US" sz="3600" dirty="0"/>
              <a:t>-</a:t>
            </a:r>
            <a:r>
              <a:rPr lang="el-GR" sz="3600" dirty="0"/>
              <a:t>εται</a:t>
            </a:r>
            <a:r>
              <a:rPr lang="en-US" sz="3600" dirty="0"/>
              <a:t>, -</a:t>
            </a:r>
            <a:r>
              <a:rPr lang="el-GR" sz="3600" dirty="0" smtClean="0"/>
              <a:t>ονται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Future = Future stem [</a:t>
            </a:r>
            <a:r>
              <a:rPr lang="el-GR" sz="3600" dirty="0" smtClean="0"/>
              <a:t>σ</a:t>
            </a:r>
            <a:r>
              <a:rPr lang="en-US" sz="3600" dirty="0" smtClean="0"/>
              <a:t>] + </a:t>
            </a:r>
            <a:r>
              <a:rPr lang="en-US" sz="3600" dirty="0"/>
              <a:t>-</a:t>
            </a:r>
            <a:r>
              <a:rPr lang="el-GR" sz="3600" dirty="0"/>
              <a:t>εται</a:t>
            </a:r>
            <a:r>
              <a:rPr lang="en-US" sz="3600" dirty="0"/>
              <a:t>, -</a:t>
            </a:r>
            <a:r>
              <a:rPr lang="el-GR" sz="3600" dirty="0"/>
              <a:t>ονται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1757" y="2034986"/>
            <a:ext cx="8117631" cy="447339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noProof="1" smtClean="0">
                <a:latin typeface="Calibri" panose="020F0502020204030204" pitchFamily="34" charset="0"/>
                <a:cs typeface="Calibri" panose="020F0502020204030204" pitchFamily="34" charset="0"/>
              </a:rPr>
              <a:t>μάχομαι</a:t>
            </a:r>
            <a:r>
              <a:rPr lang="en-US" sz="2800" noProof="1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2800" noProof="1">
                <a:cs typeface="Calibri" panose="020F0502020204030204" pitchFamily="34" charset="0"/>
              </a:rPr>
              <a:t>μαχέομαι, ἐμαχεσάμην, --, μεμάχημαι, </a:t>
            </a:r>
            <a:r>
              <a:rPr lang="el-GR" sz="2800" noProof="1" smtClean="0">
                <a:cs typeface="Calibri" panose="020F0502020204030204" pitchFamily="34" charset="0"/>
              </a:rPr>
              <a:t>--</a:t>
            </a:r>
            <a:endParaRPr lang="en-US" sz="2800" noProof="1" smtClean="0"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2400" noProof="1" smtClean="0">
                <a:cs typeface="Calibri" panose="020F0502020204030204" pitchFamily="34" charset="0"/>
              </a:rPr>
              <a:t>Impf = </a:t>
            </a:r>
            <a:r>
              <a:rPr lang="el-GR" sz="2400" noProof="1" smtClean="0">
                <a:cs typeface="Calibri" panose="020F0502020204030204" pitchFamily="34" charset="0"/>
              </a:rPr>
              <a:t>ἐμάχετο, ἐμάχοντο</a:t>
            </a:r>
            <a:endParaRPr lang="en-US" sz="2400" noProof="1" smtClean="0"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2400" noProof="1" smtClean="0">
                <a:cs typeface="Calibri" panose="020F0502020204030204" pitchFamily="34" charset="0"/>
              </a:rPr>
              <a:t>[Aor = </a:t>
            </a:r>
            <a:r>
              <a:rPr lang="el-GR" sz="2400" noProof="1" smtClean="0">
                <a:cs typeface="Calibri" panose="020F0502020204030204" pitchFamily="34" charset="0"/>
              </a:rPr>
              <a:t>ἐμαχέσατο, ἐμαχέσαντο</a:t>
            </a:r>
            <a:r>
              <a:rPr lang="en-US" sz="2400" noProof="1" smtClean="0">
                <a:cs typeface="Calibri" panose="020F0502020204030204" pitchFamily="34" charset="0"/>
              </a:rPr>
              <a:t>]</a:t>
            </a:r>
          </a:p>
          <a:p>
            <a:pPr lvl="1">
              <a:lnSpc>
                <a:spcPct val="100000"/>
              </a:lnSpc>
            </a:pPr>
            <a:endParaRPr lang="el-GR" sz="2400" noProof="1" smtClean="0"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2400" noProof="1" smtClean="0">
                <a:cs typeface="Calibri" panose="020F0502020204030204" pitchFamily="34" charset="0"/>
              </a:rPr>
              <a:t>Present = </a:t>
            </a:r>
            <a:r>
              <a:rPr lang="el-GR" sz="2400" noProof="1">
                <a:cs typeface="Calibri" panose="020F0502020204030204" pitchFamily="34" charset="0"/>
              </a:rPr>
              <a:t>μάχ</a:t>
            </a:r>
            <a:r>
              <a:rPr lang="el-GR" sz="2400" noProof="1">
                <a:solidFill>
                  <a:srgbClr val="FF0000"/>
                </a:solidFill>
                <a:cs typeface="Calibri" panose="020F0502020204030204" pitchFamily="34" charset="0"/>
              </a:rPr>
              <a:t>εται</a:t>
            </a:r>
            <a:r>
              <a:rPr lang="el-GR" sz="2400" noProof="1">
                <a:cs typeface="Calibri" panose="020F0502020204030204" pitchFamily="34" charset="0"/>
              </a:rPr>
              <a:t>, μάχ</a:t>
            </a:r>
            <a:r>
              <a:rPr lang="el-GR" sz="2400" noProof="1">
                <a:solidFill>
                  <a:srgbClr val="FF0000"/>
                </a:solidFill>
                <a:cs typeface="Calibri" panose="020F0502020204030204" pitchFamily="34" charset="0"/>
              </a:rPr>
              <a:t>ονται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/>
              <a:t>Future = </a:t>
            </a:r>
            <a:r>
              <a:rPr lang="el-GR" sz="2400" dirty="0" smtClean="0"/>
              <a:t>μαχ</a:t>
            </a:r>
            <a:r>
              <a:rPr lang="el-GR" sz="2400" dirty="0" smtClean="0">
                <a:solidFill>
                  <a:srgbClr val="FF0000"/>
                </a:solidFill>
              </a:rPr>
              <a:t>εῖται</a:t>
            </a:r>
            <a:r>
              <a:rPr lang="en-US" sz="2400" dirty="0" smtClean="0"/>
              <a:t>/</a:t>
            </a:r>
            <a:r>
              <a:rPr lang="el-GR" sz="2400" dirty="0"/>
              <a:t>μαχή</a:t>
            </a:r>
            <a:r>
              <a:rPr lang="el-GR" sz="2400" dirty="0">
                <a:solidFill>
                  <a:srgbClr val="FF0000"/>
                </a:solidFill>
              </a:rPr>
              <a:t>σεται</a:t>
            </a:r>
            <a:r>
              <a:rPr lang="en-US" sz="2400" dirty="0" smtClean="0"/>
              <a:t>, </a:t>
            </a:r>
            <a:r>
              <a:rPr lang="el-GR" sz="2400" dirty="0" smtClean="0"/>
              <a:t>μαχ</a:t>
            </a:r>
            <a:r>
              <a:rPr lang="el-GR" sz="2400" dirty="0" smtClean="0">
                <a:solidFill>
                  <a:srgbClr val="FF0000"/>
                </a:solidFill>
              </a:rPr>
              <a:t>οῦνται</a:t>
            </a:r>
            <a:r>
              <a:rPr lang="en-US" sz="2400" dirty="0" smtClean="0"/>
              <a:t>/</a:t>
            </a:r>
            <a:r>
              <a:rPr lang="el-GR" sz="2400" dirty="0"/>
              <a:t>μαχή</a:t>
            </a:r>
            <a:r>
              <a:rPr lang="el-GR" sz="2400" dirty="0">
                <a:solidFill>
                  <a:srgbClr val="FF0000"/>
                </a:solidFill>
              </a:rPr>
              <a:t>σονται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endParaRPr lang="en-US" sz="2800" noProof="1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131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–MI Verbs [irregular]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1"/>
            <a:ext cx="10281441" cy="309282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ε</a:t>
            </a:r>
            <a:r>
              <a:rPr lang="el-GR" dirty="0" smtClean="0">
                <a:latin typeface="Calibri" panose="020F0502020204030204" pitchFamily="34" charset="0"/>
                <a:cs typeface="Calibri" panose="020F0502020204030204" pitchFamily="34" charset="0"/>
              </a:rPr>
              <a:t>ἰ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l-GR" dirty="0" smtClean="0">
                <a:latin typeface="Calibri" panose="020F0502020204030204" pitchFamily="34" charset="0"/>
                <a:cs typeface="Calibri" panose="020F0502020204030204" pitchFamily="34" charset="0"/>
              </a:rPr>
              <a:t>ί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 smtClean="0">
                <a:latin typeface="Calibri" panose="020F0502020204030204" pitchFamily="34" charset="0"/>
                <a:cs typeface="Calibri" panose="020F0502020204030204" pitchFamily="34" charset="0"/>
              </a:rPr>
              <a:t>ἐσόμαι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, --, --, --, --</a:t>
            </a:r>
          </a:p>
          <a:p>
            <a:pPr>
              <a:lnSpc>
                <a:spcPct val="110000"/>
              </a:lnSpc>
            </a:pPr>
            <a:r>
              <a:rPr lang="el-GR" dirty="0" smtClean="0">
                <a:latin typeface="Calibri" panose="020F0502020204030204" pitchFamily="34" charset="0"/>
                <a:cs typeface="Calibri" panose="020F0502020204030204" pitchFamily="34" charset="0"/>
              </a:rPr>
              <a:t>ἵ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στημι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dirty="0" smtClean="0">
                <a:latin typeface="Calibri" panose="020F0502020204030204" pitchFamily="34" charset="0"/>
                <a:cs typeface="Calibri" panose="020F0502020204030204" pitchFamily="34" charset="0"/>
              </a:rPr>
              <a:t>στήσω, ἕστησα/ἕστην,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ἕ</a:t>
            </a:r>
            <a:r>
              <a:rPr lang="el-GR" dirty="0" smtClean="0">
                <a:latin typeface="Calibri" panose="020F0502020204030204" pitchFamily="34" charset="0"/>
                <a:cs typeface="Calibri" panose="020F0502020204030204" pitchFamily="34" charset="0"/>
              </a:rPr>
              <a:t>στηκα, ἕσταμαι, ἑστάθην</a:t>
            </a:r>
            <a:endParaRPr lang="en-US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δίδωμι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dirty="0" smtClean="0">
                <a:latin typeface="Calibri" panose="020F0502020204030204" pitchFamily="34" charset="0"/>
                <a:cs typeface="Calibri" panose="020F0502020204030204" pitchFamily="34" charset="0"/>
              </a:rPr>
              <a:t>δώσω, ἔδωκα, δέδωκα, δέδομαι, ἐδόθην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</a:pPr>
            <a:r>
              <a:rPr lang="el-GR" dirty="0" smtClean="0">
                <a:latin typeface="Calibri" panose="020F0502020204030204" pitchFamily="34" charset="0"/>
                <a:cs typeface="Calibri" panose="020F0502020204030204" pitchFamily="34" charset="0"/>
              </a:rPr>
              <a:t>ἀπό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λλυμι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dirty="0" smtClean="0">
                <a:latin typeface="Calibri" panose="020F0502020204030204" pitchFamily="34" charset="0"/>
                <a:cs typeface="Calibri" panose="020F0502020204030204" pitchFamily="34" charset="0"/>
              </a:rPr>
              <a:t>ἀπολέω, ἀπώλεσα/ἀπωλόμην, ἀπολώλεκα/ἀπόλωλα,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--, --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604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8106" y="329578"/>
            <a:ext cx="10352084" cy="804313"/>
          </a:xfrm>
        </p:spPr>
        <p:txBody>
          <a:bodyPr/>
          <a:lstStyle/>
          <a:p>
            <a:r>
              <a:rPr lang="en-US" dirty="0"/>
              <a:t>–MI Verbs [irregular]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0813" y="1389529"/>
            <a:ext cx="9126671" cy="488345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ε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ἰ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ί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ἐσόμαι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--, --, --, --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Impf = 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ἦν, ἦσαν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Present = </a:t>
            </a:r>
            <a:r>
              <a:rPr lang="el-GR" sz="2400" dirty="0"/>
              <a:t>ἐστι</a:t>
            </a:r>
            <a:r>
              <a:rPr lang="en-US" sz="2400" dirty="0"/>
              <a:t>(</a:t>
            </a:r>
            <a:r>
              <a:rPr lang="el-GR" sz="2400" dirty="0"/>
              <a:t>ν</a:t>
            </a:r>
            <a:r>
              <a:rPr lang="en-US" sz="2400" dirty="0"/>
              <a:t>), </a:t>
            </a:r>
            <a:r>
              <a:rPr lang="el-GR" sz="2400" dirty="0"/>
              <a:t>εἰσι</a:t>
            </a:r>
            <a:r>
              <a:rPr lang="en-US" sz="2400" dirty="0"/>
              <a:t>(</a:t>
            </a:r>
            <a:r>
              <a:rPr lang="el-GR" sz="2400" dirty="0"/>
              <a:t>ν</a:t>
            </a:r>
            <a:r>
              <a:rPr lang="en-US" sz="2400" dirty="0"/>
              <a:t>) 	[</a:t>
            </a:r>
            <a:r>
              <a:rPr lang="en-US" sz="2400" i="1" dirty="0" smtClean="0"/>
              <a:t>enclitic</a:t>
            </a:r>
            <a:r>
              <a:rPr lang="en-US" sz="2400" dirty="0" smtClean="0"/>
              <a:t>]</a:t>
            </a:r>
            <a:endParaRPr lang="en-US" sz="2400" dirty="0"/>
          </a:p>
          <a:p>
            <a:pPr lvl="1">
              <a:lnSpc>
                <a:spcPct val="110000"/>
              </a:lnSpc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Future = </a:t>
            </a:r>
            <a:r>
              <a:rPr lang="el-GR" sz="2400" dirty="0" smtClean="0"/>
              <a:t>ἔσ</a:t>
            </a:r>
            <a:r>
              <a:rPr lang="el-GR" sz="2400" dirty="0" smtClean="0">
                <a:solidFill>
                  <a:srgbClr val="FF0000"/>
                </a:solidFill>
              </a:rPr>
              <a:t>ται</a:t>
            </a:r>
            <a:r>
              <a:rPr lang="en-US" sz="2400" dirty="0" smtClean="0"/>
              <a:t>, </a:t>
            </a:r>
            <a:r>
              <a:rPr lang="el-GR" sz="2400" dirty="0" smtClean="0"/>
              <a:t>ἔσ</a:t>
            </a:r>
            <a:r>
              <a:rPr lang="el-GR" sz="2400" dirty="0" smtClean="0">
                <a:solidFill>
                  <a:srgbClr val="FF0000"/>
                </a:solidFill>
              </a:rPr>
              <a:t>ονται</a:t>
            </a:r>
            <a:r>
              <a:rPr lang="en-US" sz="2400" dirty="0" smtClean="0"/>
              <a:t>		[</a:t>
            </a:r>
            <a:r>
              <a:rPr lang="en-US" sz="2400" i="1" dirty="0" smtClean="0"/>
              <a:t>deponent</a:t>
            </a:r>
            <a:r>
              <a:rPr lang="en-US" sz="2400" dirty="0" smtClean="0"/>
              <a:t>]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</a:pP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ἵ</a:t>
            </a:r>
            <a:r>
              <a:rPr lang="en-US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στημι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στήσω, ἕστησα/ἕστην,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ἕ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στηκα, ἕσταμαι, ἑστάθην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Impf = 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ἵστη, ἵστασαν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Aor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ἕστη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l-GR" sz="2400" dirty="0" smtClean="0">
                <a:cs typeface="Calibri" panose="020F0502020204030204" pitchFamily="34" charset="0"/>
              </a:rPr>
              <a:t>ἔστησε, 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ἕστησαν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Pres = </a:t>
            </a:r>
            <a:r>
              <a:rPr lang="el-GR" sz="2400" dirty="0"/>
              <a:t>ἵστη</a:t>
            </a:r>
            <a:r>
              <a:rPr lang="el-GR" sz="2400" dirty="0">
                <a:solidFill>
                  <a:srgbClr val="FF0000"/>
                </a:solidFill>
              </a:rPr>
              <a:t>σι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l-GR" sz="2400" dirty="0">
                <a:solidFill>
                  <a:srgbClr val="FF0000"/>
                </a:solidFill>
              </a:rPr>
              <a:t>ν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r>
              <a:rPr lang="en-US" sz="2400" dirty="0"/>
              <a:t>,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l-GR" sz="2400" dirty="0"/>
              <a:t>ἱστᾶ</a:t>
            </a:r>
            <a:r>
              <a:rPr lang="el-GR" sz="2400" dirty="0">
                <a:solidFill>
                  <a:srgbClr val="FF0000"/>
                </a:solidFill>
              </a:rPr>
              <a:t>σι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l-GR" sz="2400" dirty="0">
                <a:solidFill>
                  <a:srgbClr val="FF0000"/>
                </a:solidFill>
              </a:rPr>
              <a:t>ν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Future = </a:t>
            </a:r>
            <a:r>
              <a:rPr lang="el-GR" sz="2400" dirty="0" smtClean="0">
                <a:cs typeface="Calibri" panose="020F0502020204030204" pitchFamily="34" charset="0"/>
              </a:rPr>
              <a:t>στήσ</a:t>
            </a:r>
            <a:r>
              <a:rPr lang="el-GR" sz="2400" dirty="0" smtClean="0">
                <a:solidFill>
                  <a:srgbClr val="FF0000"/>
                </a:solidFill>
                <a:cs typeface="Calibri" panose="020F0502020204030204" pitchFamily="34" charset="0"/>
              </a:rPr>
              <a:t>εται</a:t>
            </a:r>
            <a:r>
              <a:rPr lang="en-US" sz="2400" dirty="0" smtClean="0">
                <a:cs typeface="Calibri" panose="020F0502020204030204" pitchFamily="34" charset="0"/>
              </a:rPr>
              <a:t>, </a:t>
            </a:r>
            <a:r>
              <a:rPr lang="el-GR" sz="2400" dirty="0" smtClean="0">
                <a:cs typeface="Calibri" panose="020F0502020204030204" pitchFamily="34" charset="0"/>
              </a:rPr>
              <a:t>στήσ</a:t>
            </a:r>
            <a:r>
              <a:rPr lang="el-GR" sz="2400" dirty="0" smtClean="0">
                <a:solidFill>
                  <a:srgbClr val="FF0000"/>
                </a:solidFill>
                <a:cs typeface="Calibri" panose="020F0502020204030204" pitchFamily="34" charset="0"/>
              </a:rPr>
              <a:t>ονται</a:t>
            </a:r>
            <a:r>
              <a:rPr lang="en-US" sz="2400" dirty="0" smtClean="0">
                <a:cs typeface="Calibri" panose="020F0502020204030204" pitchFamily="34" charset="0"/>
              </a:rPr>
              <a:t>	</a:t>
            </a:r>
            <a:r>
              <a:rPr lang="en-US" sz="2400" dirty="0" smtClean="0"/>
              <a:t>[</a:t>
            </a:r>
            <a:r>
              <a:rPr lang="en-US" sz="2400" i="1" dirty="0"/>
              <a:t>deponent</a:t>
            </a:r>
            <a:r>
              <a:rPr lang="en-US" sz="2400" dirty="0"/>
              <a:t>]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0000"/>
              </a:lnSpc>
            </a:pP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23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32619"/>
            <a:ext cx="10352084" cy="717756"/>
          </a:xfrm>
        </p:spPr>
        <p:txBody>
          <a:bodyPr>
            <a:normAutofit/>
          </a:bodyPr>
          <a:lstStyle/>
          <a:p>
            <a:r>
              <a:rPr lang="en-US" dirty="0"/>
              <a:t>–MI Verbs [irregular]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347019"/>
            <a:ext cx="10281441" cy="4994788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δίδωμι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δώσω, ἔδωκα, δέδωκα, δέδομαι, ἐδόθην</a:t>
            </a:r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Impf = 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ἐδίδου, ἐδίδοσαν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Aor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ἔδωκε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ν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ἔδοσαν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Present = </a:t>
            </a:r>
            <a:r>
              <a:rPr lang="el-GR" sz="2400" dirty="0"/>
              <a:t>δίδω</a:t>
            </a:r>
            <a:r>
              <a:rPr lang="el-GR" sz="2400" dirty="0">
                <a:solidFill>
                  <a:srgbClr val="FF0000"/>
                </a:solidFill>
              </a:rPr>
              <a:t>σι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l-GR" sz="2400" dirty="0">
                <a:solidFill>
                  <a:srgbClr val="FF0000"/>
                </a:solidFill>
              </a:rPr>
              <a:t>ν</a:t>
            </a:r>
            <a:r>
              <a:rPr lang="en-US" sz="2400" dirty="0">
                <a:solidFill>
                  <a:srgbClr val="FF0000"/>
                </a:solidFill>
              </a:rPr>
              <a:t>), </a:t>
            </a:r>
            <a:r>
              <a:rPr lang="el-GR" sz="2400" dirty="0"/>
              <a:t>διδό</a:t>
            </a:r>
            <a:r>
              <a:rPr lang="el-GR" sz="2400" dirty="0">
                <a:solidFill>
                  <a:srgbClr val="FF0000"/>
                </a:solidFill>
              </a:rPr>
              <a:t>ασι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l-GR" sz="2400" dirty="0">
                <a:solidFill>
                  <a:srgbClr val="FF0000"/>
                </a:solidFill>
              </a:rPr>
              <a:t>ν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en-US" sz="2400" noProof="1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Future = </a:t>
            </a:r>
            <a:r>
              <a:rPr lang="el-GR" sz="2400" dirty="0" smtClean="0">
                <a:cs typeface="Calibri" panose="020F0502020204030204" pitchFamily="34" charset="0"/>
              </a:rPr>
              <a:t>δώσ</a:t>
            </a:r>
            <a:r>
              <a:rPr lang="el-GR" sz="2400" dirty="0" smtClean="0">
                <a:solidFill>
                  <a:srgbClr val="FF0000"/>
                </a:solidFill>
                <a:cs typeface="Calibri" panose="020F0502020204030204" pitchFamily="34" charset="0"/>
              </a:rPr>
              <a:t>ει</a:t>
            </a:r>
            <a:r>
              <a:rPr lang="en-US" sz="2400" dirty="0" smtClean="0">
                <a:cs typeface="Calibri" panose="020F0502020204030204" pitchFamily="34" charset="0"/>
              </a:rPr>
              <a:t>, </a:t>
            </a:r>
            <a:r>
              <a:rPr lang="el-GR" sz="2400" dirty="0" smtClean="0">
                <a:cs typeface="Calibri" panose="020F0502020204030204" pitchFamily="34" charset="0"/>
              </a:rPr>
              <a:t>δώσ</a:t>
            </a:r>
            <a:r>
              <a:rPr lang="el-GR" sz="2400" dirty="0" smtClean="0">
                <a:solidFill>
                  <a:srgbClr val="FF0000"/>
                </a:solidFill>
                <a:cs typeface="Calibri" panose="020F0502020204030204" pitchFamily="34" charset="0"/>
              </a:rPr>
              <a:t>ουσι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l-GR" sz="2400" dirty="0">
                <a:solidFill>
                  <a:srgbClr val="FF0000"/>
                </a:solidFill>
              </a:rPr>
              <a:t>ν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en-US" sz="2400" noProof="1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</a:pP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ἀπό</a:t>
            </a:r>
            <a:r>
              <a:rPr lang="en-US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λλυμι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ἀπολέω, ἀπώλεσα/ἀπωλόμην, ἀπολώλεκα/ἀπόλωλα,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--, --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Impf = 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ἀπώλλυε, ἀπώλλυσαν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Aor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ἀπώλεσε, ἀπώλεσαν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Present = </a:t>
            </a:r>
            <a:r>
              <a:rPr lang="el-GR" sz="2400" dirty="0"/>
              <a:t>ἀπόλλυ</a:t>
            </a:r>
            <a:r>
              <a:rPr lang="el-GR" sz="2400" dirty="0">
                <a:solidFill>
                  <a:srgbClr val="FF0000"/>
                </a:solidFill>
              </a:rPr>
              <a:t>σι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l-GR" sz="2400" dirty="0">
                <a:solidFill>
                  <a:srgbClr val="FF0000"/>
                </a:solidFill>
              </a:rPr>
              <a:t>ν</a:t>
            </a:r>
            <a:r>
              <a:rPr lang="en-US" sz="2400" dirty="0">
                <a:solidFill>
                  <a:srgbClr val="FF0000"/>
                </a:solidFill>
              </a:rPr>
              <a:t>), </a:t>
            </a:r>
            <a:r>
              <a:rPr lang="el-GR" sz="2400" dirty="0"/>
              <a:t>ἀπολλύ</a:t>
            </a:r>
            <a:r>
              <a:rPr lang="el-GR" sz="2400" dirty="0">
                <a:solidFill>
                  <a:srgbClr val="FF0000"/>
                </a:solidFill>
              </a:rPr>
              <a:t>ασι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l-GR" sz="2400" dirty="0">
                <a:solidFill>
                  <a:srgbClr val="FF0000"/>
                </a:solidFill>
              </a:rPr>
              <a:t>ν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</a:p>
          <a:p>
            <a:pPr lvl="1">
              <a:lnSpc>
                <a:spcPct val="110000"/>
              </a:lnSpc>
            </a:pPr>
            <a:r>
              <a:rPr lang="en-US" sz="2400" noProof="1" smtClean="0">
                <a:latin typeface="Calibri" panose="020F0502020204030204" pitchFamily="34" charset="0"/>
                <a:cs typeface="Calibri" panose="020F0502020204030204" pitchFamily="34" charset="0"/>
              </a:rPr>
              <a:t>Future = </a:t>
            </a:r>
            <a:r>
              <a:rPr lang="el-GR" sz="2400" noProof="1" smtClean="0">
                <a:cs typeface="Calibri" panose="020F0502020204030204" pitchFamily="34" charset="0"/>
              </a:rPr>
              <a:t>ἀπολ</a:t>
            </a:r>
            <a:r>
              <a:rPr lang="el-GR" sz="2400" noProof="1" smtClean="0">
                <a:solidFill>
                  <a:srgbClr val="FF0000"/>
                </a:solidFill>
                <a:cs typeface="Calibri" panose="020F0502020204030204" pitchFamily="34" charset="0"/>
              </a:rPr>
              <a:t>εῖ</a:t>
            </a:r>
            <a:r>
              <a:rPr lang="en-US" sz="2400" noProof="1" smtClean="0">
                <a:cs typeface="Calibri" panose="020F0502020204030204" pitchFamily="34" charset="0"/>
              </a:rPr>
              <a:t>, </a:t>
            </a:r>
            <a:r>
              <a:rPr lang="el-GR" sz="2400" noProof="1" smtClean="0">
                <a:cs typeface="Calibri" panose="020F0502020204030204" pitchFamily="34" charset="0"/>
              </a:rPr>
              <a:t>ἀπολ</a:t>
            </a:r>
            <a:r>
              <a:rPr lang="el-GR" sz="2400" noProof="1" smtClean="0">
                <a:solidFill>
                  <a:srgbClr val="FF0000"/>
                </a:solidFill>
                <a:cs typeface="Calibri" panose="020F0502020204030204" pitchFamily="34" charset="0"/>
              </a:rPr>
              <a:t>οῦσι</a:t>
            </a:r>
            <a:r>
              <a:rPr lang="en-US" sz="2400" dirty="0" smtClean="0">
                <a:solidFill>
                  <a:srgbClr val="FF0000"/>
                </a:solidFill>
              </a:rPr>
              <a:t>(</a:t>
            </a:r>
            <a:r>
              <a:rPr lang="el-GR" sz="2400" dirty="0">
                <a:solidFill>
                  <a:srgbClr val="FF0000"/>
                </a:solidFill>
              </a:rPr>
              <a:t>ν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en-US" sz="2400" noProof="1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56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Aorist Tense </a:t>
            </a:r>
            <a:r>
              <a:rPr lang="en-US" sz="3200" dirty="0"/>
              <a:t>[</a:t>
            </a:r>
            <a:r>
              <a:rPr lang="en-US" sz="3200" dirty="0" smtClean="0"/>
              <a:t>Smyth 1923-1944]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8706" y="2061883"/>
            <a:ext cx="6884894" cy="249960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Time = past; aspect = completed</a:t>
            </a:r>
          </a:p>
          <a:p>
            <a:pPr lvl="1"/>
            <a:r>
              <a:rPr lang="en-US" dirty="0" smtClean="0"/>
              <a:t>“He </a:t>
            </a:r>
            <a:r>
              <a:rPr lang="en-US" dirty="0"/>
              <a:t>sailed into Ephesus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“The Great King wept.”</a:t>
            </a:r>
          </a:p>
          <a:p>
            <a:r>
              <a:rPr lang="en-US" dirty="0" smtClean="0"/>
              <a:t>Usually translated “-</a:t>
            </a:r>
            <a:r>
              <a:rPr lang="en-US" dirty="0" err="1" smtClean="0"/>
              <a:t>ed</a:t>
            </a:r>
            <a:r>
              <a:rPr lang="en-US" dirty="0" smtClean="0"/>
              <a:t>” or equivalent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228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Imperfect Tense </a:t>
            </a:r>
            <a:r>
              <a:rPr lang="en-US" sz="3200" dirty="0" smtClean="0"/>
              <a:t>[Smyth 1889-1909]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070" y="2034987"/>
            <a:ext cx="9720072" cy="2684158"/>
          </a:xfrm>
        </p:spPr>
        <p:txBody>
          <a:bodyPr>
            <a:normAutofit/>
          </a:bodyPr>
          <a:lstStyle/>
          <a:p>
            <a:r>
              <a:rPr lang="en-US" dirty="0" smtClean="0"/>
              <a:t>Time = past; action = incomplete, continuous, habitual</a:t>
            </a:r>
          </a:p>
          <a:p>
            <a:pPr lvl="1"/>
            <a:r>
              <a:rPr lang="en-US" dirty="0" smtClean="0"/>
              <a:t>“The army </a:t>
            </a:r>
            <a:r>
              <a:rPr lang="en-US" dirty="0"/>
              <a:t>was </a:t>
            </a:r>
            <a:r>
              <a:rPr lang="en-US" dirty="0" smtClean="0"/>
              <a:t>marching” </a:t>
            </a:r>
            <a:r>
              <a:rPr lang="en-US" dirty="0"/>
              <a:t>[not finished/continuous]</a:t>
            </a:r>
          </a:p>
          <a:p>
            <a:pPr lvl="1"/>
            <a:r>
              <a:rPr lang="en-US" dirty="0" smtClean="0"/>
              <a:t>“</a:t>
            </a:r>
            <a:r>
              <a:rPr lang="en-US" dirty="0"/>
              <a:t>Every </a:t>
            </a:r>
            <a:r>
              <a:rPr lang="en-US" dirty="0" smtClean="0"/>
              <a:t>spring, the army marched against Caria.” </a:t>
            </a:r>
            <a:r>
              <a:rPr lang="en-US" dirty="0"/>
              <a:t>[repeated]</a:t>
            </a:r>
          </a:p>
          <a:p>
            <a:r>
              <a:rPr lang="en-US" dirty="0" smtClean="0"/>
              <a:t>Usually </a:t>
            </a:r>
            <a:r>
              <a:rPr lang="en-US" dirty="0"/>
              <a:t>it is safe to translate it with “</a:t>
            </a:r>
            <a:r>
              <a:rPr lang="en-US" b="1" u="sng" dirty="0"/>
              <a:t>was</a:t>
            </a:r>
            <a:r>
              <a:rPr lang="en-US" dirty="0"/>
              <a:t>” or </a:t>
            </a:r>
            <a:r>
              <a:rPr lang="en-US" dirty="0" smtClean="0"/>
              <a:t>”</a:t>
            </a:r>
            <a:r>
              <a:rPr lang="en-US" b="1" u="sng" dirty="0"/>
              <a:t>were</a:t>
            </a:r>
            <a:r>
              <a:rPr lang="en-US" dirty="0" smtClean="0"/>
              <a:t>”; sometimes “-</a:t>
            </a:r>
            <a:r>
              <a:rPr lang="en-US" dirty="0" err="1" smtClean="0"/>
              <a:t>ed</a:t>
            </a:r>
            <a:r>
              <a:rPr lang="en-US" dirty="0" smtClean="0"/>
              <a:t>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695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7"/>
            <a:ext cx="10352084" cy="786384"/>
          </a:xfrm>
        </p:spPr>
        <p:txBody>
          <a:bodyPr/>
          <a:lstStyle/>
          <a:p>
            <a:r>
              <a:rPr lang="en-US" dirty="0" smtClean="0"/>
              <a:t>Perfect Tense </a:t>
            </a:r>
            <a:r>
              <a:rPr lang="en-US" sz="3600" dirty="0" smtClean="0"/>
              <a:t>[Smyth 1945-1951]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837765"/>
            <a:ext cx="10235543" cy="341555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Time = past; aspect = completed with permanent result</a:t>
            </a:r>
          </a:p>
          <a:p>
            <a:r>
              <a:rPr lang="en-US" dirty="0" smtClean="0"/>
              <a:t>Translated “have/has”</a:t>
            </a:r>
          </a:p>
          <a:p>
            <a:pPr lvl="1"/>
            <a:r>
              <a:rPr lang="en-US" dirty="0" smtClean="0"/>
              <a:t>“Alkibiades has betrayed Athens time and time again.” </a:t>
            </a:r>
          </a:p>
          <a:p>
            <a:pPr lvl="1"/>
            <a:r>
              <a:rPr lang="en-US" dirty="0" smtClean="0"/>
              <a:t>“Perikles has asked the Athenians to remain inside the walls.”</a:t>
            </a:r>
          </a:p>
          <a:p>
            <a:pPr lvl="1"/>
            <a:r>
              <a:rPr lang="en-US" i="1" dirty="0" smtClean="0"/>
              <a:t>He </a:t>
            </a:r>
            <a:r>
              <a:rPr lang="en-US" i="1" dirty="0"/>
              <a:t>has done it in the past and the effect continues into the </a:t>
            </a:r>
            <a:r>
              <a:rPr lang="en-US" i="1" dirty="0" smtClean="0"/>
              <a:t>present.</a:t>
            </a:r>
          </a:p>
          <a:p>
            <a:r>
              <a:rPr lang="en-US" i="1" dirty="0" smtClean="0"/>
              <a:t>Far less common than impf and </a:t>
            </a:r>
            <a:r>
              <a:rPr lang="en-US" i="1" dirty="0" err="1" smtClean="0"/>
              <a:t>aor</a:t>
            </a:r>
            <a:r>
              <a:rPr lang="en-US" i="1" dirty="0" smtClean="0"/>
              <a:t>!</a:t>
            </a:r>
            <a:endParaRPr lang="en-US" i="1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629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Tense </a:t>
            </a:r>
            <a:r>
              <a:rPr lang="en-US" sz="3600" dirty="0" smtClean="0"/>
              <a:t>[Smyth 1875-1888]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455" y="1649506"/>
            <a:ext cx="9017875" cy="422237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Time = present; aspect = continuous/on-going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Simple present: “The army marches”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Progressive present: “The army is marching.”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Emphatic present: “The army does march.”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General truth or gnomic present: “Truth is a virtue.”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Historical present: “The army marches into Karia and fights a great battle.” [</a:t>
            </a:r>
            <a:r>
              <a:rPr lang="en-US" i="1" dirty="0" smtClean="0"/>
              <a:t>usually pretty obvious</a:t>
            </a:r>
            <a:r>
              <a:rPr lang="en-US" dirty="0" smtClean="0"/>
              <a:t>]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908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Tense </a:t>
            </a:r>
            <a:r>
              <a:rPr lang="en-US" sz="3600" dirty="0"/>
              <a:t>[Smyth </a:t>
            </a:r>
            <a:r>
              <a:rPr lang="en-US" sz="3600" dirty="0" smtClean="0"/>
              <a:t>1910-1922]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6245" y="1864657"/>
            <a:ext cx="8139026" cy="422237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Time = future; NO ASPECT</a:t>
            </a:r>
          </a:p>
          <a:p>
            <a:r>
              <a:rPr lang="en-US" dirty="0" smtClean="0"/>
              <a:t>Translated “will/shall”</a:t>
            </a:r>
          </a:p>
          <a:p>
            <a:pPr lvl="1"/>
            <a:r>
              <a:rPr lang="en-US" dirty="0" smtClean="0"/>
              <a:t>“Perikles will lead out the army tomorrow.”</a:t>
            </a:r>
          </a:p>
          <a:p>
            <a:pPr lvl="1"/>
            <a:r>
              <a:rPr lang="en-US" i="1" dirty="0" smtClean="0"/>
              <a:t>[“shall” is nearly obsolete: 1</a:t>
            </a:r>
            <a:r>
              <a:rPr lang="en-US" i="1" baseline="30000" dirty="0" smtClean="0"/>
              <a:t>st</a:t>
            </a:r>
            <a:r>
              <a:rPr lang="en-US" i="1" dirty="0" smtClean="0"/>
              <a:t> person sg/</a:t>
            </a:r>
            <a:r>
              <a:rPr lang="en-US" i="1" dirty="0" err="1" smtClean="0"/>
              <a:t>pl</a:t>
            </a:r>
            <a:r>
              <a:rPr lang="en-US" i="1" dirty="0" smtClean="0"/>
              <a:t> or sense of obligation]</a:t>
            </a:r>
          </a:p>
          <a:p>
            <a:r>
              <a:rPr lang="en-US" dirty="0" smtClean="0"/>
              <a:t>Note: In subordinate clauses, the future is often used to denote purpose/intention</a:t>
            </a:r>
          </a:p>
          <a:p>
            <a:r>
              <a:rPr lang="en-US" dirty="0" smtClean="0"/>
              <a:t>Uncommon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72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Pluperfect Tense </a:t>
            </a:r>
            <a:r>
              <a:rPr lang="en-US" sz="3600" dirty="0" smtClean="0"/>
              <a:t>[Smyth 1952-1954]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4104" y="1846730"/>
            <a:ext cx="9832131" cy="352312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/>
              <a:t>Time = past; aspect = </a:t>
            </a:r>
            <a:r>
              <a:rPr lang="en-US" dirty="0" smtClean="0"/>
              <a:t>completed, but still relevant</a:t>
            </a:r>
          </a:p>
          <a:p>
            <a:r>
              <a:rPr lang="en-US" dirty="0" smtClean="0"/>
              <a:t>Something prior to something else in the past.</a:t>
            </a:r>
          </a:p>
          <a:p>
            <a:r>
              <a:rPr lang="en-US" dirty="0" smtClean="0"/>
              <a:t>Usually </a:t>
            </a:r>
            <a:r>
              <a:rPr lang="en-US" dirty="0"/>
              <a:t>translate “had”</a:t>
            </a:r>
          </a:p>
          <a:p>
            <a:pPr lvl="1"/>
            <a:r>
              <a:rPr lang="en-US" dirty="0" smtClean="0"/>
              <a:t>“Perikles had been sleeping before the noise woke him up.”</a:t>
            </a:r>
          </a:p>
          <a:p>
            <a:pPr lvl="1"/>
            <a:r>
              <a:rPr lang="en-US" dirty="0" smtClean="0"/>
              <a:t>“He had intended to rescue the hostages, but they were freed before he arrived.”</a:t>
            </a:r>
          </a:p>
          <a:p>
            <a:r>
              <a:rPr lang="en-US" dirty="0" smtClean="0"/>
              <a:t>Very rare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691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2930</TotalTime>
  <Words>2154</Words>
  <Application>Microsoft Office PowerPoint</Application>
  <PresentationFormat>Widescreen</PresentationFormat>
  <Paragraphs>248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Times New Roman</vt:lpstr>
      <vt:lpstr>Tw Cen MT</vt:lpstr>
      <vt:lpstr>Tw Cen MT Condensed</vt:lpstr>
      <vt:lpstr>Wingdings 3</vt:lpstr>
      <vt:lpstr>Integral</vt:lpstr>
      <vt:lpstr>Greek Verb Tenses in English </vt:lpstr>
      <vt:lpstr>Finite Verbs</vt:lpstr>
      <vt:lpstr>Tenses denote time and aspect/stage [Smyth 1850]</vt:lpstr>
      <vt:lpstr>Review: Aorist Tense [Smyth 1923-1944]</vt:lpstr>
      <vt:lpstr>Review: Imperfect Tense [Smyth 1889-1909]</vt:lpstr>
      <vt:lpstr>Perfect Tense [Smyth 1945-1951]</vt:lpstr>
      <vt:lpstr>Present Tense [Smyth 1875-1888]</vt:lpstr>
      <vt:lpstr>Future Tense [Smyth 1910-1922]</vt:lpstr>
      <vt:lpstr>Pluperfect Tense [Smyth 1952-1954]</vt:lpstr>
      <vt:lpstr>Future Perfect Tense [Smyth 1955-1958]</vt:lpstr>
      <vt:lpstr>Contrast the tenses.</vt:lpstr>
      <vt:lpstr>Summary: Aspect/stage</vt:lpstr>
      <vt:lpstr>PowerPoint Presentation</vt:lpstr>
      <vt:lpstr>Greek Verb Tenses</vt:lpstr>
      <vt:lpstr>Indicative Active Greek verbs  in 3rd sg/pl</vt:lpstr>
      <vt:lpstr>Primary Tense Endings</vt:lpstr>
      <vt:lpstr>Secondary Tense Endings</vt:lpstr>
      <vt:lpstr>Verbs have six “principal parts”</vt:lpstr>
      <vt:lpstr>Examples of Principal Parts [1 to 4 are 1st sg pres – fut – aor – perf ind act]</vt:lpstr>
      <vt:lpstr>Aorist stem [3PP] = Aorist tense Augment + σ +ε(ν)/α(ν) [1st Aor] Augment + -ε(ν)/-ον [2nd Aor]</vt:lpstr>
      <vt:lpstr>Present stem [1PP] = Imperfect tense Augment +3rd sg/pl endings = -ε(ν)/-ον</vt:lpstr>
      <vt:lpstr>Present stem [1PP] = Present tense 3rd sg/pl endings = -ει/-ουσι(ν)</vt:lpstr>
      <vt:lpstr>Future stem [2PP] = Future tense σ +3rd sg/pl pres endings = -ει/-ουσι(ν)</vt:lpstr>
      <vt:lpstr>Perfect stem [4PP] = Perfect tense Reduplication + κ +3rd sg/pl endings = -ε(ν)/-ασι(ν) </vt:lpstr>
      <vt:lpstr>Perfect stem [4PP] = Pluperfect tense Augment + Reduplication + κ + 3rd sg/pl endings = -ει/-εσαν RARE!</vt:lpstr>
      <vt:lpstr>In sum: active endings (3rd sg/pl)</vt:lpstr>
      <vt:lpstr>Indicative Deponent and –μι verbs in 3rd sg/pl</vt:lpstr>
      <vt:lpstr>Deponent Verbs  Often Identified as “Present Indicative Middle”</vt:lpstr>
      <vt:lpstr>Present = Present stem + -εται, -ονται Future = Future stem [σ] + -εται, -ονται</vt:lpstr>
      <vt:lpstr>Present = Present stem + -εται, -ονται Future = Future stem [σ] + -εται, -ονται</vt:lpstr>
      <vt:lpstr>Present = Present stem + -εται, -ονται Future = Future stem [σ] + -εται, -ονται</vt:lpstr>
      <vt:lpstr>–MI Verbs [irregular]</vt:lpstr>
      <vt:lpstr>–MI Verbs [irregular]</vt:lpstr>
      <vt:lpstr>–MI Verbs [irregular]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371</cp:revision>
  <dcterms:created xsi:type="dcterms:W3CDTF">2019-10-07T18:50:51Z</dcterms:created>
  <dcterms:modified xsi:type="dcterms:W3CDTF">2020-12-05T16:44:04Z</dcterms:modified>
</cp:coreProperties>
</file>