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68" r:id="rId3"/>
    <p:sldId id="387" r:id="rId4"/>
    <p:sldId id="390" r:id="rId5"/>
    <p:sldId id="384" r:id="rId6"/>
    <p:sldId id="385" r:id="rId7"/>
    <p:sldId id="397" r:id="rId8"/>
    <p:sldId id="398" r:id="rId9"/>
    <p:sldId id="371" r:id="rId10"/>
    <p:sldId id="399" r:id="rId11"/>
    <p:sldId id="392" r:id="rId12"/>
    <p:sldId id="400" r:id="rId13"/>
    <p:sldId id="372" r:id="rId14"/>
    <p:sldId id="401" r:id="rId15"/>
    <p:sldId id="393" r:id="rId16"/>
    <p:sldId id="389" r:id="rId17"/>
    <p:sldId id="403" r:id="rId18"/>
    <p:sldId id="404" r:id="rId19"/>
    <p:sldId id="38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36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Greek Adjectives and Pronouns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2809" y="585215"/>
            <a:ext cx="4522839" cy="5724144"/>
          </a:xfrm>
        </p:spPr>
        <p:txBody>
          <a:bodyPr/>
          <a:lstStyle/>
          <a:p>
            <a:r>
              <a:rPr lang="el-GR" sz="2400" dirty="0"/>
              <a:t>πᾶσαι γὰρ τότε αἱ πόλεις τῷ Διΐ ἔθυον.</a:t>
            </a:r>
          </a:p>
          <a:p>
            <a:pPr lvl="1"/>
            <a:r>
              <a:rPr lang="en-US" sz="2000" i="1" dirty="0" smtClean="0"/>
              <a:t>For all the cities sacrificed to Zeus then.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71257" y="585215"/>
            <a:ext cx="6573259" cy="5724145"/>
          </a:xfrm>
        </p:spPr>
        <p:txBody>
          <a:bodyPr/>
          <a:lstStyle/>
          <a:p>
            <a:r>
              <a:rPr lang="el-GR" sz="2400" dirty="0"/>
              <a:t>εἷλον δὲ τοτὲ πάντες τὸν Λύσανδρον στρατηγόν. </a:t>
            </a:r>
          </a:p>
          <a:p>
            <a:pPr lvl="1"/>
            <a:r>
              <a:rPr lang="en-US" sz="2000" i="1" dirty="0" smtClean="0"/>
              <a:t>Then all men chose Lysander</a:t>
            </a:r>
            <a:r>
              <a:rPr lang="en-US" sz="2000" i="1" dirty="0"/>
              <a:t> </a:t>
            </a:r>
            <a:r>
              <a:rPr lang="en-US" sz="2000" i="1" dirty="0" smtClean="0"/>
              <a:t>as their general.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798" y="2150720"/>
            <a:ext cx="5972175" cy="2981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314" y="2150721"/>
            <a:ext cx="402672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9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00080"/>
            <a:ext cx="10115820" cy="909287"/>
          </a:xfrm>
        </p:spPr>
        <p:txBody>
          <a:bodyPr>
            <a:normAutofit/>
          </a:bodyPr>
          <a:lstStyle/>
          <a:p>
            <a:r>
              <a:rPr lang="el-GR" sz="2800" dirty="0"/>
              <a:t>αἱ νῆες ἅπασαι εἰς </a:t>
            </a:r>
            <a:r>
              <a:rPr lang="el-GR" sz="2800" dirty="0" smtClean="0"/>
              <a:t>Πάριον</a:t>
            </a:r>
            <a:r>
              <a:rPr lang="en-US" sz="2800" dirty="0" smtClean="0"/>
              <a:t> </a:t>
            </a:r>
            <a:r>
              <a:rPr lang="el-GR" sz="2800" dirty="0" smtClean="0"/>
              <a:t>ἓξ </a:t>
            </a:r>
            <a:r>
              <a:rPr lang="el-GR" sz="2800" dirty="0"/>
              <a:t>καὶ ὀγδοήκοντα τῆς νυκτὸς ἐξέπλευσαν. [1.1.13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787" y="1406012"/>
            <a:ext cx="10115820" cy="52307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i="1" dirty="0" smtClean="0"/>
              <a:t>All eighty-six ships sailed away at night to </a:t>
            </a:r>
            <a:r>
              <a:rPr lang="en-US" sz="2400" i="1" dirty="0" err="1" smtClean="0"/>
              <a:t>Parion</a:t>
            </a:r>
            <a:r>
              <a:rPr lang="en-US" sz="2400" i="1" dirty="0" smtClean="0"/>
              <a:t>.</a:t>
            </a:r>
            <a:endParaRPr lang="en-US" sz="2400" i="1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672" y="2070244"/>
            <a:ext cx="5252731" cy="423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9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2809" y="585215"/>
            <a:ext cx="5373526" cy="5724144"/>
          </a:xfrm>
        </p:spPr>
        <p:txBody>
          <a:bodyPr/>
          <a:lstStyle/>
          <a:p>
            <a:r>
              <a:rPr lang="el-GR" sz="2400" dirty="0"/>
              <a:t>πάσης δὲ τῆς Ἑλλάδος πρέσβεις ἦσαν</a:t>
            </a:r>
            <a:r>
              <a:rPr lang="en-US" sz="2400" dirty="0"/>
              <a:t>.</a:t>
            </a:r>
          </a:p>
          <a:p>
            <a:pPr lvl="1"/>
            <a:r>
              <a:rPr lang="en-US" sz="2000" i="1" dirty="0" smtClean="0"/>
              <a:t>They were the envoys of the whole of Greece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59794" y="585215"/>
            <a:ext cx="5584722" cy="5724145"/>
          </a:xfrm>
        </p:spPr>
        <p:txBody>
          <a:bodyPr/>
          <a:lstStyle/>
          <a:p>
            <a:r>
              <a:rPr lang="el-GR" sz="2400" dirty="0"/>
              <a:t>εἶχε</a:t>
            </a:r>
            <a:r>
              <a:rPr lang="en-US" sz="2400" dirty="0"/>
              <a:t> </a:t>
            </a:r>
            <a:r>
              <a:rPr lang="el-GR" sz="2400" dirty="0"/>
              <a:t>γὰρ τὴν χώραν ἅπασαν</a:t>
            </a:r>
            <a:r>
              <a:rPr lang="en-US" sz="2400" dirty="0"/>
              <a:t>.</a:t>
            </a:r>
            <a:r>
              <a:rPr lang="el-GR" sz="2400" dirty="0"/>
              <a:t> </a:t>
            </a:r>
            <a:endParaRPr lang="en-US" sz="2400" dirty="0"/>
          </a:p>
          <a:p>
            <a:pPr lvl="1"/>
            <a:r>
              <a:rPr lang="en-US" sz="2000" i="1" dirty="0" smtClean="0"/>
              <a:t>For he held the entire land.</a:t>
            </a:r>
            <a:endParaRPr lang="el-GR" sz="2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096" y="1627541"/>
            <a:ext cx="2758717" cy="43414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1341" y="1627542"/>
            <a:ext cx="3710901" cy="434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00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τις</a:t>
            </a:r>
            <a:r>
              <a:rPr lang="en-US" dirty="0" smtClean="0"/>
              <a:t> (</a:t>
            </a:r>
            <a:r>
              <a:rPr lang="en-US" i="1" dirty="0" smtClean="0"/>
              <a:t>some, a certain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187" y="1613647"/>
            <a:ext cx="9407014" cy="4695713"/>
          </a:xfrm>
        </p:spPr>
        <p:txBody>
          <a:bodyPr/>
          <a:lstStyle/>
          <a:p>
            <a:r>
              <a:rPr lang="en-US" dirty="0" smtClean="0"/>
              <a:t>Adjective or pronoun [</a:t>
            </a:r>
            <a:r>
              <a:rPr lang="en-US" i="1" dirty="0" smtClean="0"/>
              <a:t>someone/something]</a:t>
            </a:r>
            <a:endParaRPr lang="en-US" dirty="0" smtClean="0"/>
          </a:p>
          <a:p>
            <a:r>
              <a:rPr lang="en-US" dirty="0" smtClean="0"/>
              <a:t>Enclitic [no accent]</a:t>
            </a:r>
          </a:p>
          <a:p>
            <a:r>
              <a:rPr lang="en-US" dirty="0" smtClean="0"/>
              <a:t>M/F = same</a:t>
            </a:r>
          </a:p>
          <a:p>
            <a:r>
              <a:rPr lang="el-GR" dirty="0" smtClean="0"/>
              <a:t>τι</a:t>
            </a:r>
            <a:r>
              <a:rPr lang="en-US" dirty="0" smtClean="0"/>
              <a:t> can mean “somehow”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306310"/>
              </p:ext>
            </p:extLst>
          </p:nvPr>
        </p:nvGraphicFramePr>
        <p:xfrm>
          <a:off x="6518787" y="2384220"/>
          <a:ext cx="3383164" cy="3633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1582">
                  <a:extLst>
                    <a:ext uri="{9D8B030D-6E8A-4147-A177-3AD203B41FA5}">
                      <a16:colId xmlns:a16="http://schemas.microsoft.com/office/drawing/2014/main" val="3309286725"/>
                    </a:ext>
                  </a:extLst>
                </a:gridCol>
                <a:gridCol w="1691582">
                  <a:extLst>
                    <a:ext uri="{9D8B030D-6E8A-4147-A177-3AD203B41FA5}">
                      <a16:colId xmlns:a16="http://schemas.microsoft.com/office/drawing/2014/main" val="3161537582"/>
                    </a:ext>
                  </a:extLst>
                </a:gridCol>
              </a:tblGrid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19166768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τινος/του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τινος/του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1434141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τινι/τῳ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τινι/τῳ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7314066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8083854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91193842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τινες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9150240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4264948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τισι(ν)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τισι(ν)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25887589"/>
                  </a:ext>
                </a:extLst>
              </a:tr>
              <a:tr h="4036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τινας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79903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4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05" y="585215"/>
            <a:ext cx="5373526" cy="5724144"/>
          </a:xfrm>
        </p:spPr>
        <p:txBody>
          <a:bodyPr/>
          <a:lstStyle/>
          <a:p>
            <a:r>
              <a:rPr lang="el-GR" sz="2400" dirty="0"/>
              <a:t>τις Λακεδαιμονίων ἀπὸ τῆς πόλεως σὺν δυνάμει ἀπήγαγεν</a:t>
            </a:r>
            <a:r>
              <a:rPr lang="el-GR" sz="2400" dirty="0" smtClean="0"/>
              <a:t>.</a:t>
            </a:r>
            <a:endParaRPr lang="en-US" sz="2400" dirty="0"/>
          </a:p>
          <a:p>
            <a:pPr lvl="1"/>
            <a:r>
              <a:rPr lang="en-US" sz="2000" i="1" dirty="0" smtClean="0"/>
              <a:t>Some Lakedaimonian led [them] out of the city in force.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59794" y="585215"/>
            <a:ext cx="5584722" cy="5724145"/>
          </a:xfrm>
        </p:spPr>
        <p:txBody>
          <a:bodyPr/>
          <a:lstStyle/>
          <a:p>
            <a:r>
              <a:rPr lang="el-GR" sz="2400" dirty="0"/>
              <a:t>Θηραμένης </a:t>
            </a:r>
            <a:r>
              <a:rPr lang="el-GR" sz="2400" dirty="0" smtClean="0"/>
              <a:t>δ</a:t>
            </a:r>
            <a:r>
              <a:rPr lang="el-GR" sz="2400" dirty="0"/>
              <a:t>έ</a:t>
            </a:r>
            <a:r>
              <a:rPr lang="el-GR" sz="2400" dirty="0" smtClean="0"/>
              <a:t> </a:t>
            </a:r>
            <a:r>
              <a:rPr lang="el-GR" sz="2400" dirty="0"/>
              <a:t>τι ταῦτα ἐφόβει.</a:t>
            </a:r>
            <a:endParaRPr lang="en-US" sz="2400" dirty="0"/>
          </a:p>
          <a:p>
            <a:pPr lvl="1"/>
            <a:r>
              <a:rPr lang="en-US" sz="2000" i="1" dirty="0" smtClean="0"/>
              <a:t>And Theramenes was somewhat afraid of these things.</a:t>
            </a:r>
            <a:endParaRPr lang="el-GR" sz="20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019" y="2192594"/>
            <a:ext cx="4094114" cy="34789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545" y="2188792"/>
            <a:ext cx="5065981" cy="274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92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12955"/>
            <a:ext cx="9720072" cy="1238863"/>
          </a:xfrm>
        </p:spPr>
        <p:txBody>
          <a:bodyPr>
            <a:normAutofit/>
          </a:bodyPr>
          <a:lstStyle/>
          <a:p>
            <a:r>
              <a:rPr lang="el-GR" sz="3200" dirty="0"/>
              <a:t>μετὰ δὲ ταῦτα Ἡρώδας τις Συρακόσιος ἐν Φοινίκῃ ἦν μετὰ πρέσβεως τινός. [3.4.1</a:t>
            </a:r>
            <a:r>
              <a:rPr lang="el-GR" sz="3200" dirty="0" smtClean="0"/>
              <a:t>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51818"/>
            <a:ext cx="10312466" cy="4916130"/>
          </a:xfrm>
        </p:spPr>
        <p:txBody>
          <a:bodyPr/>
          <a:lstStyle/>
          <a:p>
            <a:r>
              <a:rPr lang="en-US" i="1" dirty="0" smtClean="0"/>
              <a:t>Afterwards, a certain Syracusan named Herodas was in </a:t>
            </a:r>
            <a:r>
              <a:rPr lang="en-US" i="1" dirty="0" err="1" smtClean="0"/>
              <a:t>Phoinikia</a:t>
            </a:r>
            <a:r>
              <a:rPr lang="en-US" i="1" dirty="0" smtClean="0"/>
              <a:t> with some envoy.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884" y="2401067"/>
            <a:ext cx="6188484" cy="384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2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093" y="315128"/>
            <a:ext cx="9720072" cy="723652"/>
          </a:xfrm>
        </p:spPr>
        <p:txBody>
          <a:bodyPr>
            <a:normAutofit/>
          </a:bodyPr>
          <a:lstStyle/>
          <a:p>
            <a:r>
              <a:rPr lang="el-GR" dirty="0" smtClean="0"/>
              <a:t>πολύς</a:t>
            </a:r>
            <a:r>
              <a:rPr lang="en-US" dirty="0" smtClean="0"/>
              <a:t> </a:t>
            </a:r>
            <a:r>
              <a:rPr lang="en-US" sz="2000" dirty="0" smtClean="0"/>
              <a:t>(</a:t>
            </a:r>
            <a:r>
              <a:rPr lang="en-US" sz="2000" i="1" dirty="0" smtClean="0"/>
              <a:t>many, much</a:t>
            </a:r>
            <a:r>
              <a:rPr lang="en-US" sz="2000" dirty="0" smtClean="0"/>
              <a:t>)</a:t>
            </a:r>
            <a:r>
              <a:rPr lang="el-GR" dirty="0" smtClean="0"/>
              <a:t>, μέγας</a:t>
            </a:r>
            <a:r>
              <a:rPr lang="en-US" dirty="0" smtClean="0"/>
              <a:t> </a:t>
            </a:r>
            <a:r>
              <a:rPr lang="en-US" sz="2000" dirty="0" smtClean="0"/>
              <a:t>(</a:t>
            </a:r>
            <a:r>
              <a:rPr lang="en-US" sz="2000" i="1" dirty="0" smtClean="0"/>
              <a:t>large, great</a:t>
            </a:r>
            <a:r>
              <a:rPr lang="el-GR" sz="2000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432" y="1038780"/>
            <a:ext cx="11002297" cy="55861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Mixed-declension adjectives, built on two stems</a:t>
            </a:r>
          </a:p>
          <a:p>
            <a:pPr lvl="1"/>
            <a:r>
              <a:rPr lang="en-US" sz="2000" dirty="0" smtClean="0"/>
              <a:t>Nom/acc singular masculine and neuter built on the shorter stem and declined as a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decl. adj.</a:t>
            </a:r>
          </a:p>
          <a:p>
            <a:pPr lvl="1"/>
            <a:r>
              <a:rPr lang="en-US" sz="2000" dirty="0" smtClean="0"/>
              <a:t>Everything else looks like a normal 3-ending adjective.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130577"/>
              </p:ext>
            </p:extLst>
          </p:nvPr>
        </p:nvGraphicFramePr>
        <p:xfrm>
          <a:off x="1514167" y="2340076"/>
          <a:ext cx="9773266" cy="4066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078">
                  <a:extLst>
                    <a:ext uri="{9D8B030D-6E8A-4147-A177-3AD203B41FA5}">
                      <a16:colId xmlns:a16="http://schemas.microsoft.com/office/drawing/2014/main" val="2012564851"/>
                    </a:ext>
                  </a:extLst>
                </a:gridCol>
                <a:gridCol w="1512450">
                  <a:extLst>
                    <a:ext uri="{9D8B030D-6E8A-4147-A177-3AD203B41FA5}">
                      <a16:colId xmlns:a16="http://schemas.microsoft.com/office/drawing/2014/main" val="3759661598"/>
                    </a:ext>
                  </a:extLst>
                </a:gridCol>
                <a:gridCol w="1399305">
                  <a:extLst>
                    <a:ext uri="{9D8B030D-6E8A-4147-A177-3AD203B41FA5}">
                      <a16:colId xmlns:a16="http://schemas.microsoft.com/office/drawing/2014/main" val="2223161028"/>
                    </a:ext>
                  </a:extLst>
                </a:gridCol>
                <a:gridCol w="903161">
                  <a:extLst>
                    <a:ext uri="{9D8B030D-6E8A-4147-A177-3AD203B41FA5}">
                      <a16:colId xmlns:a16="http://schemas.microsoft.com/office/drawing/2014/main" val="1866308830"/>
                    </a:ext>
                  </a:extLst>
                </a:gridCol>
                <a:gridCol w="206478">
                  <a:extLst>
                    <a:ext uri="{9D8B030D-6E8A-4147-A177-3AD203B41FA5}">
                      <a16:colId xmlns:a16="http://schemas.microsoft.com/office/drawing/2014/main" val="920617901"/>
                    </a:ext>
                  </a:extLst>
                </a:gridCol>
                <a:gridCol w="717755">
                  <a:extLst>
                    <a:ext uri="{9D8B030D-6E8A-4147-A177-3AD203B41FA5}">
                      <a16:colId xmlns:a16="http://schemas.microsoft.com/office/drawing/2014/main" val="3209822483"/>
                    </a:ext>
                  </a:extLst>
                </a:gridCol>
                <a:gridCol w="1517820">
                  <a:extLst>
                    <a:ext uri="{9D8B030D-6E8A-4147-A177-3AD203B41FA5}">
                      <a16:colId xmlns:a16="http://schemas.microsoft.com/office/drawing/2014/main" val="620447623"/>
                    </a:ext>
                  </a:extLst>
                </a:gridCol>
                <a:gridCol w="1451521">
                  <a:extLst>
                    <a:ext uri="{9D8B030D-6E8A-4147-A177-3AD203B41FA5}">
                      <a16:colId xmlns:a16="http://schemas.microsoft.com/office/drawing/2014/main" val="918215971"/>
                    </a:ext>
                  </a:extLst>
                </a:gridCol>
                <a:gridCol w="1248698">
                  <a:extLst>
                    <a:ext uri="{9D8B030D-6E8A-4147-A177-3AD203B41FA5}">
                      <a16:colId xmlns:a16="http://schemas.microsoft.com/office/drawing/2014/main" val="638258086"/>
                    </a:ext>
                  </a:extLst>
                </a:gridCol>
              </a:tblGrid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SING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effectLst/>
                        </a:rPr>
                        <a:t>many, much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SING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effectLst/>
                        </a:rPr>
                        <a:t>large, great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802013"/>
                  </a:ext>
                </a:extLst>
              </a:tr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Nom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πολύς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πολλ</a:t>
                      </a:r>
                      <a:r>
                        <a:rPr lang="el-GR" sz="2000" u="none" strike="noStrike" dirty="0">
                          <a:effectLst/>
                        </a:rPr>
                        <a:t>ή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πολύ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Nom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μέγας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μεγάλ</a:t>
                      </a:r>
                      <a:r>
                        <a:rPr lang="el-GR" sz="2000" u="none" strike="noStrike" dirty="0">
                          <a:effectLst/>
                        </a:rPr>
                        <a:t>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μέγα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5794063"/>
                  </a:ext>
                </a:extLst>
              </a:tr>
              <a:tr h="5983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Gen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πολλοῦ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πολλῆς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πολλοῦ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Gen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μεγάλου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μεγάλης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μεγάλου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6340297"/>
                  </a:ext>
                </a:extLst>
              </a:tr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Dat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 smtClean="0">
                          <a:effectLst/>
                        </a:rPr>
                        <a:t>πολλῷ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 smtClean="0">
                          <a:effectLst/>
                        </a:rPr>
                        <a:t>πολλῇ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 smtClean="0">
                          <a:effectLst/>
                        </a:rPr>
                        <a:t>πολλῷ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Dat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μεγάλῳ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μεγάλῃ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μεγάλῳ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45301149"/>
                  </a:ext>
                </a:extLst>
              </a:tr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Acc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πολύν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πολλήν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πολύ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Acc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μέγαν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μεγάλην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μέγα</a:t>
                      </a:r>
                      <a:endParaRPr lang="el-GR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3359352"/>
                  </a:ext>
                </a:extLst>
              </a:tr>
              <a:tr h="33310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PLUR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PLUR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4653554"/>
                  </a:ext>
                </a:extLst>
              </a:tr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Nom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πολλοί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πολλαί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πολλά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Nom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μεγάλοι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μεγάλαι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μεγάλα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39967513"/>
                  </a:ext>
                </a:extLst>
              </a:tr>
              <a:tr h="3165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Gen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πολλῶν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Gen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μεγάλων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573050"/>
                  </a:ext>
                </a:extLst>
              </a:tr>
              <a:tr h="5983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Dat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πολλοῖς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πολλαῖς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πολλοῖς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Dat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μεγάλοις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μεγάλαις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μεγάλοις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9462493"/>
                  </a:ext>
                </a:extLst>
              </a:tr>
              <a:tr h="5983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Acc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πολλάς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πολλάς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πολλά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Acc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μεγάλους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μεγάλας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μεγάλα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733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24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05" y="585214"/>
            <a:ext cx="6243682" cy="5982733"/>
          </a:xfrm>
        </p:spPr>
        <p:txBody>
          <a:bodyPr/>
          <a:lstStyle/>
          <a:p>
            <a:r>
              <a:rPr lang="el-GR" sz="2400" dirty="0"/>
              <a:t>μετὰ δὲ ταῦτα οὐ πολλαῖς ἡμέραις ὕστερον ἦλθεν ἐξ Ἀθηνῶν Θυμοχάρης. [1.1.1]</a:t>
            </a:r>
          </a:p>
          <a:p>
            <a:pPr lvl="1"/>
            <a:r>
              <a:rPr lang="en-US" sz="2000" i="1" dirty="0" smtClean="0"/>
              <a:t>Afterwards, not many days later, </a:t>
            </a:r>
            <a:r>
              <a:rPr lang="en-US" sz="2000" i="1" dirty="0" err="1" smtClean="0"/>
              <a:t>Thymochares</a:t>
            </a:r>
            <a:r>
              <a:rPr lang="en-US" sz="2000" i="1" dirty="0" smtClean="0"/>
              <a:t> came from Athens. </a:t>
            </a:r>
            <a:r>
              <a:rPr lang="en-US" sz="2000" dirty="0" smtClean="0"/>
              <a:t>[with dative of degree of difference]</a:t>
            </a:r>
            <a:endParaRPr lang="en-US" sz="2000" i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267810" y="585215"/>
            <a:ext cx="4599725" cy="5982732"/>
          </a:xfrm>
        </p:spPr>
        <p:txBody>
          <a:bodyPr/>
          <a:lstStyle/>
          <a:p>
            <a:r>
              <a:rPr lang="el-GR" sz="2400" dirty="0"/>
              <a:t>καὶ πολλοὶ χαλεπῶς ἐμάχοντο ἱππέων. </a:t>
            </a:r>
          </a:p>
          <a:p>
            <a:pPr lvl="1"/>
            <a:r>
              <a:rPr lang="en-US" sz="2000" i="1" dirty="0" smtClean="0"/>
              <a:t>And many of the horseman were fighting with difficulty. </a:t>
            </a:r>
            <a:r>
              <a:rPr lang="en-US" sz="2000" dirty="0" smtClean="0"/>
              <a:t>[with part. gen.]</a:t>
            </a:r>
            <a:endParaRPr lang="el-GR" sz="2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740" y="2182298"/>
            <a:ext cx="5026811" cy="40561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2226" y="2870710"/>
            <a:ext cx="28956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88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05" y="585215"/>
            <a:ext cx="5373526" cy="5724144"/>
          </a:xfrm>
        </p:spPr>
        <p:txBody>
          <a:bodyPr/>
          <a:lstStyle/>
          <a:p>
            <a:r>
              <a:rPr lang="el-GR" sz="2400" dirty="0"/>
              <a:t>ἀλλὰ πόλεις εἶχον μεγάλας.</a:t>
            </a:r>
          </a:p>
          <a:p>
            <a:pPr lvl="1"/>
            <a:r>
              <a:rPr lang="en-US" sz="2000" i="1" dirty="0" smtClean="0"/>
              <a:t>But they held great cities.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59794" y="585215"/>
            <a:ext cx="5584722" cy="5724145"/>
          </a:xfrm>
        </p:spPr>
        <p:txBody>
          <a:bodyPr/>
          <a:lstStyle/>
          <a:p>
            <a:r>
              <a:rPr lang="el-GR" sz="2400" dirty="0"/>
              <a:t>αὖ ἐν μεγάλῳ κινδύνῳ ἦν. </a:t>
            </a:r>
            <a:endParaRPr lang="en-US" sz="2400" dirty="0"/>
          </a:p>
          <a:p>
            <a:pPr lvl="1"/>
            <a:r>
              <a:rPr lang="en-US" sz="2000" i="1" dirty="0" smtClean="0"/>
              <a:t>He was again in great danger.</a:t>
            </a:r>
            <a:endParaRPr lang="el-GR" sz="2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303" y="1669784"/>
            <a:ext cx="3053101" cy="3897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168" y="1669784"/>
            <a:ext cx="3099312" cy="397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53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12955"/>
            <a:ext cx="10262437" cy="589640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430230"/>
              </p:ext>
            </p:extLst>
          </p:nvPr>
        </p:nvGraphicFramePr>
        <p:xfrm>
          <a:off x="2641180" y="1308889"/>
          <a:ext cx="7028331" cy="4465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6261">
                  <a:extLst>
                    <a:ext uri="{9D8B030D-6E8A-4147-A177-3AD203B41FA5}">
                      <a16:colId xmlns:a16="http://schemas.microsoft.com/office/drawing/2014/main" val="3582321689"/>
                    </a:ext>
                  </a:extLst>
                </a:gridCol>
                <a:gridCol w="1921077">
                  <a:extLst>
                    <a:ext uri="{9D8B030D-6E8A-4147-A177-3AD203B41FA5}">
                      <a16:colId xmlns:a16="http://schemas.microsoft.com/office/drawing/2014/main" val="3116845187"/>
                    </a:ext>
                  </a:extLst>
                </a:gridCol>
                <a:gridCol w="3607876">
                  <a:extLst>
                    <a:ext uri="{9D8B030D-6E8A-4147-A177-3AD203B41FA5}">
                      <a16:colId xmlns:a16="http://schemas.microsoft.com/office/drawing/2014/main" val="2944081341"/>
                    </a:ext>
                  </a:extLst>
                </a:gridCol>
                <a:gridCol w="773117">
                  <a:extLst>
                    <a:ext uri="{9D8B030D-6E8A-4147-A177-3AD203B41FA5}">
                      <a16:colId xmlns:a16="http://schemas.microsoft.com/office/drawing/2014/main" val="2043774584"/>
                    </a:ext>
                  </a:extLst>
                </a:gridCol>
              </a:tblGrid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ἅπας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all, every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5964289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εἷς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one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6055816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ἐλάσσων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less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43763036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κράτιστος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strongest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7558347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μέγας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great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78585184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οὐδείς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no one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178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6160994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πᾶς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all, every, whole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322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76841464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πολύς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much, many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454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290011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ταχύς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quick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49468681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τέσσαρες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four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32874240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τις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>
                          <a:effectLst/>
                        </a:rPr>
                        <a:t>any, some, certain</a:t>
                      </a:r>
                      <a:endParaRPr lang="en-US" sz="2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39783941"/>
                  </a:ext>
                </a:extLst>
              </a:tr>
              <a:tr h="363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τρεῖς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i="1" u="none" strike="noStrike" dirty="0">
                          <a:effectLst/>
                        </a:rPr>
                        <a:t>three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74107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21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10343118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Remember what you learned already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3582" y="1640541"/>
            <a:ext cx="10013665" cy="2833136"/>
          </a:xfrm>
        </p:spPr>
        <p:txBody>
          <a:bodyPr>
            <a:normAutofit/>
          </a:bodyPr>
          <a:lstStyle/>
          <a:p>
            <a:r>
              <a:rPr lang="en-US" dirty="0" smtClean="0"/>
              <a:t>Adjectives match the noun they modify in gender, number, and case</a:t>
            </a:r>
          </a:p>
          <a:p>
            <a:r>
              <a:rPr lang="en-US" dirty="0" smtClean="0"/>
              <a:t>Adjectives do not necessarily have the same endings as the nouns they modify</a:t>
            </a:r>
          </a:p>
          <a:p>
            <a:r>
              <a:rPr lang="en-US" dirty="0" smtClean="0"/>
              <a:t>Adjectives can act as an attribute, a predicate, or a substantive</a:t>
            </a:r>
          </a:p>
          <a:p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316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ταχύς, ταχεῖα, τάχύ = </a:t>
            </a:r>
            <a:r>
              <a:rPr lang="en-US" dirty="0" smtClean="0"/>
              <a:t>swift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**</a:t>
            </a:r>
            <a:r>
              <a:rPr lang="en-US" sz="2700" dirty="0" smtClean="0">
                <a:solidFill>
                  <a:srgbClr val="FF0000"/>
                </a:solidFill>
              </a:rPr>
              <a:t>Most often seen in the adverbial accusative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537" y="1747249"/>
            <a:ext cx="10351795" cy="424747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719844"/>
              </p:ext>
            </p:extLst>
          </p:nvPr>
        </p:nvGraphicFramePr>
        <p:xfrm>
          <a:off x="1484672" y="2261421"/>
          <a:ext cx="9259528" cy="2998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7441">
                  <a:extLst>
                    <a:ext uri="{9D8B030D-6E8A-4147-A177-3AD203B41FA5}">
                      <a16:colId xmlns:a16="http://schemas.microsoft.com/office/drawing/2014/main" val="1249403649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417077976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3741776855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968471870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3782113369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712181378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3932379326"/>
                    </a:ext>
                  </a:extLst>
                </a:gridCol>
                <a:gridCol w="1157441">
                  <a:extLst>
                    <a:ext uri="{9D8B030D-6E8A-4147-A177-3AD203B41FA5}">
                      <a16:colId xmlns:a16="http://schemas.microsoft.com/office/drawing/2014/main" val="3081133875"/>
                    </a:ext>
                  </a:extLst>
                </a:gridCol>
              </a:tblGrid>
              <a:tr h="5997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SING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Masc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Neut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PLURAL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Masc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Neut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59935078"/>
                  </a:ext>
                </a:extLst>
              </a:tr>
              <a:tr h="5997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Nom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ταχύς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ταχεῖα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τάχύ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ταχεῖς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ταχεῖαι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40380361"/>
                  </a:ext>
                </a:extLst>
              </a:tr>
              <a:tr h="5997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Gen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ταχείας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ταχειῶν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32457973"/>
                  </a:ext>
                </a:extLst>
              </a:tr>
              <a:tr h="5997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Dat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ταχεῖ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ταχείᾳ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ταχεῖ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ταχέσι(ν)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ταχείαις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ταχέσι(ν)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03249925"/>
                  </a:ext>
                </a:extLst>
              </a:tr>
              <a:tr h="5997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Acc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ταχύν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ταχεῖαν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**</a:t>
                      </a:r>
                      <a:r>
                        <a:rPr lang="el-GR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τάχύ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ταχεῖς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ταχείας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ταχέα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68639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0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n-US" sz="2400" dirty="0" err="1"/>
              <a:t>ἐκεῖ</a:t>
            </a:r>
            <a:r>
              <a:rPr lang="en-US" sz="2400" dirty="0"/>
              <a:t> </a:t>
            </a:r>
            <a:r>
              <a:rPr lang="en-US" sz="2400" dirty="0" err="1"/>
              <a:t>δὲ</a:t>
            </a:r>
            <a:r>
              <a:rPr lang="en-US" sz="2400" dirty="0"/>
              <a:t> τα</a:t>
            </a:r>
            <a:r>
              <a:rPr lang="en-US" sz="2400" dirty="0" err="1"/>
              <a:t>χὺ</a:t>
            </a:r>
            <a:r>
              <a:rPr lang="en-US" sz="2400" dirty="0"/>
              <a:t> </a:t>
            </a:r>
            <a:r>
              <a:rPr lang="el-GR" sz="2400" dirty="0" smtClean="0"/>
              <a:t>ἐνίκησε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i="1" dirty="0" smtClean="0"/>
              <a:t>He conquered there quickly.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5"/>
            <a:ext cx="5539292" cy="5724145"/>
          </a:xfrm>
        </p:spPr>
        <p:txBody>
          <a:bodyPr/>
          <a:lstStyle/>
          <a:p>
            <a:r>
              <a:rPr lang="el-GR" sz="2400" dirty="0"/>
              <a:t>οἱ δὲ Πέρσαι ταχὺ δώδεκα μὲν ἱππέας, δύο δʼ ἵππους ἀπέκτειναν. [3.4.14]</a:t>
            </a:r>
            <a:endParaRPr lang="en-US" sz="2400" dirty="0"/>
          </a:p>
          <a:p>
            <a:pPr lvl="1"/>
            <a:r>
              <a:rPr lang="en-US" sz="2000" i="1" dirty="0" smtClean="0"/>
              <a:t>The Persians quickly killed twelve horsemen and two horses</a:t>
            </a:r>
            <a:r>
              <a:rPr lang="en-US" i="1" dirty="0" smtClean="0"/>
              <a:t>.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525" y="2670362"/>
            <a:ext cx="3355723" cy="25919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891" y="2213161"/>
            <a:ext cx="501015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4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8760"/>
          </a:xfrm>
        </p:spPr>
        <p:txBody>
          <a:bodyPr>
            <a:noAutofit/>
          </a:bodyPr>
          <a:lstStyle/>
          <a:p>
            <a:r>
              <a:rPr lang="en-US" dirty="0" smtClean="0"/>
              <a:t> </a:t>
            </a:r>
            <a:r>
              <a:rPr lang="en-US" b="1" dirty="0" err="1"/>
              <a:t>εἷς</a:t>
            </a:r>
            <a:r>
              <a:rPr lang="en-US" dirty="0"/>
              <a:t> and </a:t>
            </a:r>
            <a:r>
              <a:rPr lang="en-US" b="1" dirty="0" err="1" smtClean="0"/>
              <a:t>οὐδείς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“One” and “no one”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739150"/>
          </a:xfrm>
        </p:spPr>
        <p:txBody>
          <a:bodyPr>
            <a:normAutofit/>
          </a:bodyPr>
          <a:lstStyle/>
          <a:p>
            <a:r>
              <a:rPr lang="en-US" dirty="0" smtClean="0"/>
              <a:t>Note: rough breathing and the accent on </a:t>
            </a:r>
            <a:r>
              <a:rPr lang="el-GR" dirty="0" smtClean="0"/>
              <a:t>εἷς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οὐδέν</a:t>
            </a:r>
            <a:r>
              <a:rPr lang="en-US" dirty="0" smtClean="0"/>
              <a:t> is often used adverbially (“not at all”)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17813" y="2832846"/>
          <a:ext cx="8982632" cy="1873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0794">
                  <a:extLst>
                    <a:ext uri="{9D8B030D-6E8A-4147-A177-3AD203B41FA5}">
                      <a16:colId xmlns:a16="http://schemas.microsoft.com/office/drawing/2014/main" val="1158939356"/>
                    </a:ext>
                  </a:extLst>
                </a:gridCol>
                <a:gridCol w="823074">
                  <a:extLst>
                    <a:ext uri="{9D8B030D-6E8A-4147-A177-3AD203B41FA5}">
                      <a16:colId xmlns:a16="http://schemas.microsoft.com/office/drawing/2014/main" val="3986302977"/>
                    </a:ext>
                  </a:extLst>
                </a:gridCol>
                <a:gridCol w="826517">
                  <a:extLst>
                    <a:ext uri="{9D8B030D-6E8A-4147-A177-3AD203B41FA5}">
                      <a16:colId xmlns:a16="http://schemas.microsoft.com/office/drawing/2014/main" val="2537397890"/>
                    </a:ext>
                  </a:extLst>
                </a:gridCol>
                <a:gridCol w="929831">
                  <a:extLst>
                    <a:ext uri="{9D8B030D-6E8A-4147-A177-3AD203B41FA5}">
                      <a16:colId xmlns:a16="http://schemas.microsoft.com/office/drawing/2014/main" val="597205521"/>
                    </a:ext>
                  </a:extLst>
                </a:gridCol>
                <a:gridCol w="309944">
                  <a:extLst>
                    <a:ext uri="{9D8B030D-6E8A-4147-A177-3AD203B41FA5}">
                      <a16:colId xmlns:a16="http://schemas.microsoft.com/office/drawing/2014/main" val="744628436"/>
                    </a:ext>
                  </a:extLst>
                </a:gridCol>
                <a:gridCol w="1343090">
                  <a:extLst>
                    <a:ext uri="{9D8B030D-6E8A-4147-A177-3AD203B41FA5}">
                      <a16:colId xmlns:a16="http://schemas.microsoft.com/office/drawing/2014/main" val="49719891"/>
                    </a:ext>
                  </a:extLst>
                </a:gridCol>
                <a:gridCol w="1446405">
                  <a:extLst>
                    <a:ext uri="{9D8B030D-6E8A-4147-A177-3AD203B41FA5}">
                      <a16:colId xmlns:a16="http://schemas.microsoft.com/office/drawing/2014/main" val="1741765387"/>
                    </a:ext>
                  </a:extLst>
                </a:gridCol>
                <a:gridCol w="1962977">
                  <a:extLst>
                    <a:ext uri="{9D8B030D-6E8A-4147-A177-3AD203B41FA5}">
                      <a16:colId xmlns:a16="http://schemas.microsoft.com/office/drawing/2014/main" val="695922172"/>
                    </a:ext>
                  </a:extLst>
                </a:gridCol>
              </a:tblGrid>
              <a:tr h="6245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masc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masc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1078787"/>
                  </a:ext>
                </a:extLst>
              </a:tr>
              <a:tr h="3122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Nom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εἷς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μία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ἕν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οὐδείς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οὐδεμία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οὐδέν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426220"/>
                  </a:ext>
                </a:extLst>
              </a:tr>
              <a:tr h="3122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Gen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ἑνός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μιᾶς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ἑνός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οὐδενός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οὐδεμιᾶς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οὐδενός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7827028"/>
                  </a:ext>
                </a:extLst>
              </a:tr>
              <a:tr h="3122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Dat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ἑνί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μιᾷ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ἑνί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οὐδενί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οὐδεμίᾳ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οὐδενί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767117"/>
                  </a:ext>
                </a:extLst>
              </a:tr>
              <a:tr h="3122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Acc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ἕνα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μίαν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ἕν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οὐδέν</a:t>
                      </a:r>
                      <a:r>
                        <a:rPr lang="en-US" sz="2000" dirty="0">
                          <a:effectLst/>
                        </a:rPr>
                        <a:t>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οὐδεμίαν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οὐδέν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7457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77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*</a:t>
            </a:r>
            <a:r>
              <a:rPr lang="el-GR" b="1" dirty="0" smtClean="0"/>
              <a:t>τρεῖς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l-GR" dirty="0" smtClean="0"/>
              <a:t>τέττ</a:t>
            </a:r>
            <a:r>
              <a:rPr lang="el-GR" dirty="0"/>
              <a:t>α</a:t>
            </a:r>
            <a:r>
              <a:rPr lang="el-GR" dirty="0" smtClean="0"/>
              <a:t>ρες 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[“three” and “four”]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τέτταρες </a:t>
            </a:r>
            <a:r>
              <a:rPr lang="en-US" dirty="0" smtClean="0"/>
              <a:t>(Attic) = </a:t>
            </a:r>
            <a:r>
              <a:rPr lang="el-GR" dirty="0" smtClean="0"/>
              <a:t>τέσσαρες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84672" y="2979173"/>
          <a:ext cx="8455742" cy="2064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5804">
                  <a:extLst>
                    <a:ext uri="{9D8B030D-6E8A-4147-A177-3AD203B41FA5}">
                      <a16:colId xmlns:a16="http://schemas.microsoft.com/office/drawing/2014/main" val="1393093299"/>
                    </a:ext>
                  </a:extLst>
                </a:gridCol>
                <a:gridCol w="1766651">
                  <a:extLst>
                    <a:ext uri="{9D8B030D-6E8A-4147-A177-3AD203B41FA5}">
                      <a16:colId xmlns:a16="http://schemas.microsoft.com/office/drawing/2014/main" val="992728310"/>
                    </a:ext>
                  </a:extLst>
                </a:gridCol>
                <a:gridCol w="324202">
                  <a:extLst>
                    <a:ext uri="{9D8B030D-6E8A-4147-A177-3AD203B41FA5}">
                      <a16:colId xmlns:a16="http://schemas.microsoft.com/office/drawing/2014/main" val="341240922"/>
                    </a:ext>
                  </a:extLst>
                </a:gridCol>
                <a:gridCol w="855406">
                  <a:extLst>
                    <a:ext uri="{9D8B030D-6E8A-4147-A177-3AD203B41FA5}">
                      <a16:colId xmlns:a16="http://schemas.microsoft.com/office/drawing/2014/main" val="1534697801"/>
                    </a:ext>
                  </a:extLst>
                </a:gridCol>
                <a:gridCol w="245807">
                  <a:extLst>
                    <a:ext uri="{9D8B030D-6E8A-4147-A177-3AD203B41FA5}">
                      <a16:colId xmlns:a16="http://schemas.microsoft.com/office/drawing/2014/main" val="2664479763"/>
                    </a:ext>
                  </a:extLst>
                </a:gridCol>
                <a:gridCol w="2429673">
                  <a:extLst>
                    <a:ext uri="{9D8B030D-6E8A-4147-A177-3AD203B41FA5}">
                      <a16:colId xmlns:a16="http://schemas.microsoft.com/office/drawing/2014/main" val="2413099601"/>
                    </a:ext>
                  </a:extLst>
                </a:gridCol>
                <a:gridCol w="1798199">
                  <a:extLst>
                    <a:ext uri="{9D8B030D-6E8A-4147-A177-3AD203B41FA5}">
                      <a16:colId xmlns:a16="http://schemas.microsoft.com/office/drawing/2014/main" val="2951880585"/>
                    </a:ext>
                  </a:extLst>
                </a:gridCol>
              </a:tblGrid>
              <a:tr h="52899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masc and fem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neut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masc and fem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neut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2304102"/>
                  </a:ext>
                </a:extLst>
              </a:tr>
              <a:tr h="38394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Nom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τρεῖς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τρία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τέτταρες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τέτταρα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7916323"/>
                  </a:ext>
                </a:extLst>
              </a:tr>
              <a:tr h="38394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Gen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τριῶν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τεττάρων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545556"/>
                  </a:ext>
                </a:extLst>
              </a:tr>
              <a:tr h="38394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Dat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τρισί</a:t>
                      </a:r>
                      <a:r>
                        <a:rPr lang="en-US" sz="2400">
                          <a:effectLst/>
                        </a:rPr>
                        <a:t>(</a:t>
                      </a:r>
                      <a:r>
                        <a:rPr lang="el-GR" sz="2400">
                          <a:effectLst/>
                        </a:rPr>
                        <a:t>ν</a:t>
                      </a:r>
                      <a:r>
                        <a:rPr lang="en-US" sz="2400">
                          <a:effectLst/>
                        </a:rPr>
                        <a:t>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τέτταρσι</a:t>
                      </a:r>
                      <a:r>
                        <a:rPr lang="en-US" sz="2400" dirty="0">
                          <a:effectLst/>
                        </a:rPr>
                        <a:t>(v</a:t>
                      </a:r>
                      <a:r>
                        <a:rPr lang="el-GR" sz="2400" dirty="0">
                          <a:effectLst/>
                        </a:rPr>
                        <a:t>)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610221"/>
                  </a:ext>
                </a:extLst>
              </a:tr>
              <a:tr h="38394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Acc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τρεῖς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τρία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τέτταρας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τέτταρα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2942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96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sz="2400" dirty="0"/>
              <a:t>πολλὰ εἷς ἕκαστος τῶν λίθων πράγματα παρεῖχε. </a:t>
            </a:r>
            <a:r>
              <a:rPr lang="en-US" sz="2400" dirty="0"/>
              <a:t>[2.4.27]</a:t>
            </a:r>
          </a:p>
          <a:p>
            <a:pPr lvl="1"/>
            <a:r>
              <a:rPr lang="en-US" sz="2000" i="1" dirty="0" smtClean="0"/>
              <a:t>Each one of the rocks offered many problems.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5"/>
            <a:ext cx="5539292" cy="5724145"/>
          </a:xfrm>
        </p:spPr>
        <p:txBody>
          <a:bodyPr/>
          <a:lstStyle/>
          <a:p>
            <a:r>
              <a:rPr lang="el-GR" sz="2400" dirty="0"/>
              <a:t>οὐδὲν γὰρ μὲν ἄλλο κακὸν ἐποίησεν ἐν τῇ πόλει</a:t>
            </a:r>
            <a:r>
              <a:rPr lang="en-US" sz="2400" dirty="0"/>
              <a:t>. [1.1.20]</a:t>
            </a:r>
            <a:endParaRPr lang="el-GR" sz="2400" dirty="0"/>
          </a:p>
          <a:p>
            <a:pPr lvl="1"/>
            <a:r>
              <a:rPr lang="en-US" sz="2000" i="1" dirty="0" smtClean="0"/>
              <a:t>For he did no other evil in the city.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317" y="2232825"/>
            <a:ext cx="3238500" cy="3752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620" y="1800458"/>
            <a:ext cx="4929495" cy="41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86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καὶ τὰς Σαμίων δέκα καὶ τὰς τῶν ναυάρχων τρεῖς ἔλιπον.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4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82611" y="2145726"/>
            <a:ext cx="4754880" cy="2062482"/>
          </a:xfrm>
        </p:spPr>
        <p:txBody>
          <a:bodyPr/>
          <a:lstStyle/>
          <a:p>
            <a:r>
              <a:rPr lang="en-US" sz="2400" dirty="0"/>
              <a:t>Note the feminine articles!</a:t>
            </a:r>
          </a:p>
          <a:p>
            <a:r>
              <a:rPr lang="en-US" sz="2400" i="1" dirty="0" smtClean="0"/>
              <a:t>And </a:t>
            </a:r>
            <a:r>
              <a:rPr lang="en-US" sz="2400" i="1" dirty="0"/>
              <a:t>they left ten [ships] of the </a:t>
            </a:r>
            <a:r>
              <a:rPr lang="en-US" sz="2400" i="1" dirty="0" err="1"/>
              <a:t>Samians</a:t>
            </a:r>
            <a:r>
              <a:rPr lang="en-US" sz="2400" i="1" dirty="0"/>
              <a:t> and three [ships]of the </a:t>
            </a:r>
            <a:r>
              <a:rPr lang="en-US" sz="2400" i="1" dirty="0" err="1"/>
              <a:t>naurarchs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892" y="1682216"/>
            <a:ext cx="394335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76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l-GR" dirty="0" smtClean="0"/>
              <a:t>π</a:t>
            </a:r>
            <a:r>
              <a:rPr lang="el-GR" dirty="0" smtClean="0">
                <a:cs typeface="Times New Roman" panose="02020603050405020304" pitchFamily="18" charset="0"/>
              </a:rPr>
              <a:t>ᾶ</a:t>
            </a:r>
            <a:r>
              <a:rPr lang="el-GR" dirty="0" smtClean="0"/>
              <a:t>ς </a:t>
            </a:r>
            <a:r>
              <a:rPr lang="en-US" dirty="0" smtClean="0"/>
              <a:t>and </a:t>
            </a:r>
            <a:r>
              <a:rPr lang="el-GR" dirty="0" smtClean="0">
                <a:cs typeface="Times New Roman" panose="02020603050405020304" pitchFamily="18" charset="0"/>
              </a:rPr>
              <a:t>ἅ</a:t>
            </a:r>
            <a:r>
              <a:rPr lang="el-GR" dirty="0" smtClean="0"/>
              <a:t>πας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100" i="1" dirty="0" smtClean="0"/>
              <a:t>All</a:t>
            </a:r>
            <a:r>
              <a:rPr lang="en-US" sz="3100" i="1" dirty="0"/>
              <a:t>, every, </a:t>
            </a:r>
            <a:r>
              <a:rPr lang="en-US" sz="3100" i="1" dirty="0" smtClean="0"/>
              <a:t>whole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89471"/>
            <a:ext cx="9720073" cy="4519889"/>
          </a:xfrm>
        </p:spPr>
        <p:txBody>
          <a:bodyPr/>
          <a:lstStyle/>
          <a:p>
            <a:r>
              <a:rPr lang="en-US" dirty="0"/>
              <a:t>Mixed-declension adjectives,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built </a:t>
            </a:r>
            <a:r>
              <a:rPr lang="en-US" dirty="0"/>
              <a:t>on two </a:t>
            </a:r>
            <a:r>
              <a:rPr lang="en-US" dirty="0" smtClean="0"/>
              <a:t>stems</a:t>
            </a:r>
          </a:p>
          <a:p>
            <a:pPr lvl="1"/>
            <a:r>
              <a:rPr lang="en-US" dirty="0" smtClean="0"/>
              <a:t>M/N </a:t>
            </a:r>
            <a:r>
              <a:rPr lang="el-GR" dirty="0" smtClean="0"/>
              <a:t>παvτ-</a:t>
            </a:r>
            <a:r>
              <a:rPr lang="en-US" dirty="0" smtClean="0"/>
              <a:t> using 3</a:t>
            </a:r>
            <a:r>
              <a:rPr lang="en-US" baseline="30000" dirty="0" smtClean="0"/>
              <a:t>rd</a:t>
            </a:r>
            <a:r>
              <a:rPr lang="en-US" dirty="0" smtClean="0"/>
              <a:t> decl. endings</a:t>
            </a:r>
          </a:p>
          <a:p>
            <a:pPr lvl="1"/>
            <a:r>
              <a:rPr lang="en-US" dirty="0" smtClean="0"/>
              <a:t>F </a:t>
            </a:r>
            <a:r>
              <a:rPr lang="el-GR" dirty="0" smtClean="0"/>
              <a:t>πᾶσ- </a:t>
            </a:r>
            <a:r>
              <a:rPr lang="en-US" dirty="0" smtClean="0"/>
              <a:t>using 1st decl. endings</a:t>
            </a:r>
          </a:p>
          <a:p>
            <a:r>
              <a:rPr lang="el-GR" dirty="0" smtClean="0"/>
              <a:t>ἅπας</a:t>
            </a:r>
            <a:r>
              <a:rPr lang="en-US" dirty="0" smtClean="0"/>
              <a:t> is a strengthened form </a:t>
            </a:r>
            <a:br>
              <a:rPr lang="en-US" dirty="0" smtClean="0"/>
            </a:br>
            <a:r>
              <a:rPr lang="en-US" dirty="0" smtClean="0"/>
              <a:t>		of </a:t>
            </a:r>
            <a:r>
              <a:rPr lang="el-GR" dirty="0" smtClean="0"/>
              <a:t>πᾶς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59783"/>
              </p:ext>
            </p:extLst>
          </p:nvPr>
        </p:nvGraphicFramePr>
        <p:xfrm>
          <a:off x="6548285" y="2064772"/>
          <a:ext cx="3726426" cy="37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2142">
                  <a:extLst>
                    <a:ext uri="{9D8B030D-6E8A-4147-A177-3AD203B41FA5}">
                      <a16:colId xmlns:a16="http://schemas.microsoft.com/office/drawing/2014/main" val="1972147732"/>
                    </a:ext>
                  </a:extLst>
                </a:gridCol>
                <a:gridCol w="1242142">
                  <a:extLst>
                    <a:ext uri="{9D8B030D-6E8A-4147-A177-3AD203B41FA5}">
                      <a16:colId xmlns:a16="http://schemas.microsoft.com/office/drawing/2014/main" val="1971758766"/>
                    </a:ext>
                  </a:extLst>
                </a:gridCol>
                <a:gridCol w="1242142">
                  <a:extLst>
                    <a:ext uri="{9D8B030D-6E8A-4147-A177-3AD203B41FA5}">
                      <a16:colId xmlns:a16="http://schemas.microsoft.com/office/drawing/2014/main" val="3601344623"/>
                    </a:ext>
                  </a:extLst>
                </a:gridCol>
              </a:tblGrid>
              <a:tr h="37657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i="1" u="none" strike="noStrike" dirty="0">
                          <a:effectLst/>
                        </a:rPr>
                        <a:t>all, every, whole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763635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πᾶς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πᾶσα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πᾶν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4887054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παντός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πάσης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παντός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1816717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παντί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πάσῃ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παντί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8186638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πάντα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πᾶσαν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πᾶν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218421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87925383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πάντες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πᾶσαι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πάντα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0985220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πάντων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πασῶν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πάντων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75094831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πᾶσι(ν</a:t>
                      </a:r>
                      <a:r>
                        <a:rPr lang="el-GR" sz="2000" u="none" strike="noStrike" dirty="0">
                          <a:effectLst/>
                        </a:rPr>
                        <a:t>)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πάσαις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πᾶσι(ν)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1621225"/>
                  </a:ext>
                </a:extLst>
              </a:tr>
              <a:tr h="37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l-GR" sz="2000" u="none" strike="noStrike" dirty="0" smtClean="0">
                          <a:effectLst/>
                        </a:rPr>
                        <a:t>πάντας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πάσας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πάντα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0565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2489</TotalTime>
  <Words>892</Words>
  <Application>Microsoft Office PowerPoint</Application>
  <PresentationFormat>Widescreen</PresentationFormat>
  <Paragraphs>324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Additional Greek Adjectives and Pronouns</vt:lpstr>
      <vt:lpstr>Remember what you learned already</vt:lpstr>
      <vt:lpstr>ταχύς, ταχεῖα, τάχύ = swift **Most often seen in the adverbial accusative</vt:lpstr>
      <vt:lpstr>PowerPoint Presentation</vt:lpstr>
      <vt:lpstr> εἷς and οὐδείς “One” and “no one”</vt:lpstr>
      <vt:lpstr>*τρεῖς and τέτταρες  [“three” and “four”]</vt:lpstr>
      <vt:lpstr>PowerPoint Presentation</vt:lpstr>
      <vt:lpstr>καὶ τὰς Σαμίων δέκα καὶ τὰς τῶν ναυάρχων τρεῖς ἔλιπον. </vt:lpstr>
      <vt:lpstr>πᾶς and ἅπας  All, every, whole</vt:lpstr>
      <vt:lpstr>PowerPoint Presentation</vt:lpstr>
      <vt:lpstr>αἱ νῆες ἅπασαι εἰς Πάριον ἓξ καὶ ὀγδοήκοντα τῆς νυκτὸς ἐξέπλευσαν. [1.1.13]</vt:lpstr>
      <vt:lpstr>PowerPoint Presentation</vt:lpstr>
      <vt:lpstr>τις (some, a certain)</vt:lpstr>
      <vt:lpstr>PowerPoint Presentation</vt:lpstr>
      <vt:lpstr>μετὰ δὲ ταῦτα Ἡρώδας τις Συρακόσιος ἐν Φοινίκῃ ἦν μετὰ πρέσβεως τινός. [3.4.1]</vt:lpstr>
      <vt:lpstr>πολύς (many, much), μέγας (large, great)</vt:lpstr>
      <vt:lpstr>PowerPoint Presentation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399</cp:revision>
  <dcterms:created xsi:type="dcterms:W3CDTF">2019-10-07T18:50:51Z</dcterms:created>
  <dcterms:modified xsi:type="dcterms:W3CDTF">2020-11-25T17:39:41Z</dcterms:modified>
</cp:coreProperties>
</file>