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409" r:id="rId2"/>
    <p:sldId id="375" r:id="rId3"/>
    <p:sldId id="377" r:id="rId4"/>
    <p:sldId id="378" r:id="rId5"/>
    <p:sldId id="405" r:id="rId6"/>
    <p:sldId id="395" r:id="rId7"/>
    <p:sldId id="373" r:id="rId8"/>
    <p:sldId id="388" r:id="rId9"/>
    <p:sldId id="406" r:id="rId10"/>
    <p:sldId id="374" r:id="rId11"/>
    <p:sldId id="383" r:id="rId12"/>
    <p:sldId id="376" r:id="rId13"/>
    <p:sldId id="382" r:id="rId14"/>
    <p:sldId id="407" r:id="rId15"/>
    <p:sldId id="396" r:id="rId16"/>
    <p:sldId id="381" r:id="rId17"/>
    <p:sldId id="40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F0"/>
    <a:srgbClr val="E058EE"/>
    <a:srgbClr val="4EF4F8"/>
    <a:srgbClr val="FF99FF"/>
    <a:srgbClr val="EEC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291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6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67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23652"/>
          </a:xfrm>
        </p:spPr>
        <p:txBody>
          <a:bodyPr/>
          <a:lstStyle>
            <a:lvl1pPr algn="ctr">
              <a:defRPr sz="3600" cap="none" baseline="0">
                <a:latin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1882"/>
            <a:ext cx="9720073" cy="424747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 marL="344488" indent="-344488">
              <a:buFont typeface="Courier New" panose="02070309020205020404" pitchFamily="49" charset="0"/>
              <a:buChar char="o"/>
              <a:defRPr sz="2800" baseline="0">
                <a:latin typeface="Times New Roman" panose="02020603050405020304" pitchFamily="18" charset="0"/>
              </a:defRPr>
            </a:lvl1pPr>
            <a:lvl2pPr marL="914400" indent="-169863">
              <a:defRPr sz="2400" baseline="0">
                <a:latin typeface="Times New Roman" panose="02020603050405020304" pitchFamily="18" charset="0"/>
              </a:defRPr>
            </a:lvl2pPr>
            <a:lvl3pPr marL="1371600" indent="-136525">
              <a:defRPr sz="2000" baseline="0">
                <a:latin typeface="Times New Roman" panose="02020603050405020304" pitchFamily="18" charset="0"/>
              </a:defRPr>
            </a:lvl3pPr>
            <a:lvl4pPr marL="1828800" indent="-136525">
              <a:defRPr sz="2000" baseline="0">
                <a:latin typeface="Times New Roman" panose="02020603050405020304" pitchFamily="18" charset="0"/>
              </a:defRPr>
            </a:lvl4pPr>
            <a:lvl5pPr marL="2286000" indent="-136525"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524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b="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9048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51913"/>
          </a:xfrm>
        </p:spPr>
        <p:txBody>
          <a:bodyPr>
            <a:normAutofit/>
          </a:bodyPr>
          <a:lstStyle>
            <a:lvl1pPr algn="ctr">
              <a:defRPr sz="3600" cap="none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964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8777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5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0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4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4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78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1362635"/>
            <a:ext cx="9720073" cy="4946725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4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tabLst>
          <a:tab pos="403225" algn="l"/>
        </a:tabLst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1698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860425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173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8748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Comparison of Greek Adjectives</a:t>
            </a:r>
            <a:endParaRPr lang="en-US" sz="4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907827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1115765"/>
          </a:xfrm>
        </p:spPr>
        <p:txBody>
          <a:bodyPr>
            <a:normAutofit/>
          </a:bodyPr>
          <a:lstStyle/>
          <a:p>
            <a:r>
              <a:rPr lang="en-US" dirty="0" smtClean="0"/>
              <a:t>Irregular comparatives use the third declension forms, with M/F the same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78426" y="2061881"/>
            <a:ext cx="10756490" cy="4378247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l-GR" sz="2400" dirty="0" smtClean="0"/>
              <a:t>ἐλάσσων, ἔλασσον =</a:t>
            </a:r>
            <a:br>
              <a:rPr lang="el-GR" sz="2400" dirty="0" smtClean="0"/>
            </a:br>
            <a:r>
              <a:rPr lang="el-GR" sz="2400" dirty="0" smtClean="0"/>
              <a:t>	ἐλάττων, ἔλαττον</a:t>
            </a:r>
            <a:r>
              <a:rPr lang="en-US" sz="2400" dirty="0" smtClean="0"/>
              <a:t> (Attic)</a:t>
            </a:r>
          </a:p>
          <a:p>
            <a:r>
              <a:rPr lang="en-US" sz="2400" i="1" dirty="0" smtClean="0"/>
              <a:t>Less, fewer</a:t>
            </a:r>
          </a:p>
          <a:p>
            <a:r>
              <a:rPr lang="en-US" sz="2400" dirty="0" smtClean="0"/>
              <a:t>Serves as comparative form </a:t>
            </a:r>
            <a:br>
              <a:rPr lang="en-US" sz="2400" dirty="0" smtClean="0"/>
            </a:br>
            <a:r>
              <a:rPr lang="en-US" sz="2400" dirty="0" smtClean="0"/>
              <a:t>of </a:t>
            </a:r>
            <a:r>
              <a:rPr lang="el-GR" sz="2400" dirty="0" smtClean="0"/>
              <a:t>μικρός</a:t>
            </a:r>
            <a:r>
              <a:rPr lang="en-US" sz="2400" dirty="0" smtClean="0"/>
              <a:t> (</a:t>
            </a:r>
            <a:r>
              <a:rPr lang="en-US" sz="2400" i="1" dirty="0" smtClean="0"/>
              <a:t>small</a:t>
            </a:r>
            <a:r>
              <a:rPr lang="en-US" sz="2400" dirty="0" smtClean="0"/>
              <a:t>)</a:t>
            </a:r>
            <a:endParaRPr lang="el-GR" sz="2400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006568"/>
              </p:ext>
            </p:extLst>
          </p:nvPr>
        </p:nvGraphicFramePr>
        <p:xfrm>
          <a:off x="4758813" y="2487563"/>
          <a:ext cx="6361471" cy="3721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43596">
                  <a:extLst>
                    <a:ext uri="{9D8B030D-6E8A-4147-A177-3AD203B41FA5}">
                      <a16:colId xmlns:a16="http://schemas.microsoft.com/office/drawing/2014/main" val="3651844467"/>
                    </a:ext>
                  </a:extLst>
                </a:gridCol>
                <a:gridCol w="2774175">
                  <a:extLst>
                    <a:ext uri="{9D8B030D-6E8A-4147-A177-3AD203B41FA5}">
                      <a16:colId xmlns:a16="http://schemas.microsoft.com/office/drawing/2014/main" val="3058951792"/>
                    </a:ext>
                  </a:extLst>
                </a:gridCol>
                <a:gridCol w="2343700">
                  <a:extLst>
                    <a:ext uri="{9D8B030D-6E8A-4147-A177-3AD203B41FA5}">
                      <a16:colId xmlns:a16="http://schemas.microsoft.com/office/drawing/2014/main" val="734977227"/>
                    </a:ext>
                  </a:extLst>
                </a:gridCol>
              </a:tblGrid>
              <a:tr h="356911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M/F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NT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94222805"/>
                  </a:ext>
                </a:extLst>
              </a:tr>
              <a:tr h="35691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Nom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ἐλάσσων/ἐλάττων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ἔλασσον/ἔλαττον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46031076"/>
                  </a:ext>
                </a:extLst>
              </a:tr>
              <a:tr h="35691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Gen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 smtClean="0">
                          <a:effectLst/>
                        </a:rPr>
                        <a:t>ἐλάττονος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980313"/>
                  </a:ext>
                </a:extLst>
              </a:tr>
              <a:tr h="35691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Dat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 smtClean="0">
                          <a:effectLst/>
                        </a:rPr>
                        <a:t>ἐλάττονι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6444978"/>
                  </a:ext>
                </a:extLst>
              </a:tr>
              <a:tr h="35691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Acc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ἐλάττονα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ἔλαττον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88274541"/>
                  </a:ext>
                </a:extLst>
              </a:tr>
              <a:tr h="356911"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96968185"/>
                  </a:ext>
                </a:extLst>
              </a:tr>
              <a:tr h="35691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Nom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ἐλάττονες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ἐλάττονα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92977412"/>
                  </a:ext>
                </a:extLst>
              </a:tr>
              <a:tr h="35691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Gen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 smtClean="0">
                          <a:effectLst/>
                        </a:rPr>
                        <a:t>ἐλαττόνων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2328540"/>
                  </a:ext>
                </a:extLst>
              </a:tr>
              <a:tr h="35691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</a:rPr>
                        <a:t>Dat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 smtClean="0">
                          <a:effectLst/>
                        </a:rPr>
                        <a:t>ἐλάττοσι(ν</a:t>
                      </a:r>
                      <a:r>
                        <a:rPr lang="el-GR" sz="2400" u="none" strike="noStrike" dirty="0">
                          <a:effectLst/>
                        </a:rPr>
                        <a:t>)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3795551"/>
                  </a:ext>
                </a:extLst>
              </a:tr>
              <a:tr h="35691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Acc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ἐλάττους</a:t>
                      </a:r>
                      <a:r>
                        <a:rPr lang="el-GR" sz="2400" u="none" strike="noStrike" dirty="0">
                          <a:effectLst/>
                        </a:rPr>
                        <a:t>; </a:t>
                      </a:r>
                      <a:r>
                        <a:rPr lang="el-GR" sz="2400" u="none" strike="noStrike" dirty="0" smtClean="0">
                          <a:effectLst/>
                        </a:rPr>
                        <a:t>ἐλάττονας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 smtClean="0">
                          <a:effectLst/>
                        </a:rPr>
                        <a:t>ἐλάττονα</a:t>
                      </a:r>
                      <a:r>
                        <a:rPr lang="el-GR" sz="2400" u="none" strike="noStrike" dirty="0">
                          <a:effectLst/>
                        </a:rPr>
                        <a:t>; </a:t>
                      </a:r>
                      <a:r>
                        <a:rPr lang="el-GR" sz="2400" u="none" strike="noStrike" dirty="0" smtClean="0">
                          <a:effectLst/>
                        </a:rPr>
                        <a:t>ἐλάττω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46259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0193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273137" cy="723652"/>
          </a:xfrm>
        </p:spPr>
        <p:txBody>
          <a:bodyPr/>
          <a:lstStyle/>
          <a:p>
            <a:r>
              <a:rPr lang="en-US" dirty="0" smtClean="0"/>
              <a:t>Adverbs of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9441" y="2143432"/>
            <a:ext cx="3702507" cy="1920182"/>
          </a:xfrm>
        </p:spPr>
        <p:txBody>
          <a:bodyPr>
            <a:normAutofit/>
          </a:bodyPr>
          <a:lstStyle/>
          <a:p>
            <a:r>
              <a:rPr lang="el-GR" dirty="0" smtClean="0"/>
              <a:t>μάλα</a:t>
            </a:r>
            <a:r>
              <a:rPr lang="en-US" dirty="0" smtClean="0"/>
              <a:t> = </a:t>
            </a:r>
            <a:r>
              <a:rPr lang="en-US" i="1" dirty="0" smtClean="0"/>
              <a:t>very</a:t>
            </a:r>
            <a:r>
              <a:rPr lang="en-US" dirty="0" smtClean="0"/>
              <a:t> </a:t>
            </a:r>
          </a:p>
          <a:p>
            <a:r>
              <a:rPr lang="el-GR" dirty="0" smtClean="0"/>
              <a:t>μᾶλλον</a:t>
            </a:r>
            <a:r>
              <a:rPr lang="en-US" dirty="0" smtClean="0"/>
              <a:t> = </a:t>
            </a:r>
            <a:r>
              <a:rPr lang="en-US" i="1" dirty="0" smtClean="0"/>
              <a:t>more</a:t>
            </a:r>
            <a:r>
              <a:rPr lang="en-US" dirty="0" smtClean="0"/>
              <a:t> </a:t>
            </a:r>
            <a:endParaRPr lang="el-GR" dirty="0" smtClean="0"/>
          </a:p>
          <a:p>
            <a:r>
              <a:rPr lang="el-GR" dirty="0" smtClean="0"/>
              <a:t>μάλιστα = </a:t>
            </a:r>
            <a:r>
              <a:rPr lang="en-US" i="1" dirty="0" smtClean="0"/>
              <a:t>especially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55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1211" y="1494504"/>
            <a:ext cx="9437395" cy="4873850"/>
          </a:xfrm>
        </p:spPr>
        <p:txBody>
          <a:bodyPr/>
          <a:lstStyle/>
          <a:p>
            <a:r>
              <a:rPr lang="en-US" dirty="0"/>
              <a:t>Dative of degree difference (</a:t>
            </a:r>
            <a:r>
              <a:rPr lang="en-US" i="1" dirty="0"/>
              <a:t>taller </a:t>
            </a:r>
            <a:r>
              <a:rPr lang="en-US" i="1" u="sng" dirty="0"/>
              <a:t>by a foot</a:t>
            </a:r>
            <a:r>
              <a:rPr lang="en-US" dirty="0"/>
              <a:t>)</a:t>
            </a:r>
          </a:p>
          <a:p>
            <a:r>
              <a:rPr lang="en-US" dirty="0"/>
              <a:t>Genitive of comparison (</a:t>
            </a:r>
            <a:r>
              <a:rPr lang="en-US" i="1" dirty="0"/>
              <a:t>taller </a:t>
            </a:r>
            <a:r>
              <a:rPr lang="en-US" i="1" u="sng" dirty="0"/>
              <a:t>than him</a:t>
            </a:r>
            <a:r>
              <a:rPr lang="en-US" dirty="0"/>
              <a:t>)</a:t>
            </a:r>
          </a:p>
          <a:p>
            <a:r>
              <a:rPr lang="el-GR" dirty="0" smtClean="0"/>
              <a:t>ἢ</a:t>
            </a:r>
            <a:r>
              <a:rPr lang="en-US" dirty="0" smtClean="0"/>
              <a:t>  = </a:t>
            </a:r>
            <a:r>
              <a:rPr lang="en-US" i="1" dirty="0" smtClean="0"/>
              <a:t>than </a:t>
            </a:r>
            <a:r>
              <a:rPr lang="en-US" sz="2000" dirty="0" smtClean="0"/>
              <a:t>[note: the same word as “or”]</a:t>
            </a:r>
          </a:p>
          <a:p>
            <a:pPr lvl="1"/>
            <a:r>
              <a:rPr lang="en-US" dirty="0" smtClean="0"/>
              <a:t>the thing being compared in the same case as the thing to which it is being compared</a:t>
            </a:r>
          </a:p>
          <a:p>
            <a:r>
              <a:rPr lang="el-GR" dirty="0" smtClean="0"/>
              <a:t>μᾶλλον </a:t>
            </a:r>
            <a:r>
              <a:rPr lang="en-US" dirty="0" smtClean="0"/>
              <a:t>(</a:t>
            </a:r>
            <a:r>
              <a:rPr lang="el-GR" dirty="0" smtClean="0"/>
              <a:t>ἤ</a:t>
            </a:r>
            <a:r>
              <a:rPr lang="en-US" dirty="0" smtClean="0"/>
              <a:t>) = </a:t>
            </a:r>
            <a:r>
              <a:rPr lang="en-US" i="1" dirty="0" smtClean="0"/>
              <a:t>more than, rather than</a:t>
            </a:r>
          </a:p>
          <a:p>
            <a:r>
              <a:rPr lang="en-US" dirty="0" smtClean="0"/>
              <a:t>Comparisons can be strengthened using </a:t>
            </a:r>
            <a:r>
              <a:rPr lang="el-GR" dirty="0" smtClean="0"/>
              <a:t>πολύ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i="1" dirty="0" smtClean="0"/>
              <a:t>much</a:t>
            </a:r>
            <a:r>
              <a:rPr lang="en-US" dirty="0" smtClean="0"/>
              <a:t>) </a:t>
            </a:r>
          </a:p>
          <a:p>
            <a:endParaRPr lang="el-GR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914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Superlatives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8094" y="1936955"/>
            <a:ext cx="8736107" cy="204337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Often </a:t>
            </a:r>
            <a:r>
              <a:rPr lang="en-US" dirty="0"/>
              <a:t>used with the partitive genitive</a:t>
            </a:r>
          </a:p>
          <a:p>
            <a:pPr lvl="1"/>
            <a:r>
              <a:rPr lang="el-GR" dirty="0" smtClean="0"/>
              <a:t>τῶν </a:t>
            </a:r>
            <a:r>
              <a:rPr lang="el-GR" dirty="0"/>
              <a:t>δὲ ἀνδρῶν οἱ μὲν πλεῖστοι ἐξέφυγον. [1.5.14]</a:t>
            </a:r>
            <a:endParaRPr lang="en-US" dirty="0"/>
          </a:p>
          <a:p>
            <a:r>
              <a:rPr lang="el-GR" dirty="0" smtClean="0"/>
              <a:t>ὡς</a:t>
            </a:r>
            <a:r>
              <a:rPr lang="en-US" dirty="0" smtClean="0"/>
              <a:t> </a:t>
            </a:r>
            <a:r>
              <a:rPr lang="en-US" dirty="0"/>
              <a:t>+ superlative = </a:t>
            </a:r>
            <a:r>
              <a:rPr lang="en-US" i="1" dirty="0"/>
              <a:t>as … as possible</a:t>
            </a:r>
            <a:endParaRPr lang="en-US" dirty="0"/>
          </a:p>
          <a:p>
            <a:pPr lvl="1"/>
            <a:r>
              <a:rPr lang="el-GR" dirty="0" smtClean="0"/>
              <a:t>Κῦρος</a:t>
            </a:r>
            <a:r>
              <a:rPr lang="en-US" dirty="0" smtClean="0"/>
              <a:t> </a:t>
            </a:r>
            <a:r>
              <a:rPr lang="el-GR" dirty="0" smtClean="0"/>
              <a:t>ὡς προθυμότατος </a:t>
            </a:r>
            <a:r>
              <a:rPr lang="el-GR" dirty="0"/>
              <a:t>πρὸς τὸν πόλεμον </a:t>
            </a:r>
            <a:r>
              <a:rPr lang="el-GR" dirty="0" smtClean="0"/>
              <a:t>ἐγίγνετο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823971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585217"/>
            <a:ext cx="4754880" cy="5724144"/>
          </a:xfrm>
        </p:spPr>
        <p:txBody>
          <a:bodyPr/>
          <a:lstStyle/>
          <a:p>
            <a:r>
              <a:rPr lang="el-GR" sz="2400" dirty="0"/>
              <a:t>τὸ στράτευμα πολὺ πολεμιώτερον ἦν</a:t>
            </a:r>
            <a:r>
              <a:rPr lang="el-GR" sz="2400" dirty="0" smtClean="0"/>
              <a:t>.</a:t>
            </a:r>
            <a:endParaRPr lang="en-US" sz="2400" dirty="0" smtClean="0"/>
          </a:p>
          <a:p>
            <a:pPr lvl="1"/>
            <a:r>
              <a:rPr lang="en-US" sz="2000" i="1" dirty="0" smtClean="0"/>
              <a:t>The expedition was much more warlike.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989320" y="585216"/>
            <a:ext cx="5539292" cy="5724145"/>
          </a:xfrm>
        </p:spPr>
        <p:txBody>
          <a:bodyPr/>
          <a:lstStyle/>
          <a:p>
            <a:r>
              <a:rPr lang="el-GR" sz="2400" dirty="0"/>
              <a:t>συνίστασαν καὶ τὰς μεγίστας πόλεις πρὸς ἀλλήλας. [3.5.2]</a:t>
            </a:r>
          </a:p>
          <a:p>
            <a:pPr lvl="1"/>
            <a:r>
              <a:rPr lang="en-US" sz="2000" i="1" dirty="0" smtClean="0"/>
              <a:t>They </a:t>
            </a:r>
            <a:r>
              <a:rPr lang="en-US" sz="2000" i="1" smtClean="0"/>
              <a:t>combined even the </a:t>
            </a:r>
            <a:r>
              <a:rPr lang="en-US" sz="2000" i="1" dirty="0" smtClean="0"/>
              <a:t>greatest cities together with each other.</a:t>
            </a:r>
            <a:endParaRPr lang="en-US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742" y="2239141"/>
            <a:ext cx="3661649" cy="322759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7551" y="2239141"/>
            <a:ext cx="3202829" cy="3767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719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5" grpId="0" uiExpand="1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585217"/>
            <a:ext cx="4754880" cy="5724144"/>
          </a:xfrm>
        </p:spPr>
        <p:txBody>
          <a:bodyPr/>
          <a:lstStyle/>
          <a:p>
            <a:r>
              <a:rPr lang="el-GR" sz="2400" dirty="0"/>
              <a:t>αἱ γὰρ τριήρεις τῶν Ἀθηναίων πολλῷ πλείους ἦσαν.</a:t>
            </a:r>
            <a:endParaRPr lang="en-US" sz="2400" dirty="0"/>
          </a:p>
          <a:p>
            <a:pPr lvl="1"/>
            <a:r>
              <a:rPr lang="en-US" sz="2000" i="1" dirty="0" smtClean="0"/>
              <a:t>The Athenians had many more triremes.</a:t>
            </a:r>
          </a:p>
          <a:p>
            <a:pPr lvl="1"/>
            <a:r>
              <a:rPr lang="en-US" sz="2000" dirty="0" smtClean="0"/>
              <a:t>Literally: </a:t>
            </a:r>
            <a:r>
              <a:rPr lang="en-US" sz="2000" i="1" dirty="0" smtClean="0"/>
              <a:t>The triremes of the Athenians were more by many.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989320" y="585215"/>
            <a:ext cx="5539292" cy="5724145"/>
          </a:xfrm>
        </p:spPr>
        <p:txBody>
          <a:bodyPr/>
          <a:lstStyle/>
          <a:p>
            <a:r>
              <a:rPr lang="el-GR" sz="2400" dirty="0"/>
              <a:t>αἱ γὰρ τριήρεις τῶν Ἀθηναίων μάλιστα πλείους ἦσαν.</a:t>
            </a:r>
          </a:p>
          <a:p>
            <a:pPr lvl="1"/>
            <a:r>
              <a:rPr lang="en-US" sz="2000" i="1" dirty="0" smtClean="0"/>
              <a:t>The triremes of the Athenians were especially numerous.</a:t>
            </a:r>
            <a:endParaRPr lang="en-US" i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1342" y="2459447"/>
            <a:ext cx="3600450" cy="35909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0948" y="2116032"/>
            <a:ext cx="4228890" cy="3934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826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5" grpId="0" uiExpan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53961"/>
            <a:ext cx="9720072" cy="954907"/>
          </a:xfrm>
        </p:spPr>
        <p:txBody>
          <a:bodyPr>
            <a:normAutofit fontScale="90000"/>
          </a:bodyPr>
          <a:lstStyle/>
          <a:p>
            <a:r>
              <a:rPr lang="el-GR" dirty="0"/>
              <a:t>οἱ Λακεδαιμόνιοι πάσῃ πολιτείᾳ μᾶλλον ἢ δημοκρατίᾳ ἐπίστευσαν. [2.3.45]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14167"/>
            <a:ext cx="10396907" cy="5093109"/>
          </a:xfrm>
        </p:spPr>
        <p:txBody>
          <a:bodyPr>
            <a:normAutofit/>
          </a:bodyPr>
          <a:lstStyle/>
          <a:p>
            <a:pPr marL="233363" indent="0">
              <a:buNone/>
            </a:pP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>The Lakedaimonians</a:t>
            </a:r>
            <a:br>
              <a:rPr lang="en-US" sz="2400" i="1" dirty="0" smtClean="0"/>
            </a:br>
            <a:r>
              <a:rPr lang="en-US" sz="2400" i="1" dirty="0" smtClean="0"/>
              <a:t>trusted every government </a:t>
            </a:r>
            <a:br>
              <a:rPr lang="en-US" sz="2400" i="1" dirty="0" smtClean="0"/>
            </a:br>
            <a:r>
              <a:rPr lang="en-US" sz="2400" i="1" dirty="0" smtClean="0"/>
              <a:t>system more than [they trusted] </a:t>
            </a:r>
            <a:br>
              <a:rPr lang="en-US" sz="2400" i="1" dirty="0" smtClean="0"/>
            </a:br>
            <a:r>
              <a:rPr lang="en-US" sz="2400" i="1" dirty="0" smtClean="0"/>
              <a:t>democracy.</a:t>
            </a:r>
            <a:endParaRPr lang="en-US" sz="2400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4164" y="1730168"/>
            <a:ext cx="4530420" cy="4661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74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800" dirty="0"/>
              <a:t>ἀπέκτειναν πλείους Ἀθηναίων ἐν ὀκτὼ μησὶν ἢ πάντες Πελοποννήσιοι</a:t>
            </a:r>
            <a:r>
              <a:rPr lang="en-US" sz="2800" dirty="0"/>
              <a:t> </a:t>
            </a:r>
            <a:r>
              <a:rPr lang="el-GR" sz="2800" dirty="0"/>
              <a:t>δέκα ἔτη. [2.4.21</a:t>
            </a:r>
            <a:r>
              <a:rPr lang="el-GR" sz="2800" dirty="0" smtClean="0"/>
              <a:t>]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845731" cy="5326792"/>
          </a:xfrm>
        </p:spPr>
        <p:txBody>
          <a:bodyPr>
            <a:normAutofit/>
          </a:bodyPr>
          <a:lstStyle/>
          <a:p>
            <a:pPr marL="341312" lvl="1" indent="0">
              <a:buNone/>
            </a:pPr>
            <a:endParaRPr lang="en-US" sz="2000" i="1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6676104" y="2290916"/>
            <a:ext cx="5191431" cy="2054942"/>
          </a:xfrm>
        </p:spPr>
        <p:txBody>
          <a:bodyPr>
            <a:normAutofit/>
          </a:bodyPr>
          <a:lstStyle/>
          <a:p>
            <a:endParaRPr lang="en-US" sz="2400" i="1" dirty="0" smtClean="0"/>
          </a:p>
          <a:p>
            <a:pPr marL="0" indent="0" algn="ctr">
              <a:buNone/>
            </a:pPr>
            <a:r>
              <a:rPr lang="en-US" sz="2400" i="1" dirty="0" smtClean="0"/>
              <a:t>They </a:t>
            </a:r>
            <a:r>
              <a:rPr lang="en-US" sz="2400" i="1" dirty="0"/>
              <a:t>killed more Athenians in </a:t>
            </a: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>eight </a:t>
            </a:r>
            <a:r>
              <a:rPr lang="en-US" sz="2400" i="1" dirty="0"/>
              <a:t>months than all the </a:t>
            </a: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>Peloponnesians </a:t>
            </a:r>
            <a:r>
              <a:rPr lang="en-US" sz="2400" i="1" dirty="0"/>
              <a:t>killed in ten years.</a:t>
            </a:r>
          </a:p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0697" y="1592729"/>
            <a:ext cx="3126658" cy="493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141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8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Adjectives (and adverbs) have </a:t>
            </a:r>
            <a:r>
              <a:rPr lang="en-US" b="1" u="sng" dirty="0" smtClean="0"/>
              <a:t>degree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7794" y="1632156"/>
            <a:ext cx="8856407" cy="3451122"/>
          </a:xfrm>
        </p:spPr>
        <p:txBody>
          <a:bodyPr/>
          <a:lstStyle/>
          <a:p>
            <a:r>
              <a:rPr lang="en-US" dirty="0" smtClean="0"/>
              <a:t>Positive = the normal form</a:t>
            </a:r>
          </a:p>
          <a:p>
            <a:pPr lvl="1"/>
            <a:r>
              <a:rPr lang="en-US" i="1" dirty="0" smtClean="0"/>
              <a:t>Fast, high, hostile, friendly</a:t>
            </a:r>
          </a:p>
          <a:p>
            <a:r>
              <a:rPr lang="en-US" dirty="0" smtClean="0"/>
              <a:t>Comparative = “more” or “-</a:t>
            </a:r>
            <a:r>
              <a:rPr lang="en-US" dirty="0" err="1" smtClean="0"/>
              <a:t>er</a:t>
            </a:r>
            <a:r>
              <a:rPr lang="en-US" dirty="0" smtClean="0"/>
              <a:t>”</a:t>
            </a:r>
          </a:p>
          <a:p>
            <a:pPr lvl="1"/>
            <a:r>
              <a:rPr lang="en-US" i="1" dirty="0" smtClean="0"/>
              <a:t>Faster, higher, more hostile, more friendly/friendlier</a:t>
            </a:r>
          </a:p>
          <a:p>
            <a:r>
              <a:rPr lang="en-US" dirty="0" smtClean="0"/>
              <a:t>Superlative = “most” or “-</a:t>
            </a:r>
            <a:r>
              <a:rPr lang="en-US" dirty="0" err="1" smtClean="0"/>
              <a:t>est</a:t>
            </a:r>
            <a:r>
              <a:rPr lang="en-US" dirty="0" smtClean="0"/>
              <a:t>” or “very”</a:t>
            </a:r>
          </a:p>
          <a:p>
            <a:pPr lvl="1"/>
            <a:r>
              <a:rPr lang="en-US" i="1" dirty="0" smtClean="0"/>
              <a:t>Fastest, highest, most hostile, most friendly/friendliest, very friendly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39206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Most regular adjectives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94271"/>
            <a:ext cx="10302633" cy="3436953"/>
          </a:xfrm>
        </p:spPr>
        <p:txBody>
          <a:bodyPr>
            <a:normAutofit/>
          </a:bodyPr>
          <a:lstStyle/>
          <a:p>
            <a:r>
              <a:rPr lang="en-US" dirty="0" smtClean="0"/>
              <a:t>Form comparative by adding </a:t>
            </a:r>
            <a:r>
              <a:rPr lang="el-GR" dirty="0" smtClean="0"/>
              <a:t>–τέρος, -τέρα, -τέρον</a:t>
            </a:r>
            <a:r>
              <a:rPr lang="en-US" dirty="0" smtClean="0"/>
              <a:t> to the stem</a:t>
            </a:r>
          </a:p>
          <a:p>
            <a:pPr lvl="1"/>
            <a:r>
              <a:rPr lang="el-GR" dirty="0" smtClean="0"/>
              <a:t>φιλώτερος</a:t>
            </a:r>
            <a:r>
              <a:rPr lang="en-US" dirty="0" smtClean="0"/>
              <a:t>, </a:t>
            </a:r>
            <a:r>
              <a:rPr lang="el-GR" dirty="0" smtClean="0"/>
              <a:t>φιλωτέρα</a:t>
            </a:r>
            <a:r>
              <a:rPr lang="en-US" dirty="0" smtClean="0"/>
              <a:t>, </a:t>
            </a:r>
            <a:r>
              <a:rPr lang="el-GR" dirty="0" smtClean="0"/>
              <a:t>φιλώτερον</a:t>
            </a:r>
            <a:r>
              <a:rPr lang="en-US" dirty="0" smtClean="0"/>
              <a:t> (</a:t>
            </a:r>
            <a:r>
              <a:rPr lang="en-US" i="1" dirty="0" smtClean="0"/>
              <a:t>more friendlier, friendlier</a:t>
            </a:r>
            <a:r>
              <a:rPr lang="el-GR" dirty="0" smtClean="0"/>
              <a:t>)</a:t>
            </a:r>
          </a:p>
          <a:p>
            <a:pPr lvl="1"/>
            <a:r>
              <a:rPr lang="el-GR" dirty="0" smtClean="0"/>
              <a:t>πολεμιώτερος</a:t>
            </a:r>
            <a:r>
              <a:rPr lang="en-US" dirty="0" smtClean="0"/>
              <a:t>, </a:t>
            </a:r>
            <a:r>
              <a:rPr lang="el-GR" dirty="0" smtClean="0"/>
              <a:t>πολεμιωτέρη</a:t>
            </a:r>
            <a:r>
              <a:rPr lang="en-US" dirty="0" smtClean="0"/>
              <a:t>, </a:t>
            </a:r>
            <a:r>
              <a:rPr lang="el-GR" dirty="0" smtClean="0"/>
              <a:t>πολεμιώτερον</a:t>
            </a:r>
            <a:r>
              <a:rPr lang="en-US" dirty="0" smtClean="0"/>
              <a:t> (</a:t>
            </a:r>
            <a:r>
              <a:rPr lang="en-US" i="1" dirty="0" smtClean="0"/>
              <a:t>more hostile</a:t>
            </a:r>
            <a:r>
              <a:rPr lang="en-US" dirty="0" smtClean="0"/>
              <a:t>)</a:t>
            </a:r>
            <a:endParaRPr lang="el-GR" dirty="0" smtClean="0"/>
          </a:p>
          <a:p>
            <a:pPr lvl="1"/>
            <a:r>
              <a:rPr lang="el-GR" dirty="0" smtClean="0"/>
              <a:t>πρότερος</a:t>
            </a:r>
            <a:r>
              <a:rPr lang="en-US" dirty="0" smtClean="0"/>
              <a:t> and </a:t>
            </a:r>
            <a:r>
              <a:rPr lang="el-GR" dirty="0" smtClean="0"/>
              <a:t>ὕστερος</a:t>
            </a:r>
            <a:r>
              <a:rPr lang="en-US" dirty="0" smtClean="0"/>
              <a:t> (</a:t>
            </a:r>
            <a:r>
              <a:rPr lang="en-US" i="1" dirty="0" smtClean="0"/>
              <a:t>earlier </a:t>
            </a:r>
            <a:r>
              <a:rPr lang="en-US" dirty="0" smtClean="0"/>
              <a:t>and </a:t>
            </a:r>
            <a:r>
              <a:rPr lang="en-US" i="1" dirty="0" smtClean="0"/>
              <a:t>later)</a:t>
            </a:r>
          </a:p>
          <a:p>
            <a:pPr lvl="2"/>
            <a:r>
              <a:rPr lang="el-GR" dirty="0" smtClean="0"/>
              <a:t>πρότερον </a:t>
            </a:r>
            <a:r>
              <a:rPr lang="en-US" dirty="0"/>
              <a:t>and </a:t>
            </a:r>
            <a:r>
              <a:rPr lang="el-GR" dirty="0" smtClean="0"/>
              <a:t>ὕστερον</a:t>
            </a:r>
            <a:r>
              <a:rPr lang="en-US" dirty="0" smtClean="0"/>
              <a:t> = adverbial accusatives</a:t>
            </a:r>
            <a:r>
              <a:rPr lang="el-GR" dirty="0" smtClean="0"/>
              <a:t> </a:t>
            </a:r>
            <a:r>
              <a:rPr lang="en-US" dirty="0"/>
              <a:t>(</a:t>
            </a:r>
            <a:r>
              <a:rPr lang="en-US" i="1" dirty="0"/>
              <a:t>earlier </a:t>
            </a:r>
            <a:r>
              <a:rPr lang="en-US" dirty="0"/>
              <a:t>and </a:t>
            </a:r>
            <a:r>
              <a:rPr lang="en-US" i="1" dirty="0"/>
              <a:t>later)</a:t>
            </a:r>
            <a:endParaRPr lang="en-US" dirty="0"/>
          </a:p>
          <a:p>
            <a:r>
              <a:rPr lang="en-US" dirty="0" smtClean="0"/>
              <a:t>Form superlative by adding –</a:t>
            </a:r>
            <a:r>
              <a:rPr lang="el-GR" dirty="0" smtClean="0"/>
              <a:t>τατος, -τάτη, -τατον</a:t>
            </a:r>
            <a:r>
              <a:rPr lang="en-US" dirty="0" smtClean="0"/>
              <a:t> to the </a:t>
            </a:r>
            <a:r>
              <a:rPr lang="en-US" dirty="0" smtClean="0"/>
              <a:t>stem</a:t>
            </a:r>
            <a:endParaRPr lang="el-GR" dirty="0" smtClean="0"/>
          </a:p>
          <a:p>
            <a:pPr lvl="1"/>
            <a:r>
              <a:rPr lang="el-GR" dirty="0" smtClean="0"/>
              <a:t>φιλώτατος</a:t>
            </a:r>
            <a:r>
              <a:rPr lang="en-US" dirty="0" smtClean="0"/>
              <a:t>, </a:t>
            </a:r>
            <a:r>
              <a:rPr lang="el-GR" dirty="0" smtClean="0"/>
              <a:t>φιλωτάτη</a:t>
            </a:r>
            <a:r>
              <a:rPr lang="en-US" dirty="0" smtClean="0"/>
              <a:t>, </a:t>
            </a:r>
            <a:r>
              <a:rPr lang="el-GR" dirty="0" smtClean="0"/>
              <a:t>φιλώτατον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i="1" dirty="0" smtClean="0"/>
              <a:t>most friendly/friendliest</a:t>
            </a:r>
            <a:r>
              <a:rPr lang="en-US" dirty="0" smtClean="0"/>
              <a:t>)</a:t>
            </a:r>
          </a:p>
          <a:p>
            <a:pPr lvl="1"/>
            <a:r>
              <a:rPr lang="el-GR" dirty="0" smtClean="0"/>
              <a:t>πολεμιώτατος</a:t>
            </a:r>
            <a:r>
              <a:rPr lang="en-US" dirty="0" smtClean="0"/>
              <a:t>, </a:t>
            </a:r>
            <a:r>
              <a:rPr lang="el-GR" dirty="0" smtClean="0"/>
              <a:t>πολεμιωτάτη</a:t>
            </a:r>
            <a:r>
              <a:rPr lang="en-US" dirty="0" smtClean="0"/>
              <a:t>, </a:t>
            </a:r>
            <a:r>
              <a:rPr lang="el-GR" dirty="0" smtClean="0"/>
              <a:t>πολεμιώτατον </a:t>
            </a:r>
            <a:r>
              <a:rPr lang="en-US" dirty="0" smtClean="0"/>
              <a:t>(</a:t>
            </a:r>
            <a:r>
              <a:rPr lang="en-US" i="1" dirty="0" smtClean="0"/>
              <a:t>most hostile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14574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Most regular adjectives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10813"/>
            <a:ext cx="10302633" cy="3893574"/>
          </a:xfrm>
        </p:spPr>
        <p:txBody>
          <a:bodyPr>
            <a:normAutofit/>
          </a:bodyPr>
          <a:lstStyle/>
          <a:p>
            <a:r>
              <a:rPr lang="en-US" dirty="0" smtClean="0"/>
              <a:t>The neuter singular accusative comparative adjective may be used as the comparative adverb.  </a:t>
            </a:r>
          </a:p>
          <a:p>
            <a:pPr lvl="1"/>
            <a:r>
              <a:rPr lang="el-GR" dirty="0" smtClean="0"/>
              <a:t>πολεμιώτερον</a:t>
            </a:r>
            <a:r>
              <a:rPr lang="en-US" dirty="0" smtClean="0"/>
              <a:t> can mean </a:t>
            </a:r>
            <a:r>
              <a:rPr lang="en-US" i="1" dirty="0" smtClean="0"/>
              <a:t>more hostilely.</a:t>
            </a:r>
          </a:p>
          <a:p>
            <a:pPr lvl="1"/>
            <a:r>
              <a:rPr lang="el-GR" dirty="0" smtClean="0"/>
              <a:t>ὕστερος, -η, -ον</a:t>
            </a:r>
            <a:r>
              <a:rPr lang="en-US" dirty="0" smtClean="0"/>
              <a:t> is a comparative form [no positive]</a:t>
            </a:r>
          </a:p>
          <a:p>
            <a:pPr lvl="2"/>
            <a:r>
              <a:rPr lang="el-GR" dirty="0" smtClean="0"/>
              <a:t>ὕστερον</a:t>
            </a:r>
            <a:r>
              <a:rPr lang="en-US" dirty="0" smtClean="0"/>
              <a:t> is often used adverbially</a:t>
            </a:r>
            <a:endParaRPr lang="en-US" i="1" dirty="0" smtClean="0"/>
          </a:p>
          <a:p>
            <a:pPr lvl="1"/>
            <a:r>
              <a:rPr lang="en-US" dirty="0" smtClean="0"/>
              <a:t>Sometimes they use the form </a:t>
            </a:r>
            <a:r>
              <a:rPr lang="el-GR" dirty="0" smtClean="0"/>
              <a:t>πολεμιωτέρως</a:t>
            </a:r>
            <a:endParaRPr lang="en-US" dirty="0" smtClean="0"/>
          </a:p>
          <a:p>
            <a:r>
              <a:rPr lang="en-US" dirty="0"/>
              <a:t>The neuter plural superlative </a:t>
            </a:r>
            <a:r>
              <a:rPr lang="en-US" dirty="0" smtClean="0"/>
              <a:t>adjective may </a:t>
            </a:r>
            <a:r>
              <a:rPr lang="en-US" dirty="0"/>
              <a:t>be used as the </a:t>
            </a:r>
            <a:r>
              <a:rPr lang="en-US" dirty="0" smtClean="0"/>
              <a:t>superlative adverb.</a:t>
            </a:r>
          </a:p>
          <a:p>
            <a:pPr lvl="1"/>
            <a:r>
              <a:rPr lang="el-GR" dirty="0" smtClean="0"/>
              <a:t>πολεμιώτατα</a:t>
            </a:r>
            <a:r>
              <a:rPr lang="en-US" dirty="0" smtClean="0"/>
              <a:t> can mean </a:t>
            </a:r>
            <a:r>
              <a:rPr lang="en-US" i="1" dirty="0" smtClean="0"/>
              <a:t>most hostilely.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090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32130" cy="723652"/>
          </a:xfrm>
        </p:spPr>
        <p:txBody>
          <a:bodyPr>
            <a:normAutofit fontScale="90000"/>
          </a:bodyPr>
          <a:lstStyle/>
          <a:p>
            <a:r>
              <a:rPr lang="el-GR" dirty="0"/>
              <a:t>Λακεδαιμονίων καὶ πρεσβύτεροι καὶ νεώτεροι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εὐθύς </a:t>
            </a:r>
            <a:r>
              <a:rPr lang="el-GR" dirty="0"/>
              <a:t>ἀφίκοντο. [3.3.8]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35510"/>
            <a:ext cx="10332130" cy="4873850"/>
          </a:xfrm>
        </p:spPr>
        <p:txBody>
          <a:bodyPr>
            <a:normAutofit/>
          </a:bodyPr>
          <a:lstStyle/>
          <a:p>
            <a:r>
              <a:rPr lang="en-US" sz="2400" i="1" dirty="0" smtClean="0"/>
              <a:t>The older men and the younger men of the Lakedaimonians arrived immediately.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3503" y="2349514"/>
            <a:ext cx="6753379" cy="3639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175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95376"/>
            <a:ext cx="10263304" cy="987945"/>
          </a:xfrm>
        </p:spPr>
        <p:txBody>
          <a:bodyPr>
            <a:normAutofit/>
          </a:bodyPr>
          <a:lstStyle/>
          <a:p>
            <a:r>
              <a:rPr lang="el-GR" sz="2800" dirty="0"/>
              <a:t>οἱ δὲ Λακεδαιμόνιοι πρότερον οὐ πολλῷ χρόνῳ Λύσανδρον ἐξέπεμψαν ναύαρχον. [1.5.1</a:t>
            </a:r>
            <a:r>
              <a:rPr lang="el-GR" sz="2800" dirty="0" smtClean="0"/>
              <a:t>]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383321"/>
            <a:ext cx="10263304" cy="5214124"/>
          </a:xfrm>
        </p:spPr>
        <p:txBody>
          <a:bodyPr>
            <a:normAutofit/>
          </a:bodyPr>
          <a:lstStyle/>
          <a:p>
            <a:r>
              <a:rPr lang="en-US" sz="2400" i="1" dirty="0" smtClean="0"/>
              <a:t>Not long before, the Lakedaimonians sent Lysander as naurarch.</a:t>
            </a:r>
            <a:r>
              <a:rPr lang="el-GR" sz="2400" i="1" dirty="0" smtClean="0"/>
              <a:t> </a:t>
            </a:r>
            <a:r>
              <a:rPr lang="en-US" sz="2400" dirty="0" smtClean="0"/>
              <a:t>[Literally, </a:t>
            </a:r>
            <a:r>
              <a:rPr lang="en-US" sz="2400" i="1" dirty="0" smtClean="0"/>
              <a:t>before by not much time.  </a:t>
            </a:r>
            <a:r>
              <a:rPr lang="en-US" sz="2400" dirty="0" smtClean="0"/>
              <a:t>Dative of degree of difference.]</a:t>
            </a:r>
            <a:endParaRPr lang="el-GR" sz="2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862" y="2251588"/>
            <a:ext cx="6469371" cy="416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997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Irregular comparatives/superlatives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6" y="1398473"/>
            <a:ext cx="5012879" cy="4910887"/>
          </a:xfrm>
        </p:spPr>
        <p:txBody>
          <a:bodyPr/>
          <a:lstStyle/>
          <a:p>
            <a:r>
              <a:rPr lang="el-GR" dirty="0" smtClean="0"/>
              <a:t>πολύς </a:t>
            </a:r>
            <a:endParaRPr lang="en-US" dirty="0" smtClean="0"/>
          </a:p>
          <a:p>
            <a:pPr lvl="1"/>
            <a:r>
              <a:rPr lang="el-GR" dirty="0" smtClean="0"/>
              <a:t>πλείων</a:t>
            </a:r>
            <a:r>
              <a:rPr lang="en-US" dirty="0" smtClean="0"/>
              <a:t> </a:t>
            </a:r>
          </a:p>
          <a:p>
            <a:pPr lvl="1"/>
            <a:r>
              <a:rPr lang="el-GR" dirty="0" smtClean="0"/>
              <a:t>πλεῖστος</a:t>
            </a:r>
            <a:r>
              <a:rPr lang="en-US" dirty="0"/>
              <a:t>, </a:t>
            </a:r>
            <a:r>
              <a:rPr lang="el-GR" dirty="0"/>
              <a:t>-α, -ον</a:t>
            </a:r>
            <a:endParaRPr lang="en-US" dirty="0"/>
          </a:p>
          <a:p>
            <a:r>
              <a:rPr lang="el-GR" dirty="0" smtClean="0"/>
              <a:t>μέγας</a:t>
            </a:r>
            <a:endParaRPr lang="en-US" dirty="0" smtClean="0"/>
          </a:p>
          <a:p>
            <a:pPr lvl="1"/>
            <a:r>
              <a:rPr lang="el-GR" dirty="0" smtClean="0"/>
              <a:t>μείζων</a:t>
            </a:r>
            <a:endParaRPr lang="en-US" dirty="0" smtClean="0"/>
          </a:p>
          <a:p>
            <a:pPr lvl="1"/>
            <a:r>
              <a:rPr lang="el-GR" dirty="0" smtClean="0"/>
              <a:t>μέγιστος</a:t>
            </a:r>
            <a:r>
              <a:rPr lang="en-US" dirty="0" smtClean="0"/>
              <a:t>, </a:t>
            </a:r>
            <a:r>
              <a:rPr lang="el-GR" dirty="0" smtClean="0"/>
              <a:t>-α, -ον</a:t>
            </a:r>
            <a:endParaRPr lang="en-US" dirty="0" smtClean="0"/>
          </a:p>
          <a:p>
            <a:r>
              <a:rPr lang="el-GR" dirty="0" smtClean="0"/>
              <a:t>κακός</a:t>
            </a:r>
          </a:p>
          <a:p>
            <a:pPr lvl="1"/>
            <a:r>
              <a:rPr lang="el-GR" dirty="0" smtClean="0"/>
              <a:t>κακίων</a:t>
            </a:r>
            <a:r>
              <a:rPr lang="en-US" dirty="0" smtClean="0"/>
              <a:t> or </a:t>
            </a:r>
            <a:r>
              <a:rPr lang="el-GR" dirty="0" smtClean="0"/>
              <a:t>χείρων</a:t>
            </a:r>
            <a:r>
              <a:rPr lang="en-US" dirty="0" smtClean="0"/>
              <a:t> or</a:t>
            </a:r>
            <a:r>
              <a:rPr lang="el-GR" dirty="0" smtClean="0"/>
              <a:t> ἥττων</a:t>
            </a:r>
          </a:p>
          <a:p>
            <a:pPr lvl="1"/>
            <a:r>
              <a:rPr lang="el-GR" dirty="0" smtClean="0"/>
              <a:t>κάκιστος</a:t>
            </a:r>
            <a:r>
              <a:rPr lang="en-US" dirty="0" smtClean="0"/>
              <a:t> or </a:t>
            </a:r>
            <a:r>
              <a:rPr lang="el-GR" dirty="0" smtClean="0"/>
              <a:t>χείριστος</a:t>
            </a:r>
            <a:r>
              <a:rPr lang="en-US" dirty="0" smtClean="0"/>
              <a:t> or </a:t>
            </a:r>
            <a:r>
              <a:rPr lang="el-GR" dirty="0" smtClean="0"/>
              <a:t>ἥκιστος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1974" y="1398473"/>
            <a:ext cx="5181600" cy="4910887"/>
          </a:xfrm>
        </p:spPr>
        <p:txBody>
          <a:bodyPr/>
          <a:lstStyle/>
          <a:p>
            <a:r>
              <a:rPr lang="el-GR" dirty="0" smtClean="0"/>
              <a:t>ἀγαθός</a:t>
            </a:r>
          </a:p>
          <a:p>
            <a:pPr lvl="1"/>
            <a:r>
              <a:rPr lang="el-GR" dirty="0" smtClean="0"/>
              <a:t>ἀμείνων</a:t>
            </a:r>
            <a:r>
              <a:rPr lang="en-US" dirty="0" smtClean="0"/>
              <a:t> or</a:t>
            </a:r>
            <a:r>
              <a:rPr lang="el-GR" dirty="0" smtClean="0"/>
              <a:t> βελτίων</a:t>
            </a:r>
          </a:p>
          <a:p>
            <a:pPr lvl="1"/>
            <a:r>
              <a:rPr lang="el-GR" dirty="0" smtClean="0"/>
              <a:t>ἄριστος</a:t>
            </a:r>
            <a:r>
              <a:rPr lang="en-US" dirty="0" smtClean="0"/>
              <a:t>, </a:t>
            </a:r>
            <a:r>
              <a:rPr lang="el-GR" dirty="0"/>
              <a:t>-α, -</a:t>
            </a:r>
            <a:r>
              <a:rPr lang="el-GR" dirty="0" smtClean="0"/>
              <a:t>ον</a:t>
            </a:r>
            <a:r>
              <a:rPr lang="en-US" dirty="0" smtClean="0"/>
              <a:t> or</a:t>
            </a:r>
            <a:r>
              <a:rPr lang="el-GR" dirty="0" smtClean="0"/>
              <a:t> βέλτιστος</a:t>
            </a:r>
            <a:r>
              <a:rPr lang="en-US" dirty="0" smtClean="0"/>
              <a:t>, </a:t>
            </a:r>
            <a:r>
              <a:rPr lang="el-GR" dirty="0"/>
              <a:t>-α, -ον</a:t>
            </a:r>
            <a:endParaRPr lang="el-GR" dirty="0" smtClean="0"/>
          </a:p>
          <a:p>
            <a:r>
              <a:rPr lang="el-GR" dirty="0" smtClean="0"/>
              <a:t>καλός</a:t>
            </a:r>
          </a:p>
          <a:p>
            <a:pPr lvl="1"/>
            <a:r>
              <a:rPr lang="el-GR" dirty="0" smtClean="0"/>
              <a:t>καλλίων</a:t>
            </a:r>
          </a:p>
          <a:p>
            <a:pPr lvl="1"/>
            <a:r>
              <a:rPr lang="el-GR" dirty="0" smtClean="0"/>
              <a:t>κάλλιστος</a:t>
            </a:r>
            <a:r>
              <a:rPr lang="en-US" dirty="0"/>
              <a:t>, </a:t>
            </a:r>
            <a:r>
              <a:rPr lang="el-GR" dirty="0"/>
              <a:t>-α, -ον</a:t>
            </a:r>
            <a:endParaRPr lang="en-US" dirty="0"/>
          </a:p>
          <a:p>
            <a:r>
              <a:rPr lang="el-GR" dirty="0" smtClean="0"/>
              <a:t>ἐχθρός</a:t>
            </a:r>
            <a:endParaRPr lang="el-GR" dirty="0"/>
          </a:p>
          <a:p>
            <a:pPr lvl="1"/>
            <a:r>
              <a:rPr lang="el-GR" dirty="0"/>
              <a:t>ἐχθίων</a:t>
            </a:r>
          </a:p>
          <a:p>
            <a:pPr lvl="1"/>
            <a:r>
              <a:rPr lang="el-GR" dirty="0" smtClean="0"/>
              <a:t>ἔχθιστος</a:t>
            </a:r>
            <a:r>
              <a:rPr lang="en-US" dirty="0" smtClean="0"/>
              <a:t>, </a:t>
            </a:r>
            <a:r>
              <a:rPr lang="el-GR" dirty="0" smtClean="0"/>
              <a:t>-α</a:t>
            </a:r>
            <a:r>
              <a:rPr lang="el-GR" dirty="0"/>
              <a:t>, -</a:t>
            </a:r>
            <a:r>
              <a:rPr lang="el-GR" dirty="0" smtClean="0"/>
              <a:t>ον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0657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1115765"/>
          </a:xfrm>
        </p:spPr>
        <p:txBody>
          <a:bodyPr>
            <a:normAutofit/>
          </a:bodyPr>
          <a:lstStyle/>
          <a:p>
            <a:r>
              <a:rPr lang="en-US" dirty="0"/>
              <a:t>Superlatives are </a:t>
            </a:r>
            <a:r>
              <a:rPr lang="en-US" dirty="0" smtClean="0"/>
              <a:t>declined like </a:t>
            </a:r>
            <a:r>
              <a:rPr lang="en-US" dirty="0"/>
              <a:t>regular three-ending </a:t>
            </a:r>
            <a:r>
              <a:rPr lang="en-US" dirty="0" smtClean="0"/>
              <a:t>adjectives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48930" y="2536723"/>
            <a:ext cx="10756490" cy="2877959"/>
          </a:xfrm>
        </p:spPr>
        <p:txBody>
          <a:bodyPr>
            <a:normAutofit/>
          </a:bodyPr>
          <a:lstStyle/>
          <a:p>
            <a:pPr lvl="1" algn="ctr"/>
            <a:r>
              <a:rPr lang="el-GR" sz="3200" dirty="0" smtClean="0"/>
              <a:t>κράτιστος, </a:t>
            </a:r>
            <a:r>
              <a:rPr lang="en-US" sz="3200" dirty="0" smtClean="0"/>
              <a:t>-</a:t>
            </a:r>
            <a:r>
              <a:rPr lang="el-GR" sz="3200" dirty="0" smtClean="0"/>
              <a:t>α, -ον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= </a:t>
            </a:r>
            <a:r>
              <a:rPr lang="en-US" sz="3200" i="1" dirty="0" smtClean="0"/>
              <a:t>strongest, best</a:t>
            </a:r>
          </a:p>
          <a:p>
            <a:pPr lvl="1" algn="ctr"/>
            <a:r>
              <a:rPr lang="en-US" sz="3200" dirty="0" smtClean="0"/>
              <a:t>Superlative of </a:t>
            </a:r>
            <a:r>
              <a:rPr lang="el-GR" sz="3200" dirty="0" smtClean="0"/>
              <a:t>κρατύς</a:t>
            </a:r>
            <a:r>
              <a:rPr lang="en-US" sz="3200" dirty="0" smtClean="0"/>
              <a:t> = </a:t>
            </a:r>
            <a:r>
              <a:rPr lang="en-US" sz="3200" i="1" dirty="0" smtClean="0"/>
              <a:t>strong, mighty</a:t>
            </a:r>
          </a:p>
        </p:txBody>
      </p:sp>
    </p:spTree>
    <p:extLst>
      <p:ext uri="{BB962C8B-B14F-4D97-AF65-F5344CB8AC3E}">
        <p14:creationId xmlns:p14="http://schemas.microsoft.com/office/powerpoint/2010/main" val="151131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5" y="333286"/>
            <a:ext cx="10233807" cy="1007610"/>
          </a:xfrm>
        </p:spPr>
        <p:txBody>
          <a:bodyPr>
            <a:normAutofit/>
          </a:bodyPr>
          <a:lstStyle/>
          <a:p>
            <a:r>
              <a:rPr lang="el-GR" sz="2800" dirty="0"/>
              <a:t>καὶ εὐθὺς ἡγήσατο τὴν συντομωτάτην ἐπὶ τὰ κράτιστα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l-GR" sz="2800" dirty="0" smtClean="0"/>
              <a:t>τῆς </a:t>
            </a:r>
            <a:r>
              <a:rPr lang="el-GR" sz="2800" dirty="0"/>
              <a:t>χώρας</a:t>
            </a:r>
            <a:r>
              <a:rPr lang="en-US" sz="2800" dirty="0"/>
              <a:t>. [3.4.20</a:t>
            </a:r>
            <a:r>
              <a:rPr lang="en-US" sz="2800" dirty="0" smtClean="0"/>
              <a:t>]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258529"/>
            <a:ext cx="10302633" cy="5388077"/>
          </a:xfrm>
        </p:spPr>
        <p:txBody>
          <a:bodyPr>
            <a:normAutofit/>
          </a:bodyPr>
          <a:lstStyle/>
          <a:p>
            <a:r>
              <a:rPr lang="en-US" sz="2400" i="1" dirty="0" smtClean="0"/>
              <a:t>And immediately he led </a:t>
            </a:r>
            <a:r>
              <a:rPr lang="en-US" sz="2400" i="1" dirty="0"/>
              <a:t> </a:t>
            </a:r>
            <a:r>
              <a:rPr lang="en-US" sz="2400" i="1" dirty="0" smtClean="0"/>
              <a:t>them along the shortest routes to the best parts of the land.</a:t>
            </a:r>
            <a:endParaRPr lang="en-US" sz="240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4065" y="1958924"/>
            <a:ext cx="4733925" cy="425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541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mpf aor ind 3rd verbs.pptx" id="{8E40F642-33D7-435E-8F57-D76A345B260E}" vid="{A8F48C8D-8F80-47F5-81C3-7A9C61DAF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2493</TotalTime>
  <Words>751</Words>
  <Application>Microsoft Office PowerPoint</Application>
  <PresentationFormat>Widescreen</PresentationFormat>
  <Paragraphs>113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Courier New</vt:lpstr>
      <vt:lpstr>Times New Roman</vt:lpstr>
      <vt:lpstr>Tw Cen MT</vt:lpstr>
      <vt:lpstr>Tw Cen MT Condensed</vt:lpstr>
      <vt:lpstr>Wingdings 3</vt:lpstr>
      <vt:lpstr>Integral</vt:lpstr>
      <vt:lpstr>Comparison of Greek Adjectives</vt:lpstr>
      <vt:lpstr>Adjectives (and adverbs) have degree</vt:lpstr>
      <vt:lpstr>Most regular adjectives</vt:lpstr>
      <vt:lpstr>Most regular adjectives</vt:lpstr>
      <vt:lpstr>Λακεδαιμονίων καὶ πρεσβύτεροι καὶ νεώτεροι  εὐθύς ἀφίκοντο. [3.3.8] </vt:lpstr>
      <vt:lpstr>οἱ δὲ Λακεδαιμόνιοι πρότερον οὐ πολλῷ χρόνῳ Λύσανδρον ἐξέπεμψαν ναύαρχον. [1.5.1]</vt:lpstr>
      <vt:lpstr>Irregular comparatives/superlatives</vt:lpstr>
      <vt:lpstr>Superlatives are declined like regular three-ending adjectives</vt:lpstr>
      <vt:lpstr>καὶ εὐθὺς ἡγήσατο τὴν συντομωτάτην ἐπὶ τὰ κράτιστα  τῆς χώρας. [3.4.20]</vt:lpstr>
      <vt:lpstr>Irregular comparatives use the third declension forms, with M/F the same</vt:lpstr>
      <vt:lpstr>Adverbs of note</vt:lpstr>
      <vt:lpstr>Comparison</vt:lpstr>
      <vt:lpstr>Superlatives</vt:lpstr>
      <vt:lpstr>PowerPoint Presentation</vt:lpstr>
      <vt:lpstr>PowerPoint Presentation</vt:lpstr>
      <vt:lpstr>οἱ Λακεδαιμόνιοι πάσῃ πολιτείᾳ μᾶλλον ἢ δημοκρατίᾳ ἐπίστευσαν. [2.3.45]</vt:lpstr>
      <vt:lpstr>ἀπέκτειναν πλείους Ἀθηναίων ἐν ὀκτὼ μησὶν ἢ πάντες Πελοποννήσιοι δέκα ἔτη. [2.4.21]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399</cp:revision>
  <dcterms:created xsi:type="dcterms:W3CDTF">2019-10-07T18:50:51Z</dcterms:created>
  <dcterms:modified xsi:type="dcterms:W3CDTF">2020-12-08T20:53:31Z</dcterms:modified>
</cp:coreProperties>
</file>