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351" r:id="rId3"/>
    <p:sldId id="420" r:id="rId4"/>
    <p:sldId id="416" r:id="rId5"/>
    <p:sldId id="418" r:id="rId6"/>
    <p:sldId id="436" r:id="rId7"/>
    <p:sldId id="419" r:id="rId8"/>
    <p:sldId id="426" r:id="rId9"/>
    <p:sldId id="437" r:id="rId10"/>
    <p:sldId id="423" r:id="rId11"/>
    <p:sldId id="439" r:id="rId12"/>
    <p:sldId id="424" r:id="rId13"/>
    <p:sldId id="422" r:id="rId14"/>
    <p:sldId id="429" r:id="rId15"/>
    <p:sldId id="431" r:id="rId16"/>
    <p:sldId id="432" r:id="rId17"/>
    <p:sldId id="434" r:id="rId18"/>
    <p:sldId id="440" r:id="rId19"/>
    <p:sldId id="435" r:id="rId20"/>
    <p:sldId id="44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4EF4F8"/>
    <a:srgbClr val="E058EE"/>
    <a:srgbClr val="FF99FF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0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Greek Nouns:</a:t>
            </a:r>
            <a:br>
              <a:rPr lang="en-US" dirty="0" smtClean="0"/>
            </a:br>
            <a:r>
              <a:rPr lang="en-US" dirty="0" smtClean="0"/>
              <a:t>Third Declension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57" y="310896"/>
            <a:ext cx="9720072" cy="89673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M/F stems ending in dentals (</a:t>
            </a:r>
            <a:r>
              <a:rPr lang="el-GR" sz="3200" dirty="0" smtClean="0"/>
              <a:t>τ, δ, θ</a:t>
            </a:r>
            <a:r>
              <a:rPr lang="en-US" sz="3200" dirty="0" smtClean="0"/>
              <a:t>)</a:t>
            </a:r>
            <a:br>
              <a:rPr lang="en-US" sz="3200" dirty="0" smtClean="0"/>
            </a:br>
            <a:r>
              <a:rPr lang="en-US" sz="2400" i="1" dirty="0" smtClean="0"/>
              <a:t>night </a:t>
            </a:r>
            <a:r>
              <a:rPr lang="en-US" sz="2400" dirty="0" smtClean="0"/>
              <a:t>(f); </a:t>
            </a:r>
            <a:r>
              <a:rPr lang="en-US" sz="2400" i="1" dirty="0" smtClean="0"/>
              <a:t>fatherland </a:t>
            </a:r>
            <a:r>
              <a:rPr lang="en-US" sz="2400" dirty="0" smtClean="0"/>
              <a:t>(f); </a:t>
            </a:r>
            <a:r>
              <a:rPr lang="en-US" sz="2400" i="1" dirty="0" smtClean="0"/>
              <a:t>fugitive </a:t>
            </a:r>
            <a:r>
              <a:rPr lang="en-US" sz="2400" dirty="0" smtClean="0"/>
              <a:t>(m/f); </a:t>
            </a:r>
            <a:r>
              <a:rPr lang="en-US" sz="2400" i="1" dirty="0" smtClean="0"/>
              <a:t>child </a:t>
            </a:r>
            <a:r>
              <a:rPr lang="en-US" sz="2400" dirty="0" smtClean="0"/>
              <a:t>(m/f)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3456" y="1368976"/>
            <a:ext cx="2338505" cy="491088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090" y="1368976"/>
            <a:ext cx="7551174" cy="491088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286681"/>
              </p:ext>
            </p:extLst>
          </p:nvPr>
        </p:nvGraphicFramePr>
        <p:xfrm>
          <a:off x="1630798" y="1826029"/>
          <a:ext cx="1368041" cy="402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041">
                  <a:extLst>
                    <a:ext uri="{9D8B030D-6E8A-4147-A177-3AD203B41FA5}">
                      <a16:colId xmlns:a16="http://schemas.microsoft.com/office/drawing/2014/main" val="3778363274"/>
                    </a:ext>
                  </a:extLst>
                </a:gridCol>
              </a:tblGrid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masc/fem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6703294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 or -</a:t>
                      </a:r>
                      <a:r>
                        <a:rPr lang="el-GR" sz="2400" u="none" strike="noStrike">
                          <a:effectLst/>
                        </a:rPr>
                        <a:t>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90407434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-ος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22723734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-ῑ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22268734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 </a:t>
                      </a:r>
                      <a:r>
                        <a:rPr lang="en-US" sz="2400" u="none" strike="noStrike">
                          <a:effectLst/>
                        </a:rPr>
                        <a:t>or -</a:t>
                      </a:r>
                      <a:r>
                        <a:rPr lang="el-GR" sz="2400" u="none" strike="noStrike">
                          <a:effectLst/>
                        </a:rPr>
                        <a:t>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04696153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0256568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5939532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64639178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-σῑ(ν)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0614113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-ᾰς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847489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961861"/>
              </p:ext>
            </p:extLst>
          </p:nvPr>
        </p:nvGraphicFramePr>
        <p:xfrm>
          <a:off x="4060722" y="1826034"/>
          <a:ext cx="3755999" cy="1674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6682">
                  <a:extLst>
                    <a:ext uri="{9D8B030D-6E8A-4147-A177-3AD203B41FA5}">
                      <a16:colId xmlns:a16="http://schemas.microsoft.com/office/drawing/2014/main" val="1208739116"/>
                    </a:ext>
                  </a:extLst>
                </a:gridCol>
                <a:gridCol w="1949317">
                  <a:extLst>
                    <a:ext uri="{9D8B030D-6E8A-4147-A177-3AD203B41FA5}">
                      <a16:colId xmlns:a16="http://schemas.microsoft.com/office/drawing/2014/main" val="2051602696"/>
                    </a:ext>
                  </a:extLst>
                </a:gridCol>
              </a:tblGrid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νύξ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νύκτ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84159229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νυκτ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ός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νυκτ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ῶν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82322844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νυκτ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ί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νυ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ξί</a:t>
                      </a:r>
                      <a:r>
                        <a:rPr lang="el-GR" sz="2400" u="none" strike="noStrike" dirty="0" smtClean="0">
                          <a:effectLst/>
                        </a:rPr>
                        <a:t>/</a:t>
                      </a:r>
                      <a:r>
                        <a:rPr lang="el-GR" sz="24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νύκτε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σι(ν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60622039"/>
                  </a:ext>
                </a:extLst>
              </a:tr>
              <a:tr h="42860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νύκτ</a:t>
                      </a:r>
                      <a:r>
                        <a:rPr lang="el-GR" sz="2400" i="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νύκτ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87337575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245056"/>
              </p:ext>
            </p:extLst>
          </p:nvPr>
        </p:nvGraphicFramePr>
        <p:xfrm>
          <a:off x="8160851" y="1826034"/>
          <a:ext cx="2929936" cy="1674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1596">
                  <a:extLst>
                    <a:ext uri="{9D8B030D-6E8A-4147-A177-3AD203B41FA5}">
                      <a16:colId xmlns:a16="http://schemas.microsoft.com/office/drawing/2014/main" val="3857028015"/>
                    </a:ext>
                  </a:extLst>
                </a:gridCol>
                <a:gridCol w="1548340">
                  <a:extLst>
                    <a:ext uri="{9D8B030D-6E8A-4147-A177-3AD203B41FA5}">
                      <a16:colId xmlns:a16="http://schemas.microsoft.com/office/drawing/2014/main" val="88649922"/>
                    </a:ext>
                  </a:extLst>
                </a:gridCol>
              </a:tblGrid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πατρίς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πατρίδ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17141288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πατρίδ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ος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πατρίδ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94125466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πατρίδ</a:t>
                      </a:r>
                      <a:r>
                        <a:rPr lang="el-GR" sz="2400" i="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πατρί</a:t>
                      </a:r>
                      <a:r>
                        <a:rPr lang="el-GR" sz="2400" b="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σι(ν</a:t>
                      </a:r>
                      <a:r>
                        <a:rPr lang="el-GR" sz="2400" b="0" u="sng" strike="noStrike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63638856"/>
                  </a:ext>
                </a:extLst>
              </a:tr>
              <a:tr h="42860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πατρίδ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πατρίδ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56118552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774433"/>
              </p:ext>
            </p:extLst>
          </p:nvPr>
        </p:nvGraphicFramePr>
        <p:xfrm>
          <a:off x="4021393" y="3957343"/>
          <a:ext cx="3795327" cy="17338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9454">
                  <a:extLst>
                    <a:ext uri="{9D8B030D-6E8A-4147-A177-3AD203B41FA5}">
                      <a16:colId xmlns:a16="http://schemas.microsoft.com/office/drawing/2014/main" val="3814137883"/>
                    </a:ext>
                  </a:extLst>
                </a:gridCol>
                <a:gridCol w="1935873">
                  <a:extLst>
                    <a:ext uri="{9D8B030D-6E8A-4147-A177-3AD203B41FA5}">
                      <a16:colId xmlns:a16="http://schemas.microsoft.com/office/drawing/2014/main" val="2483591214"/>
                    </a:ext>
                  </a:extLst>
                </a:gridCol>
              </a:tblGrid>
              <a:tr h="43345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φυγάς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φυγάδ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35179018"/>
                  </a:ext>
                </a:extLst>
              </a:tr>
              <a:tr h="43345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φυγάδ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ος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φυγάδ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01918580"/>
                  </a:ext>
                </a:extLst>
              </a:tr>
              <a:tr h="43345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φυγάδ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i="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φυγά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σι(ν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98949307"/>
                  </a:ext>
                </a:extLst>
              </a:tr>
              <a:tr h="43345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φυγάδ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φυγάδ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9041528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078081"/>
              </p:ext>
            </p:extLst>
          </p:nvPr>
        </p:nvGraphicFramePr>
        <p:xfrm>
          <a:off x="8165319" y="3957343"/>
          <a:ext cx="2925468" cy="17338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2820">
                  <a:extLst>
                    <a:ext uri="{9D8B030D-6E8A-4147-A177-3AD203B41FA5}">
                      <a16:colId xmlns:a16="http://schemas.microsoft.com/office/drawing/2014/main" val="3557106637"/>
                    </a:ext>
                  </a:extLst>
                </a:gridCol>
                <a:gridCol w="1602648">
                  <a:extLst>
                    <a:ext uri="{9D8B030D-6E8A-4147-A177-3AD203B41FA5}">
                      <a16:colId xmlns:a16="http://schemas.microsoft.com/office/drawing/2014/main" val="3958927275"/>
                    </a:ext>
                  </a:extLst>
                </a:gridCol>
              </a:tblGrid>
              <a:tr h="42998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παῖς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παῖδ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0252829"/>
                  </a:ext>
                </a:extLst>
              </a:tr>
              <a:tr h="42998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παιδ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ός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παίδ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44702233"/>
                  </a:ext>
                </a:extLst>
              </a:tr>
              <a:tr h="42998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παιδ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ί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παίδ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εσι(ν)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86219152"/>
                  </a:ext>
                </a:extLst>
              </a:tr>
              <a:tr h="44385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παῖδ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παῖδ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9918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67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57" y="385483"/>
            <a:ext cx="9720072" cy="69924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Feminine palatal (velar):</a:t>
            </a:r>
            <a:r>
              <a:rPr lang="en-US" sz="3200" i="1" dirty="0" smtClean="0"/>
              <a:t> phalanx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3456" y="1368976"/>
            <a:ext cx="2338505" cy="491088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090" y="1368976"/>
            <a:ext cx="7551174" cy="491088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630798" y="1826029"/>
          <a:ext cx="1368041" cy="402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041">
                  <a:extLst>
                    <a:ext uri="{9D8B030D-6E8A-4147-A177-3AD203B41FA5}">
                      <a16:colId xmlns:a16="http://schemas.microsoft.com/office/drawing/2014/main" val="3778363274"/>
                    </a:ext>
                  </a:extLst>
                </a:gridCol>
              </a:tblGrid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masc/fem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6703294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 or -</a:t>
                      </a:r>
                      <a:r>
                        <a:rPr lang="el-GR" sz="2400" u="none" strike="noStrike">
                          <a:effectLst/>
                        </a:rPr>
                        <a:t>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90407434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-ος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22723734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-ῑ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22268734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 </a:t>
                      </a:r>
                      <a:r>
                        <a:rPr lang="en-US" sz="2400" u="none" strike="noStrike">
                          <a:effectLst/>
                        </a:rPr>
                        <a:t>or -</a:t>
                      </a:r>
                      <a:r>
                        <a:rPr lang="el-GR" sz="2400" u="none" strike="noStrike">
                          <a:effectLst/>
                        </a:rPr>
                        <a:t>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04696153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0256568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5939532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64639178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-σῑ(ν)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0614113"/>
                  </a:ext>
                </a:extLst>
              </a:tr>
              <a:tr h="40202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-ᾰς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847489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064656"/>
              </p:ext>
            </p:extLst>
          </p:nvPr>
        </p:nvGraphicFramePr>
        <p:xfrm>
          <a:off x="5557827" y="2693318"/>
          <a:ext cx="3657601" cy="18889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9353">
                  <a:extLst>
                    <a:ext uri="{9D8B030D-6E8A-4147-A177-3AD203B41FA5}">
                      <a16:colId xmlns:a16="http://schemas.microsoft.com/office/drawing/2014/main" val="3270302592"/>
                    </a:ext>
                  </a:extLst>
                </a:gridCol>
                <a:gridCol w="1898248">
                  <a:extLst>
                    <a:ext uri="{9D8B030D-6E8A-4147-A177-3AD203B41FA5}">
                      <a16:colId xmlns:a16="http://schemas.microsoft.com/office/drawing/2014/main" val="2520647100"/>
                    </a:ext>
                  </a:extLst>
                </a:gridCol>
              </a:tblGrid>
              <a:tr h="46846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φάλαγξ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φάλαγγ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30632623"/>
                  </a:ext>
                </a:extLst>
              </a:tr>
              <a:tr h="46846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φάλαγγ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ος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φαλάγγ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98566547"/>
                  </a:ext>
                </a:extLst>
              </a:tr>
              <a:tr h="46846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φάλαγγ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sng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φάλαγ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ξι(ν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51544064"/>
                  </a:ext>
                </a:extLst>
              </a:tr>
              <a:tr h="48357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φάλαγγ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φάλαγγ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36523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08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87993"/>
            <a:ext cx="10223975" cy="84934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Neuter </a:t>
            </a:r>
            <a:r>
              <a:rPr lang="en-US" dirty="0" smtClean="0"/>
              <a:t>stems ending in dentals </a:t>
            </a:r>
            <a:r>
              <a:rPr lang="en-US" dirty="0"/>
              <a:t>(</a:t>
            </a:r>
            <a:r>
              <a:rPr lang="el-GR" dirty="0"/>
              <a:t>τ, δ, θ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sz="2700" i="1" dirty="0" smtClean="0"/>
              <a:t>army/campaign; money; deed/problem</a:t>
            </a:r>
            <a:endParaRPr lang="en-US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1398473"/>
            <a:ext cx="1610918" cy="491088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58045" y="1398473"/>
            <a:ext cx="8290058" cy="491088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408962"/>
              </p:ext>
            </p:extLst>
          </p:nvPr>
        </p:nvGraphicFramePr>
        <p:xfrm>
          <a:off x="1347127" y="1855531"/>
          <a:ext cx="1032280" cy="3835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2280">
                  <a:extLst>
                    <a:ext uri="{9D8B030D-6E8A-4147-A177-3AD203B41FA5}">
                      <a16:colId xmlns:a16="http://schemas.microsoft.com/office/drawing/2014/main" val="4128351507"/>
                    </a:ext>
                  </a:extLst>
                </a:gridCol>
              </a:tblGrid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neuter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77062298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--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3301210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-ος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92854038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-ῑ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12430787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--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65947428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56505483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-ᾱ/η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34415546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80354048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-σῑ(ν)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45384940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-ᾱ/η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0464713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133172"/>
              </p:ext>
            </p:extLst>
          </p:nvPr>
        </p:nvGraphicFramePr>
        <p:xfrm>
          <a:off x="3352799" y="1855531"/>
          <a:ext cx="3903407" cy="1674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7588">
                  <a:extLst>
                    <a:ext uri="{9D8B030D-6E8A-4147-A177-3AD203B41FA5}">
                      <a16:colId xmlns:a16="http://schemas.microsoft.com/office/drawing/2014/main" val="3340172521"/>
                    </a:ext>
                  </a:extLst>
                </a:gridCol>
                <a:gridCol w="2025819">
                  <a:extLst>
                    <a:ext uri="{9D8B030D-6E8A-4147-A177-3AD203B41FA5}">
                      <a16:colId xmlns:a16="http://schemas.microsoft.com/office/drawing/2014/main" val="144789957"/>
                    </a:ext>
                  </a:extLst>
                </a:gridCol>
              </a:tblGrid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στράτευμα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στρατεύματ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70055998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στρατεύματ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ος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στρατευμάτ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05066436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στρατεύματ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στρατεύμα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σι(ν)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10887180"/>
                  </a:ext>
                </a:extLst>
              </a:tr>
              <a:tr h="42860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στράτευμα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στρατεύματ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0563180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467639"/>
              </p:ext>
            </p:extLst>
          </p:nvPr>
        </p:nvGraphicFramePr>
        <p:xfrm>
          <a:off x="7778827" y="1855531"/>
          <a:ext cx="3085818" cy="1674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5005">
                  <a:extLst>
                    <a:ext uri="{9D8B030D-6E8A-4147-A177-3AD203B41FA5}">
                      <a16:colId xmlns:a16="http://schemas.microsoft.com/office/drawing/2014/main" val="2761787864"/>
                    </a:ext>
                  </a:extLst>
                </a:gridCol>
                <a:gridCol w="1710813">
                  <a:extLst>
                    <a:ext uri="{9D8B030D-6E8A-4147-A177-3AD203B41FA5}">
                      <a16:colId xmlns:a16="http://schemas.microsoft.com/office/drawing/2014/main" val="1052907849"/>
                    </a:ext>
                  </a:extLst>
                </a:gridCol>
              </a:tblGrid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χρῆμα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χρήματ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2116907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χρήματ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ος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χρημάτ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91267025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χρήματ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ι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χρήμα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σι(ν)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19402414"/>
                  </a:ext>
                </a:extLst>
              </a:tr>
              <a:tr h="42860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χρῆμα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χρήματ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03492986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484256"/>
              </p:ext>
            </p:extLst>
          </p:nvPr>
        </p:nvGraphicFramePr>
        <p:xfrm>
          <a:off x="3352798" y="3986838"/>
          <a:ext cx="3903407" cy="1704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0631">
                  <a:extLst>
                    <a:ext uri="{9D8B030D-6E8A-4147-A177-3AD203B41FA5}">
                      <a16:colId xmlns:a16="http://schemas.microsoft.com/office/drawing/2014/main" val="2385871897"/>
                    </a:ext>
                  </a:extLst>
                </a:gridCol>
                <a:gridCol w="2062776">
                  <a:extLst>
                    <a:ext uri="{9D8B030D-6E8A-4147-A177-3AD203B41FA5}">
                      <a16:colId xmlns:a16="http://schemas.microsoft.com/office/drawing/2014/main" val="2417513720"/>
                    </a:ext>
                  </a:extLst>
                </a:gridCol>
              </a:tblGrid>
              <a:tr h="42267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πρᾶγμα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πρήγματ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63502169"/>
                  </a:ext>
                </a:extLst>
              </a:tr>
              <a:tr h="42267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πράγματ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ος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πραγμάτ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62950879"/>
                  </a:ext>
                </a:extLst>
              </a:tr>
              <a:tr h="42267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πράγματ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πράγμα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σι(ν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49774051"/>
                  </a:ext>
                </a:extLst>
              </a:tr>
              <a:tr h="43630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πρᾶγμα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πρήγματ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59754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70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10312"/>
            <a:ext cx="9720072" cy="102681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Masculines stems ending in </a:t>
            </a:r>
            <a:r>
              <a:rPr lang="el-GR" dirty="0" smtClean="0"/>
              <a:t>–ερ/-ρ</a:t>
            </a:r>
            <a:r>
              <a:rPr lang="en-US" dirty="0"/>
              <a:t/>
            </a:r>
            <a:br>
              <a:rPr lang="en-US" dirty="0"/>
            </a:br>
            <a:r>
              <a:rPr lang="en-US" sz="2700" i="1" dirty="0" smtClean="0"/>
              <a:t>man; father</a:t>
            </a:r>
            <a:endParaRPr lang="en-US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2338505" cy="491088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96929" y="1398473"/>
            <a:ext cx="7551174" cy="4910887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sz="2000" dirty="0" smtClean="0"/>
              <a:t>*Also:	</a:t>
            </a:r>
            <a:r>
              <a:rPr lang="el-GR" sz="2000" dirty="0" smtClean="0"/>
              <a:t>ἡ μήτηρ</a:t>
            </a:r>
            <a:r>
              <a:rPr lang="en-US" sz="2000" dirty="0" smtClean="0"/>
              <a:t>, </a:t>
            </a:r>
            <a:r>
              <a:rPr lang="el-GR" sz="2000" dirty="0" smtClean="0"/>
              <a:t>μητρός</a:t>
            </a:r>
            <a:r>
              <a:rPr lang="en-US" sz="2000" dirty="0" smtClean="0"/>
              <a:t>   	(</a:t>
            </a:r>
            <a:r>
              <a:rPr lang="en-US" sz="2000" i="1" dirty="0" smtClean="0"/>
              <a:t>mother</a:t>
            </a:r>
            <a:r>
              <a:rPr lang="en-US" sz="2000" dirty="0"/>
              <a:t>)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		</a:t>
            </a:r>
            <a:r>
              <a:rPr lang="el-GR" sz="2000" dirty="0" smtClean="0"/>
              <a:t>ἡ θυγάτηρ, θυγατρός</a:t>
            </a:r>
            <a:r>
              <a:rPr lang="en-US" sz="2000" dirty="0" smtClean="0"/>
              <a:t>	(</a:t>
            </a:r>
            <a:r>
              <a:rPr lang="en-US" sz="2000" i="1" dirty="0" smtClean="0"/>
              <a:t>daughter</a:t>
            </a:r>
            <a:r>
              <a:rPr lang="en-US" sz="2000" dirty="0"/>
              <a:t>)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		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		</a:t>
            </a:r>
            <a:r>
              <a:rPr lang="en-US" sz="1600" dirty="0" smtClean="0"/>
              <a:t>*less common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047862"/>
              </p:ext>
            </p:extLst>
          </p:nvPr>
        </p:nvGraphicFramePr>
        <p:xfrm>
          <a:off x="1591469" y="1855526"/>
          <a:ext cx="1368041" cy="3835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041">
                  <a:extLst>
                    <a:ext uri="{9D8B030D-6E8A-4147-A177-3AD203B41FA5}">
                      <a16:colId xmlns:a16="http://schemas.microsoft.com/office/drawing/2014/main" val="3778363274"/>
                    </a:ext>
                  </a:extLst>
                </a:gridCol>
              </a:tblGrid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masc/fem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670329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 or -</a:t>
                      </a:r>
                      <a:r>
                        <a:rPr lang="el-GR" sz="2400" u="none" strike="noStrike">
                          <a:effectLst/>
                        </a:rPr>
                        <a:t>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9040743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-ος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2272373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-ῑ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2226873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 </a:t>
                      </a:r>
                      <a:r>
                        <a:rPr lang="en-US" sz="2400" u="none" strike="noStrike">
                          <a:effectLst/>
                        </a:rPr>
                        <a:t>or -</a:t>
                      </a:r>
                      <a:r>
                        <a:rPr lang="el-GR" sz="2400" u="none" strike="noStrike">
                          <a:effectLst/>
                        </a:rPr>
                        <a:t>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04696153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0256568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5939532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64639178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-σῑ(ν)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0614113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-ᾰς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847489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30237"/>
              </p:ext>
            </p:extLst>
          </p:nvPr>
        </p:nvGraphicFramePr>
        <p:xfrm>
          <a:off x="4021394" y="1855531"/>
          <a:ext cx="3234812" cy="1674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5359">
                  <a:extLst>
                    <a:ext uri="{9D8B030D-6E8A-4147-A177-3AD203B41FA5}">
                      <a16:colId xmlns:a16="http://schemas.microsoft.com/office/drawing/2014/main" val="1604362263"/>
                    </a:ext>
                  </a:extLst>
                </a:gridCol>
                <a:gridCol w="1709453">
                  <a:extLst>
                    <a:ext uri="{9D8B030D-6E8A-4147-A177-3AD203B41FA5}">
                      <a16:colId xmlns:a16="http://schemas.microsoft.com/office/drawing/2014/main" val="3019852465"/>
                    </a:ext>
                  </a:extLst>
                </a:gridCol>
              </a:tblGrid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ἀνήρ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ἄνδρ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0129587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ἀνδρ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ός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ἀνδρ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ῶν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5407033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ἀνδρ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ί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ἀνδρά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σι(ν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53858939"/>
                  </a:ext>
                </a:extLst>
              </a:tr>
              <a:tr h="42860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ἄνδρ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ἄνδρ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9990197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746750"/>
              </p:ext>
            </p:extLst>
          </p:nvPr>
        </p:nvGraphicFramePr>
        <p:xfrm>
          <a:off x="7800451" y="1855531"/>
          <a:ext cx="3153697" cy="1674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6019">
                  <a:extLst>
                    <a:ext uri="{9D8B030D-6E8A-4147-A177-3AD203B41FA5}">
                      <a16:colId xmlns:a16="http://schemas.microsoft.com/office/drawing/2014/main" val="965378241"/>
                    </a:ext>
                  </a:extLst>
                </a:gridCol>
                <a:gridCol w="1727678">
                  <a:extLst>
                    <a:ext uri="{9D8B030D-6E8A-4147-A177-3AD203B41FA5}">
                      <a16:colId xmlns:a16="http://schemas.microsoft.com/office/drawing/2014/main" val="1914016748"/>
                    </a:ext>
                  </a:extLst>
                </a:gridCol>
              </a:tblGrid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πατήρ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πατ</a:t>
                      </a:r>
                      <a:r>
                        <a:rPr lang="el-GR" sz="2400" u="none" strike="noStrike" dirty="0" smtClean="0">
                          <a:solidFill>
                            <a:srgbClr val="00B050"/>
                          </a:solidFill>
                          <a:effectLst/>
                        </a:rPr>
                        <a:t>έρ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27477936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πατρ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ός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πατ</a:t>
                      </a:r>
                      <a:r>
                        <a:rPr lang="el-GR" sz="2400" u="none" strike="noStrike" dirty="0" smtClean="0">
                          <a:solidFill>
                            <a:srgbClr val="00B050"/>
                          </a:solidFill>
                          <a:effectLst/>
                        </a:rPr>
                        <a:t>έρ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67748882"/>
                  </a:ext>
                </a:extLst>
              </a:tr>
              <a:tr h="41521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πατρ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ί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πατρά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σι(ν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62009082"/>
                  </a:ext>
                </a:extLst>
              </a:tr>
              <a:tr h="42860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πατ</a:t>
                      </a:r>
                      <a:r>
                        <a:rPr lang="el-GR" sz="2400" u="none" strike="noStrike" dirty="0" smtClean="0">
                          <a:solidFill>
                            <a:srgbClr val="00B050"/>
                          </a:solidFill>
                          <a:effectLst/>
                        </a:rPr>
                        <a:t>έρ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πατ</a:t>
                      </a:r>
                      <a:r>
                        <a:rPr lang="el-GR" sz="2400" u="none" strike="noStrike" dirty="0" smtClean="0">
                          <a:solidFill>
                            <a:srgbClr val="00B050"/>
                          </a:solidFill>
                          <a:effectLst/>
                        </a:rPr>
                        <a:t>έρ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39022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387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594" y="127819"/>
            <a:ext cx="10628669" cy="136668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 smtClean="0"/>
              <a:t>Lemmas en</a:t>
            </a:r>
            <a:r>
              <a:rPr lang="en-US" sz="3200" dirty="0" smtClean="0"/>
              <a:t>ding </a:t>
            </a:r>
            <a:r>
              <a:rPr lang="en-US" sz="3200" dirty="0"/>
              <a:t>in </a:t>
            </a:r>
            <a:r>
              <a:rPr lang="en-US" sz="3200" dirty="0" smtClean="0"/>
              <a:t>–</a:t>
            </a:r>
            <a:r>
              <a:rPr lang="el-GR" sz="3200" dirty="0" smtClean="0"/>
              <a:t>ες, -ος</a:t>
            </a:r>
            <a:r>
              <a:rPr lang="en-US" sz="3200" dirty="0" smtClean="0"/>
              <a:t>, </a:t>
            </a:r>
            <a:r>
              <a:rPr lang="en-US" sz="3200" dirty="0"/>
              <a:t>or </a:t>
            </a:r>
            <a:r>
              <a:rPr lang="en-US" sz="3200" dirty="0" smtClean="0"/>
              <a:t>–</a:t>
            </a:r>
            <a:r>
              <a:rPr lang="el-GR" sz="3200" dirty="0" smtClean="0"/>
              <a:t>ας</a:t>
            </a:r>
            <a:r>
              <a:rPr lang="en-US" sz="3200" dirty="0" smtClean="0"/>
              <a:t> </a:t>
            </a:r>
            <a:r>
              <a:rPr lang="el-GR" sz="3200" dirty="0" smtClean="0"/>
              <a:t/>
            </a:r>
            <a:br>
              <a:rPr lang="el-GR" sz="3200" dirty="0" smtClean="0"/>
            </a:br>
            <a:r>
              <a:rPr lang="en-US" sz="2200" dirty="0" smtClean="0"/>
              <a:t>[</a:t>
            </a:r>
            <a:r>
              <a:rPr lang="el-GR" sz="2200" dirty="0" smtClean="0"/>
              <a:t>σ</a:t>
            </a:r>
            <a:r>
              <a:rPr lang="en-US" sz="2200" dirty="0" smtClean="0"/>
              <a:t> between vowels drops out</a:t>
            </a:r>
            <a:r>
              <a:rPr lang="el-GR" sz="2200" dirty="0" smtClean="0"/>
              <a:t>]</a:t>
            </a:r>
            <a:r>
              <a:rPr lang="en-US" sz="2200" dirty="0" smtClean="0"/>
              <a:t> </a:t>
            </a:r>
            <a:br>
              <a:rPr lang="en-US" sz="2200" dirty="0" smtClean="0"/>
            </a:br>
            <a:r>
              <a:rPr lang="en-US" sz="2200" i="1" dirty="0"/>
              <a:t>w</a:t>
            </a:r>
            <a:r>
              <a:rPr lang="en-US" sz="2200" i="1" dirty="0" smtClean="0"/>
              <a:t>all </a:t>
            </a:r>
            <a:r>
              <a:rPr lang="en-US" sz="2200" dirty="0" smtClean="0"/>
              <a:t>(</a:t>
            </a:r>
            <a:r>
              <a:rPr lang="en-US" sz="2200" dirty="0" err="1" smtClean="0"/>
              <a:t>neut</a:t>
            </a:r>
            <a:r>
              <a:rPr lang="en-US" sz="2200" dirty="0" smtClean="0"/>
              <a:t>); </a:t>
            </a:r>
            <a:r>
              <a:rPr lang="en-US" sz="2200" i="1" dirty="0" err="1" smtClean="0"/>
              <a:t>triereme</a:t>
            </a:r>
            <a:r>
              <a:rPr lang="en-US" sz="2200" dirty="0" smtClean="0"/>
              <a:t> </a:t>
            </a:r>
            <a:r>
              <a:rPr lang="en-US" sz="2200" dirty="0" smtClean="0"/>
              <a:t>(fem); </a:t>
            </a:r>
            <a:r>
              <a:rPr lang="en-US" sz="2200" i="1" dirty="0" smtClean="0"/>
              <a:t>end </a:t>
            </a:r>
            <a:r>
              <a:rPr lang="en-US" sz="2200" dirty="0"/>
              <a:t>(</a:t>
            </a:r>
            <a:r>
              <a:rPr lang="en-US" sz="2200" dirty="0" err="1" smtClean="0"/>
              <a:t>neut</a:t>
            </a:r>
            <a:r>
              <a:rPr lang="en-US" sz="2200" dirty="0" smtClean="0"/>
              <a:t>); </a:t>
            </a:r>
            <a:r>
              <a:rPr lang="en-US" sz="2200" i="1" dirty="0" smtClean="0"/>
              <a:t>year </a:t>
            </a:r>
            <a:r>
              <a:rPr lang="en-US" sz="2200" dirty="0"/>
              <a:t>(</a:t>
            </a:r>
            <a:r>
              <a:rPr lang="en-US" sz="2200" dirty="0" err="1" smtClean="0"/>
              <a:t>neut</a:t>
            </a:r>
            <a:r>
              <a:rPr lang="en-US" sz="2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594" y="1494503"/>
            <a:ext cx="2733367" cy="478536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090" y="1494503"/>
            <a:ext cx="7551174" cy="478536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450149"/>
              </p:ext>
            </p:extLst>
          </p:nvPr>
        </p:nvGraphicFramePr>
        <p:xfrm>
          <a:off x="953728" y="1759662"/>
          <a:ext cx="2005782" cy="41295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2891">
                  <a:extLst>
                    <a:ext uri="{9D8B030D-6E8A-4147-A177-3AD203B41FA5}">
                      <a16:colId xmlns:a16="http://schemas.microsoft.com/office/drawing/2014/main" val="1163485584"/>
                    </a:ext>
                  </a:extLst>
                </a:gridCol>
                <a:gridCol w="1002891">
                  <a:extLst>
                    <a:ext uri="{9D8B030D-6E8A-4147-A177-3AD203B41FA5}">
                      <a16:colId xmlns:a16="http://schemas.microsoft.com/office/drawing/2014/main" val="2444964580"/>
                    </a:ext>
                  </a:extLst>
                </a:gridCol>
              </a:tblGrid>
              <a:tr h="7295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masc</a:t>
                      </a:r>
                      <a:r>
                        <a:rPr lang="en-US" sz="2400" u="none" strike="noStrike" dirty="0" smtClean="0">
                          <a:effectLst/>
                        </a:rPr>
                        <a:t>/</a:t>
                      </a:r>
                      <a:br>
                        <a:rPr lang="en-US" sz="2400" u="none" strike="noStrike" dirty="0" smtClean="0">
                          <a:effectLst/>
                        </a:rPr>
                      </a:br>
                      <a:r>
                        <a:rPr lang="en-US" sz="2400" u="none" strike="noStrike" dirty="0" smtClean="0">
                          <a:effectLst/>
                        </a:rPr>
                        <a:t>fem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neuter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7675733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 or -</a:t>
                      </a:r>
                      <a:r>
                        <a:rPr lang="el-GR" sz="2400" u="none" strike="noStrike">
                          <a:effectLst/>
                        </a:rPr>
                        <a:t>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4298399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832093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-ῑ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935107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 </a:t>
                      </a:r>
                      <a:r>
                        <a:rPr lang="en-US" sz="2400" u="none" strike="noStrike">
                          <a:effectLst/>
                        </a:rPr>
                        <a:t>or -</a:t>
                      </a:r>
                      <a:r>
                        <a:rPr lang="el-GR" sz="2400" u="none" strike="noStrike">
                          <a:effectLst/>
                        </a:rPr>
                        <a:t>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1984269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71101847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-ᾱ/η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4646412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890921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-σῑ(ν)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384856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-ᾱ/η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2664379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621344"/>
              </p:ext>
            </p:extLst>
          </p:nvPr>
        </p:nvGraphicFramePr>
        <p:xfrm>
          <a:off x="4060722" y="1759662"/>
          <a:ext cx="2996382" cy="18793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1297">
                  <a:extLst>
                    <a:ext uri="{9D8B030D-6E8A-4147-A177-3AD203B41FA5}">
                      <a16:colId xmlns:a16="http://schemas.microsoft.com/office/drawing/2014/main" val="2950539458"/>
                    </a:ext>
                  </a:extLst>
                </a:gridCol>
                <a:gridCol w="1555085">
                  <a:extLst>
                    <a:ext uri="{9D8B030D-6E8A-4147-A177-3AD203B41FA5}">
                      <a16:colId xmlns:a16="http://schemas.microsoft.com/office/drawing/2014/main" val="2682476313"/>
                    </a:ext>
                  </a:extLst>
                </a:gridCol>
              </a:tblGrid>
              <a:tr h="46609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τεῖχος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τείχη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2446378"/>
                  </a:ext>
                </a:extLst>
              </a:tr>
              <a:tr h="46609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τείχ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ους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τειχ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ῶν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10986540"/>
                  </a:ext>
                </a:extLst>
              </a:tr>
              <a:tr h="46609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τείχ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τείχ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εσι(ν)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14874094"/>
                  </a:ext>
                </a:extLst>
              </a:tr>
              <a:tr h="48112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τεῖχος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τείχη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4379728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958203"/>
              </p:ext>
            </p:extLst>
          </p:nvPr>
        </p:nvGraphicFramePr>
        <p:xfrm>
          <a:off x="7371736" y="1759662"/>
          <a:ext cx="3411793" cy="18793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6122">
                  <a:extLst>
                    <a:ext uri="{9D8B030D-6E8A-4147-A177-3AD203B41FA5}">
                      <a16:colId xmlns:a16="http://schemas.microsoft.com/office/drawing/2014/main" val="1958129086"/>
                    </a:ext>
                  </a:extLst>
                </a:gridCol>
                <a:gridCol w="1865671">
                  <a:extLst>
                    <a:ext uri="{9D8B030D-6E8A-4147-A177-3AD203B41FA5}">
                      <a16:colId xmlns:a16="http://schemas.microsoft.com/office/drawing/2014/main" val="640038680"/>
                    </a:ext>
                  </a:extLst>
                </a:gridCol>
              </a:tblGrid>
              <a:tr h="46609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τριήρης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τριήρ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13874721"/>
                  </a:ext>
                </a:extLst>
              </a:tr>
              <a:tr h="46609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τριήρ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ους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τριηρ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ῶν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28744663"/>
                  </a:ext>
                </a:extLst>
              </a:tr>
              <a:tr h="46609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τριήρ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τριήρ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εσι(ν</a:t>
                      </a:r>
                      <a:r>
                        <a:rPr lang="el-GR" sz="2400" u="none" strike="noStrike" dirty="0">
                          <a:effectLst/>
                        </a:rPr>
                        <a:t>)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66349873"/>
                  </a:ext>
                </a:extLst>
              </a:tr>
              <a:tr h="48112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τριήρ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η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τριήρ</a:t>
                      </a:r>
                      <a:r>
                        <a:rPr lang="el-GR" sz="2400" i="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18969877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086769"/>
              </p:ext>
            </p:extLst>
          </p:nvPr>
        </p:nvGraphicFramePr>
        <p:xfrm>
          <a:off x="4060722" y="4041528"/>
          <a:ext cx="2996382" cy="1847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2929">
                  <a:extLst>
                    <a:ext uri="{9D8B030D-6E8A-4147-A177-3AD203B41FA5}">
                      <a16:colId xmlns:a16="http://schemas.microsoft.com/office/drawing/2014/main" val="1109538715"/>
                    </a:ext>
                  </a:extLst>
                </a:gridCol>
                <a:gridCol w="1583453">
                  <a:extLst>
                    <a:ext uri="{9D8B030D-6E8A-4147-A177-3AD203B41FA5}">
                      <a16:colId xmlns:a16="http://schemas.microsoft.com/office/drawing/2014/main" val="1560498683"/>
                    </a:ext>
                  </a:extLst>
                </a:gridCol>
              </a:tblGrid>
              <a:tr h="45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τέλος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τέλη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73062602"/>
                  </a:ext>
                </a:extLst>
              </a:tr>
              <a:tr h="45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τέλ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ους</a:t>
                      </a:r>
                      <a:r>
                        <a:rPr lang="el-GR" sz="2400" u="none" strike="noStrike" dirty="0">
                          <a:effectLst/>
                        </a:rPr>
                        <a:t> 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τελ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ῶν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82173534"/>
                  </a:ext>
                </a:extLst>
              </a:tr>
              <a:tr h="45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τέλ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τέλ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εσι(ν</a:t>
                      </a:r>
                      <a:r>
                        <a:rPr lang="el-GR" sz="2400" u="none" strike="noStrike" dirty="0">
                          <a:effectLst/>
                        </a:rPr>
                        <a:t>)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22011889"/>
                  </a:ext>
                </a:extLst>
              </a:tr>
              <a:tr h="472997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τέλος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τέλη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19798625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825958"/>
              </p:ext>
            </p:extLst>
          </p:nvPr>
        </p:nvGraphicFramePr>
        <p:xfrm>
          <a:off x="7401234" y="4041528"/>
          <a:ext cx="3382295" cy="1847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9385">
                  <a:extLst>
                    <a:ext uri="{9D8B030D-6E8A-4147-A177-3AD203B41FA5}">
                      <a16:colId xmlns:a16="http://schemas.microsoft.com/office/drawing/2014/main" val="1596107287"/>
                    </a:ext>
                  </a:extLst>
                </a:gridCol>
                <a:gridCol w="1852910">
                  <a:extLst>
                    <a:ext uri="{9D8B030D-6E8A-4147-A177-3AD203B41FA5}">
                      <a16:colId xmlns:a16="http://schemas.microsoft.com/office/drawing/2014/main" val="1062136329"/>
                    </a:ext>
                  </a:extLst>
                </a:gridCol>
              </a:tblGrid>
              <a:tr h="45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ἔτος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ἔτη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98812686"/>
                  </a:ext>
                </a:extLst>
              </a:tr>
              <a:tr h="45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ε</a:t>
                      </a:r>
                      <a:r>
                        <a:rPr lang="el-GR" sz="2400" u="none" strike="noStrike" dirty="0">
                          <a:effectLst/>
                        </a:rPr>
                        <a:t>̓</a:t>
                      </a:r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́τ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εος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ἐτ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ῶν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86998474"/>
                  </a:ext>
                </a:extLst>
              </a:tr>
              <a:tr h="45821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ἔτ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ἔτ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εσι(ν)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07360711"/>
                  </a:ext>
                </a:extLst>
              </a:tr>
              <a:tr h="472997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ἔτος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ἔτη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9572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55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594" y="127819"/>
            <a:ext cx="10628669" cy="132735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100" dirty="0" smtClean="0"/>
              <a:t>Stems ending </a:t>
            </a:r>
            <a:r>
              <a:rPr lang="en-US" sz="3100" dirty="0"/>
              <a:t>in </a:t>
            </a:r>
            <a:r>
              <a:rPr lang="en-US" sz="3100" dirty="0" smtClean="0"/>
              <a:t>–</a:t>
            </a:r>
            <a:r>
              <a:rPr lang="el-GR" sz="3100" dirty="0" smtClean="0"/>
              <a:t>ι</a:t>
            </a:r>
            <a:r>
              <a:rPr lang="en-US" sz="3100" dirty="0" smtClean="0"/>
              <a:t> or –</a:t>
            </a:r>
            <a:r>
              <a:rPr lang="el-GR" sz="3100" dirty="0" smtClean="0"/>
              <a:t>υ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200" dirty="0" smtClean="0"/>
              <a:t>Genitive </a:t>
            </a:r>
            <a:r>
              <a:rPr lang="en-US" sz="2200" dirty="0"/>
              <a:t>singular </a:t>
            </a:r>
            <a:r>
              <a:rPr lang="en-US" sz="2200" dirty="0" smtClean="0"/>
              <a:t>usually= </a:t>
            </a:r>
            <a:r>
              <a:rPr lang="el-GR" sz="2200" dirty="0"/>
              <a:t>-εως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i="1" dirty="0" smtClean="0"/>
              <a:t>city-state </a:t>
            </a:r>
            <a:r>
              <a:rPr lang="en-US" sz="2200" dirty="0"/>
              <a:t>(fem); </a:t>
            </a:r>
            <a:r>
              <a:rPr lang="en-US" sz="2200" i="1" dirty="0" smtClean="0"/>
              <a:t>old man/envoy</a:t>
            </a:r>
            <a:r>
              <a:rPr lang="en-US" sz="2200" dirty="0" smtClean="0"/>
              <a:t> (masc</a:t>
            </a:r>
            <a:r>
              <a:rPr lang="en-US" sz="2200" dirty="0"/>
              <a:t>)</a:t>
            </a:r>
            <a:r>
              <a:rPr lang="en-US" sz="2200" dirty="0" smtClean="0"/>
              <a:t>; </a:t>
            </a:r>
            <a:r>
              <a:rPr lang="en-US" sz="2200" i="1" dirty="0" smtClean="0"/>
              <a:t>town </a:t>
            </a:r>
            <a:r>
              <a:rPr lang="en-US" sz="2200" dirty="0"/>
              <a:t>(</a:t>
            </a:r>
            <a:r>
              <a:rPr lang="en-US" sz="2200" dirty="0" err="1"/>
              <a:t>neut</a:t>
            </a:r>
            <a:r>
              <a:rPr lang="en-US" sz="2200" dirty="0"/>
              <a:t>); </a:t>
            </a:r>
            <a:r>
              <a:rPr lang="en-US" sz="2200" i="1" dirty="0" smtClean="0"/>
              <a:t>power </a:t>
            </a:r>
            <a:r>
              <a:rPr lang="en-US" sz="2200" dirty="0"/>
              <a:t>(fem</a:t>
            </a:r>
            <a:r>
              <a:rPr lang="en-US" sz="2200" dirty="0" smtClean="0"/>
              <a:t>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594" y="1524000"/>
            <a:ext cx="2733367" cy="4755863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090" y="1524000"/>
            <a:ext cx="7551174" cy="47558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53728" y="1759662"/>
          <a:ext cx="2005782" cy="41295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2891">
                  <a:extLst>
                    <a:ext uri="{9D8B030D-6E8A-4147-A177-3AD203B41FA5}">
                      <a16:colId xmlns:a16="http://schemas.microsoft.com/office/drawing/2014/main" val="1163485584"/>
                    </a:ext>
                  </a:extLst>
                </a:gridCol>
                <a:gridCol w="1002891">
                  <a:extLst>
                    <a:ext uri="{9D8B030D-6E8A-4147-A177-3AD203B41FA5}">
                      <a16:colId xmlns:a16="http://schemas.microsoft.com/office/drawing/2014/main" val="2444964580"/>
                    </a:ext>
                  </a:extLst>
                </a:gridCol>
              </a:tblGrid>
              <a:tr h="7295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masc</a:t>
                      </a:r>
                      <a:r>
                        <a:rPr lang="en-US" sz="2400" u="none" strike="noStrike" dirty="0" smtClean="0">
                          <a:effectLst/>
                        </a:rPr>
                        <a:t>/</a:t>
                      </a:r>
                      <a:br>
                        <a:rPr lang="en-US" sz="2400" u="none" strike="noStrike" dirty="0" smtClean="0">
                          <a:effectLst/>
                        </a:rPr>
                      </a:br>
                      <a:r>
                        <a:rPr lang="en-US" sz="2400" u="none" strike="noStrike" dirty="0" smtClean="0">
                          <a:effectLst/>
                        </a:rPr>
                        <a:t>fem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neuter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7675733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 or -</a:t>
                      </a:r>
                      <a:r>
                        <a:rPr lang="el-GR" sz="2400" u="none" strike="noStrike">
                          <a:effectLst/>
                        </a:rPr>
                        <a:t>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4298399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832093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-ῑ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935107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 </a:t>
                      </a:r>
                      <a:r>
                        <a:rPr lang="en-US" sz="2400" u="none" strike="noStrike">
                          <a:effectLst/>
                        </a:rPr>
                        <a:t>or -</a:t>
                      </a:r>
                      <a:r>
                        <a:rPr lang="el-GR" sz="2400" u="none" strike="noStrike">
                          <a:effectLst/>
                        </a:rPr>
                        <a:t>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1984269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71101847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-ᾱ/η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4646412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890921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-σῑ(ν)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384856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-ᾱ/η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2664379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609298"/>
              </p:ext>
            </p:extLst>
          </p:nvPr>
        </p:nvGraphicFramePr>
        <p:xfrm>
          <a:off x="4060722" y="1759662"/>
          <a:ext cx="2966885" cy="17897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7109">
                  <a:extLst>
                    <a:ext uri="{9D8B030D-6E8A-4147-A177-3AD203B41FA5}">
                      <a16:colId xmlns:a16="http://schemas.microsoft.com/office/drawing/2014/main" val="619915793"/>
                    </a:ext>
                  </a:extLst>
                </a:gridCol>
                <a:gridCol w="1539776">
                  <a:extLst>
                    <a:ext uri="{9D8B030D-6E8A-4147-A177-3AD203B41FA5}">
                      <a16:colId xmlns:a16="http://schemas.microsoft.com/office/drawing/2014/main" val="329734396"/>
                    </a:ext>
                  </a:extLst>
                </a:gridCol>
              </a:tblGrid>
              <a:tr h="44386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πόλις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πόλ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28596570"/>
                  </a:ext>
                </a:extLst>
              </a:tr>
              <a:tr h="44386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πόλ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εως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πόλ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21401061"/>
                  </a:ext>
                </a:extLst>
              </a:tr>
              <a:tr h="44386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πόλ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πόλ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εσι(ν)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85515774"/>
                  </a:ext>
                </a:extLst>
              </a:tr>
              <a:tr h="45818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πόλ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ιν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πόλ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4072622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640853"/>
              </p:ext>
            </p:extLst>
          </p:nvPr>
        </p:nvGraphicFramePr>
        <p:xfrm>
          <a:off x="7401233" y="1759662"/>
          <a:ext cx="3382295" cy="18043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6122">
                  <a:extLst>
                    <a:ext uri="{9D8B030D-6E8A-4147-A177-3AD203B41FA5}">
                      <a16:colId xmlns:a16="http://schemas.microsoft.com/office/drawing/2014/main" val="1719287548"/>
                    </a:ext>
                  </a:extLst>
                </a:gridCol>
                <a:gridCol w="1836173">
                  <a:extLst>
                    <a:ext uri="{9D8B030D-6E8A-4147-A177-3AD203B41FA5}">
                      <a16:colId xmlns:a16="http://schemas.microsoft.com/office/drawing/2014/main" val="4258572202"/>
                    </a:ext>
                  </a:extLst>
                </a:gridCol>
              </a:tblGrid>
              <a:tr h="44747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πρέσβυς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πρέσβ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38236026"/>
                  </a:ext>
                </a:extLst>
              </a:tr>
              <a:tr h="44747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πρέσβ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εως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πρέσβ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32789233"/>
                  </a:ext>
                </a:extLst>
              </a:tr>
              <a:tr h="44747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πρέσβ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πρέσβ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εσι(ν)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67398594"/>
                  </a:ext>
                </a:extLst>
              </a:tr>
              <a:tr h="46190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πρέσβ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υν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πρέσβ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9780320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531000"/>
              </p:ext>
            </p:extLst>
          </p:nvPr>
        </p:nvGraphicFramePr>
        <p:xfrm>
          <a:off x="7401232" y="4030547"/>
          <a:ext cx="3382295" cy="1858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9386">
                  <a:extLst>
                    <a:ext uri="{9D8B030D-6E8A-4147-A177-3AD203B41FA5}">
                      <a16:colId xmlns:a16="http://schemas.microsoft.com/office/drawing/2014/main" val="764037634"/>
                    </a:ext>
                  </a:extLst>
                </a:gridCol>
                <a:gridCol w="1852909">
                  <a:extLst>
                    <a:ext uri="{9D8B030D-6E8A-4147-A177-3AD203B41FA5}">
                      <a16:colId xmlns:a16="http://schemas.microsoft.com/office/drawing/2014/main" val="460588105"/>
                    </a:ext>
                  </a:extLst>
                </a:gridCol>
              </a:tblGrid>
              <a:tr h="46093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δύναμ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ις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δυνάμ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40801409"/>
                  </a:ext>
                </a:extLst>
              </a:tr>
              <a:tr h="46093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δυνάμ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εως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δυνάμ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85928943"/>
                  </a:ext>
                </a:extLst>
              </a:tr>
              <a:tr h="46093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δυνάμ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δυνάμ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εσι(ν)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2132941"/>
                  </a:ext>
                </a:extLst>
              </a:tr>
              <a:tr h="47580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δύναμ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ιν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δυνάμ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1575573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461590"/>
              </p:ext>
            </p:extLst>
          </p:nvPr>
        </p:nvGraphicFramePr>
        <p:xfrm>
          <a:off x="4060722" y="4030547"/>
          <a:ext cx="2965042" cy="1858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8150">
                  <a:extLst>
                    <a:ext uri="{9D8B030D-6E8A-4147-A177-3AD203B41FA5}">
                      <a16:colId xmlns:a16="http://schemas.microsoft.com/office/drawing/2014/main" val="594470609"/>
                    </a:ext>
                  </a:extLst>
                </a:gridCol>
                <a:gridCol w="1566892">
                  <a:extLst>
                    <a:ext uri="{9D8B030D-6E8A-4147-A177-3AD203B41FA5}">
                      <a16:colId xmlns:a16="http://schemas.microsoft.com/office/drawing/2014/main" val="1279708004"/>
                    </a:ext>
                  </a:extLst>
                </a:gridCol>
              </a:tblGrid>
              <a:tr h="46093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ἄστυ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ἄστη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75707596"/>
                  </a:ext>
                </a:extLst>
              </a:tr>
              <a:tr h="46093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α</a:t>
                      </a:r>
                      <a:r>
                        <a:rPr lang="el-GR" sz="2400" u="none" strike="noStrike" dirty="0">
                          <a:effectLst/>
                        </a:rPr>
                        <a:t>̓</a:t>
                      </a:r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́στ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εως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ἀστ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έων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10386434"/>
                  </a:ext>
                </a:extLst>
              </a:tr>
              <a:tr h="46093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ἄστ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ἄστ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εσι(ν)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04330255"/>
                  </a:ext>
                </a:extLst>
              </a:tr>
              <a:tr h="47580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ἄστυ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ἄστη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86056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94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594" y="127819"/>
            <a:ext cx="10628669" cy="132735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Stems ending </a:t>
            </a:r>
            <a:r>
              <a:rPr lang="en-US" dirty="0"/>
              <a:t>in </a:t>
            </a:r>
            <a:r>
              <a:rPr lang="el-GR" dirty="0" smtClean="0"/>
              <a:t>–ευ, -αυ, -ου</a:t>
            </a:r>
            <a:r>
              <a:rPr lang="en-US" dirty="0" smtClean="0"/>
              <a:t> </a:t>
            </a:r>
            <a:r>
              <a:rPr lang="en-US" sz="2700" i="1" dirty="0" smtClean="0"/>
              <a:t>[vowels contract!]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700" dirty="0" smtClean="0"/>
              <a:t>Genitive singular = </a:t>
            </a:r>
            <a:r>
              <a:rPr lang="el-GR" sz="2700" dirty="0" smtClean="0"/>
              <a:t>-εως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i="1" dirty="0" smtClean="0"/>
              <a:t>ship </a:t>
            </a:r>
            <a:r>
              <a:rPr lang="en-US" sz="2800" dirty="0"/>
              <a:t>(fem); </a:t>
            </a:r>
            <a:r>
              <a:rPr lang="en-US" sz="2700" i="1" dirty="0" smtClean="0"/>
              <a:t>king </a:t>
            </a:r>
            <a:r>
              <a:rPr lang="en-US" sz="2800" dirty="0"/>
              <a:t>(masc); </a:t>
            </a:r>
            <a:r>
              <a:rPr lang="en-US" sz="2700" i="1" dirty="0" smtClean="0"/>
              <a:t>horseman </a:t>
            </a:r>
            <a:r>
              <a:rPr lang="en-US" sz="2800" dirty="0"/>
              <a:t>(masc); </a:t>
            </a:r>
            <a:r>
              <a:rPr lang="en-US" sz="2700" dirty="0" smtClean="0"/>
              <a:t>Zeus</a:t>
            </a:r>
            <a:r>
              <a:rPr lang="en-US" sz="2800" dirty="0" smtClean="0"/>
              <a:t> </a:t>
            </a:r>
            <a:r>
              <a:rPr lang="en-US" sz="2800" dirty="0"/>
              <a:t>(masc</a:t>
            </a:r>
            <a:r>
              <a:rPr lang="en-US" sz="2800" dirty="0" smtClean="0"/>
              <a:t>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594" y="1524000"/>
            <a:ext cx="2733367" cy="4755863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089" y="1524000"/>
            <a:ext cx="7551174" cy="47558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53728" y="1759662"/>
          <a:ext cx="2005782" cy="41295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2891">
                  <a:extLst>
                    <a:ext uri="{9D8B030D-6E8A-4147-A177-3AD203B41FA5}">
                      <a16:colId xmlns:a16="http://schemas.microsoft.com/office/drawing/2014/main" val="1163485584"/>
                    </a:ext>
                  </a:extLst>
                </a:gridCol>
                <a:gridCol w="1002891">
                  <a:extLst>
                    <a:ext uri="{9D8B030D-6E8A-4147-A177-3AD203B41FA5}">
                      <a16:colId xmlns:a16="http://schemas.microsoft.com/office/drawing/2014/main" val="2444964580"/>
                    </a:ext>
                  </a:extLst>
                </a:gridCol>
              </a:tblGrid>
              <a:tr h="7295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masc</a:t>
                      </a:r>
                      <a:r>
                        <a:rPr lang="en-US" sz="2400" u="none" strike="noStrike" dirty="0" smtClean="0">
                          <a:effectLst/>
                        </a:rPr>
                        <a:t>/</a:t>
                      </a:r>
                      <a:br>
                        <a:rPr lang="en-US" sz="2400" u="none" strike="noStrike" dirty="0" smtClean="0">
                          <a:effectLst/>
                        </a:rPr>
                      </a:br>
                      <a:r>
                        <a:rPr lang="en-US" sz="2400" u="none" strike="noStrike" dirty="0" smtClean="0">
                          <a:effectLst/>
                        </a:rPr>
                        <a:t>fem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neuter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7675733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 or -</a:t>
                      </a:r>
                      <a:r>
                        <a:rPr lang="el-GR" sz="2400" u="none" strike="noStrike">
                          <a:effectLst/>
                        </a:rPr>
                        <a:t>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4298399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832093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-ῑ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935107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 </a:t>
                      </a:r>
                      <a:r>
                        <a:rPr lang="en-US" sz="2400" u="none" strike="noStrike">
                          <a:effectLst/>
                        </a:rPr>
                        <a:t>or -</a:t>
                      </a:r>
                      <a:r>
                        <a:rPr lang="el-GR" sz="2400" u="none" strike="noStrike">
                          <a:effectLst/>
                        </a:rPr>
                        <a:t>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1984269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71101847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-ᾱ/η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4646412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890921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-σῑ(ν)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384856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-ᾱ/η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2664379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06559"/>
              </p:ext>
            </p:extLst>
          </p:nvPr>
        </p:nvGraphicFramePr>
        <p:xfrm>
          <a:off x="4060721" y="1759662"/>
          <a:ext cx="2826775" cy="18043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9715">
                  <a:extLst>
                    <a:ext uri="{9D8B030D-6E8A-4147-A177-3AD203B41FA5}">
                      <a16:colId xmlns:a16="http://schemas.microsoft.com/office/drawing/2014/main" val="570264580"/>
                    </a:ext>
                  </a:extLst>
                </a:gridCol>
                <a:gridCol w="1467060">
                  <a:extLst>
                    <a:ext uri="{9D8B030D-6E8A-4147-A177-3AD203B41FA5}">
                      <a16:colId xmlns:a16="http://schemas.microsoft.com/office/drawing/2014/main" val="3174973457"/>
                    </a:ext>
                  </a:extLst>
                </a:gridCol>
              </a:tblGrid>
              <a:tr h="44747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ναῦς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νῆες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28155680"/>
                  </a:ext>
                </a:extLst>
              </a:tr>
              <a:tr h="44747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νεώς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νεῶν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50859760"/>
                  </a:ext>
                </a:extLst>
              </a:tr>
              <a:tr h="44747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νηί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ναυσί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0869887"/>
                  </a:ext>
                </a:extLst>
              </a:tr>
              <a:tr h="46190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ναῦν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ναῦς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703061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72979"/>
              </p:ext>
            </p:extLst>
          </p:nvPr>
        </p:nvGraphicFramePr>
        <p:xfrm>
          <a:off x="7202128" y="1759661"/>
          <a:ext cx="3731343" cy="18043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2954">
                  <a:extLst>
                    <a:ext uri="{9D8B030D-6E8A-4147-A177-3AD203B41FA5}">
                      <a16:colId xmlns:a16="http://schemas.microsoft.com/office/drawing/2014/main" val="1825849361"/>
                    </a:ext>
                  </a:extLst>
                </a:gridCol>
                <a:gridCol w="2318389">
                  <a:extLst>
                    <a:ext uri="{9D8B030D-6E8A-4147-A177-3AD203B41FA5}">
                      <a16:colId xmlns:a16="http://schemas.microsoft.com/office/drawing/2014/main" val="216009210"/>
                    </a:ext>
                  </a:extLst>
                </a:gridCol>
              </a:tblGrid>
              <a:tr h="44747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βασιλ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εύς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βασιλ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εῖς</a:t>
                      </a:r>
                      <a:r>
                        <a:rPr lang="el-GR" sz="2400" u="none" strike="noStrike" dirty="0">
                          <a:effectLst/>
                        </a:rPr>
                        <a:t>/βασιλ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ῆς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96167119"/>
                  </a:ext>
                </a:extLst>
              </a:tr>
              <a:tr h="44747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βασιλ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έως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βασιλ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έων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64313502"/>
                  </a:ext>
                </a:extLst>
              </a:tr>
              <a:tr h="44747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βασιλ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εῖ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βασιλ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εῦσι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79845780"/>
                  </a:ext>
                </a:extLst>
              </a:tr>
              <a:tr h="46190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βασιλ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έα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βασιλ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έας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37960587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430833"/>
              </p:ext>
            </p:extLst>
          </p:nvPr>
        </p:nvGraphicFramePr>
        <p:xfrm>
          <a:off x="4060720" y="4030547"/>
          <a:ext cx="2826775" cy="1858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2951">
                  <a:extLst>
                    <a:ext uri="{9D8B030D-6E8A-4147-A177-3AD203B41FA5}">
                      <a16:colId xmlns:a16="http://schemas.microsoft.com/office/drawing/2014/main" val="3811957053"/>
                    </a:ext>
                  </a:extLst>
                </a:gridCol>
                <a:gridCol w="1493824">
                  <a:extLst>
                    <a:ext uri="{9D8B030D-6E8A-4147-A177-3AD203B41FA5}">
                      <a16:colId xmlns:a16="http://schemas.microsoft.com/office/drawing/2014/main" val="987026268"/>
                    </a:ext>
                  </a:extLst>
                </a:gridCol>
              </a:tblGrid>
              <a:tr h="46093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ἱππ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εύς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ἱππ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ῆς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64697688"/>
                  </a:ext>
                </a:extLst>
              </a:tr>
              <a:tr h="46093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ἱππ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έως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ἱππ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έων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25077513"/>
                  </a:ext>
                </a:extLst>
              </a:tr>
              <a:tr h="46093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ἱππ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εῖ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ἱππ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εῦσι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16198808"/>
                  </a:ext>
                </a:extLst>
              </a:tr>
              <a:tr h="475808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ἱππ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έα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ἱππ</a:t>
                      </a:r>
                      <a:r>
                        <a:rPr lang="el-GR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εῖς</a:t>
                      </a:r>
                      <a:endParaRPr lang="el-GR" sz="2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0327477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993104"/>
              </p:ext>
            </p:extLst>
          </p:nvPr>
        </p:nvGraphicFramePr>
        <p:xfrm>
          <a:off x="8431979" y="4030546"/>
          <a:ext cx="1644350" cy="1858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4350">
                  <a:extLst>
                    <a:ext uri="{9D8B030D-6E8A-4147-A177-3AD203B41FA5}">
                      <a16:colId xmlns:a16="http://schemas.microsoft.com/office/drawing/2014/main" val="1608811056"/>
                    </a:ext>
                  </a:extLst>
                </a:gridCol>
              </a:tblGrid>
              <a:tr h="460939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Ζεύς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59356098"/>
                  </a:ext>
                </a:extLst>
              </a:tr>
              <a:tr h="460939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Δίος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34814343"/>
                  </a:ext>
                </a:extLst>
              </a:tr>
              <a:tr h="460939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Διΐ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65945874"/>
                  </a:ext>
                </a:extLst>
              </a:tr>
              <a:tr h="47580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Δία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11370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107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594" y="127819"/>
            <a:ext cx="10628669" cy="132735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100" dirty="0" smtClean="0"/>
              <a:t>Many irregulars, but only one on our list:</a:t>
            </a:r>
            <a:br>
              <a:rPr lang="en-US" sz="3100" dirty="0" smtClean="0"/>
            </a:br>
            <a:r>
              <a:rPr lang="en-US" sz="3100" i="1" dirty="0" smtClean="0"/>
              <a:t>woman/wife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594" y="1524000"/>
            <a:ext cx="2733367" cy="4755863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089" y="1524000"/>
            <a:ext cx="7551174" cy="47558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Once you know the stem, it is unproblematic.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53728" y="1759662"/>
          <a:ext cx="2005782" cy="41295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2891">
                  <a:extLst>
                    <a:ext uri="{9D8B030D-6E8A-4147-A177-3AD203B41FA5}">
                      <a16:colId xmlns:a16="http://schemas.microsoft.com/office/drawing/2014/main" val="1163485584"/>
                    </a:ext>
                  </a:extLst>
                </a:gridCol>
                <a:gridCol w="1002891">
                  <a:extLst>
                    <a:ext uri="{9D8B030D-6E8A-4147-A177-3AD203B41FA5}">
                      <a16:colId xmlns:a16="http://schemas.microsoft.com/office/drawing/2014/main" val="2444964580"/>
                    </a:ext>
                  </a:extLst>
                </a:gridCol>
              </a:tblGrid>
              <a:tr h="7295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masc</a:t>
                      </a:r>
                      <a:r>
                        <a:rPr lang="en-US" sz="2400" u="none" strike="noStrike" dirty="0" smtClean="0">
                          <a:effectLst/>
                        </a:rPr>
                        <a:t>/</a:t>
                      </a:r>
                      <a:br>
                        <a:rPr lang="en-US" sz="2400" u="none" strike="noStrike" dirty="0" smtClean="0">
                          <a:effectLst/>
                        </a:rPr>
                      </a:br>
                      <a:r>
                        <a:rPr lang="en-US" sz="2400" u="none" strike="noStrike" dirty="0" smtClean="0">
                          <a:effectLst/>
                        </a:rPr>
                        <a:t>fem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neuter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7675733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 or -</a:t>
                      </a:r>
                      <a:r>
                        <a:rPr lang="el-GR" sz="2400" u="none" strike="noStrike">
                          <a:effectLst/>
                        </a:rPr>
                        <a:t>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4298399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832093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-ῑ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935107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 </a:t>
                      </a:r>
                      <a:r>
                        <a:rPr lang="en-US" sz="2400" u="none" strike="noStrike">
                          <a:effectLst/>
                        </a:rPr>
                        <a:t>or -</a:t>
                      </a:r>
                      <a:r>
                        <a:rPr lang="el-GR" sz="2400" u="none" strike="noStrike">
                          <a:effectLst/>
                        </a:rPr>
                        <a:t>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1984269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71101847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-ᾱ/η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4646412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890921"/>
                  </a:ext>
                </a:extLst>
              </a:tr>
              <a:tr h="3768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-σῑ(ν)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384856"/>
                  </a:ext>
                </a:extLst>
              </a:tr>
              <a:tr h="376849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-ᾱ/η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2664379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917284"/>
              </p:ext>
            </p:extLst>
          </p:nvPr>
        </p:nvGraphicFramePr>
        <p:xfrm>
          <a:off x="5715856" y="2410231"/>
          <a:ext cx="3611640" cy="2828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1309">
                  <a:extLst>
                    <a:ext uri="{9D8B030D-6E8A-4147-A177-3AD203B41FA5}">
                      <a16:colId xmlns:a16="http://schemas.microsoft.com/office/drawing/2014/main" val="1263355508"/>
                    </a:ext>
                  </a:extLst>
                </a:gridCol>
                <a:gridCol w="2040331">
                  <a:extLst>
                    <a:ext uri="{9D8B030D-6E8A-4147-A177-3AD203B41FA5}">
                      <a16:colId xmlns:a16="http://schemas.microsoft.com/office/drawing/2014/main" val="2734938293"/>
                    </a:ext>
                  </a:extLst>
                </a:gridCol>
              </a:tblGrid>
              <a:tr h="70143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</a:t>
                      </a:r>
                      <a:r>
                        <a:rPr lang="el-GR" sz="2800" u="none" strike="noStrike" dirty="0" smtClean="0">
                          <a:effectLst/>
                        </a:rPr>
                        <a:t>γυνή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</a:t>
                      </a:r>
                      <a:r>
                        <a:rPr lang="el-GR" sz="2800" u="none" strike="noStrike" dirty="0" smtClean="0">
                          <a:effectLst/>
                        </a:rPr>
                        <a:t>γυναῖκ</a:t>
                      </a:r>
                      <a:r>
                        <a:rPr lang="el-GR" sz="28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8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81559995"/>
                  </a:ext>
                </a:extLst>
              </a:tr>
              <a:tr h="70143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</a:t>
                      </a:r>
                      <a:r>
                        <a:rPr lang="el-GR" sz="28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γυναικ</a:t>
                      </a:r>
                      <a:r>
                        <a:rPr lang="el-GR" sz="28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ός</a:t>
                      </a:r>
                      <a:endParaRPr lang="el-GR" sz="28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</a:t>
                      </a:r>
                      <a:r>
                        <a:rPr lang="el-GR" sz="2800" u="none" strike="noStrike" dirty="0" smtClean="0">
                          <a:effectLst/>
                        </a:rPr>
                        <a:t>γυναικ</a:t>
                      </a:r>
                      <a:r>
                        <a:rPr lang="el-GR" sz="28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ῶν</a:t>
                      </a:r>
                      <a:endParaRPr lang="el-GR" sz="28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94345175"/>
                  </a:ext>
                </a:extLst>
              </a:tr>
              <a:tr h="70143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</a:t>
                      </a:r>
                      <a:r>
                        <a:rPr lang="el-GR" sz="2800" u="none" strike="noStrike" dirty="0" smtClean="0">
                          <a:effectLst/>
                        </a:rPr>
                        <a:t>γυναικ</a:t>
                      </a:r>
                      <a:r>
                        <a:rPr lang="el-GR" sz="28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ί</a:t>
                      </a:r>
                      <a:endParaRPr lang="el-GR" sz="28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</a:t>
                      </a:r>
                      <a:r>
                        <a:rPr lang="el-GR" sz="2800" u="none" strike="noStrike" dirty="0" smtClean="0">
                          <a:effectLst/>
                        </a:rPr>
                        <a:t>γυναι</a:t>
                      </a:r>
                      <a:r>
                        <a:rPr lang="el-GR" sz="28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ξί(ν</a:t>
                      </a:r>
                      <a:r>
                        <a:rPr lang="el-GR" sz="2800" u="sng" strike="noStrike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l-GR" sz="28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38617388"/>
                  </a:ext>
                </a:extLst>
              </a:tr>
              <a:tr h="72406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</a:t>
                      </a:r>
                      <a:r>
                        <a:rPr lang="el-GR" sz="2800" u="none" strike="noStrike" dirty="0" smtClean="0">
                          <a:effectLst/>
                        </a:rPr>
                        <a:t>γυναῖκ</a:t>
                      </a:r>
                      <a:r>
                        <a:rPr lang="el-GR" sz="28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8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 </a:t>
                      </a:r>
                      <a:r>
                        <a:rPr lang="el-GR" sz="2800" u="none" strike="noStrike" dirty="0" smtClean="0">
                          <a:effectLst/>
                        </a:rPr>
                        <a:t>γυναῖκ</a:t>
                      </a:r>
                      <a:r>
                        <a:rPr lang="el-GR" sz="28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8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67552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0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 ending in -</a:t>
            </a:r>
            <a:r>
              <a:rPr lang="el-GR" dirty="0" smtClean="0"/>
              <a:t>ης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7" y="1604772"/>
            <a:ext cx="9720073" cy="4727448"/>
          </a:xfrm>
        </p:spPr>
        <p:txBody>
          <a:bodyPr/>
          <a:lstStyle/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pPr marL="0" indent="0">
              <a:buNone/>
            </a:pPr>
            <a:r>
              <a:rPr lang="en-US" dirty="0" smtClean="0"/>
              <a:t>But they may be first declension!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048636"/>
              </p:ext>
            </p:extLst>
          </p:nvPr>
        </p:nvGraphicFramePr>
        <p:xfrm>
          <a:off x="6944772" y="4241539"/>
          <a:ext cx="1650588" cy="16338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0588">
                  <a:extLst>
                    <a:ext uri="{9D8B030D-6E8A-4147-A177-3AD203B41FA5}">
                      <a16:colId xmlns:a16="http://schemas.microsoft.com/office/drawing/2014/main" val="3051253962"/>
                    </a:ext>
                  </a:extLst>
                </a:gridCol>
              </a:tblGrid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Εὐριπίδης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07005491"/>
                  </a:ext>
                </a:extLst>
              </a:tr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Εὐριπίδου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83404357"/>
                  </a:ext>
                </a:extLst>
              </a:tr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>
                          <a:effectLst/>
                        </a:rPr>
                        <a:t>Εὐριπίδῃ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76916450"/>
                  </a:ext>
                </a:extLst>
              </a:tr>
              <a:tr h="398816"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Εὐριπίδην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439036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330187"/>
              </p:ext>
            </p:extLst>
          </p:nvPr>
        </p:nvGraphicFramePr>
        <p:xfrm>
          <a:off x="4096512" y="1892807"/>
          <a:ext cx="4005071" cy="18919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6515">
                  <a:extLst>
                    <a:ext uri="{9D8B030D-6E8A-4147-A177-3AD203B41FA5}">
                      <a16:colId xmlns:a16="http://schemas.microsoft.com/office/drawing/2014/main" val="4217365946"/>
                    </a:ext>
                  </a:extLst>
                </a:gridCol>
                <a:gridCol w="2018556">
                  <a:extLst>
                    <a:ext uri="{9D8B030D-6E8A-4147-A177-3AD203B41FA5}">
                      <a16:colId xmlns:a16="http://schemas.microsoft.com/office/drawing/2014/main" val="432587479"/>
                    </a:ext>
                  </a:extLst>
                </a:gridCol>
              </a:tblGrid>
              <a:tr h="46919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Περικλῆς</a:t>
                      </a:r>
                      <a:endParaRPr lang="el-GR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Σωκράτης</a:t>
                      </a:r>
                      <a:endParaRPr lang="el-GR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10824780"/>
                  </a:ext>
                </a:extLst>
              </a:tr>
              <a:tr h="46919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Περιλέους </a:t>
                      </a:r>
                      <a:endParaRPr lang="el-GR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Σωκράτους</a:t>
                      </a:r>
                      <a:endParaRPr lang="el-GR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31018522"/>
                  </a:ext>
                </a:extLst>
              </a:tr>
              <a:tr h="46919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Περικλεῖ</a:t>
                      </a:r>
                      <a:endParaRPr lang="el-GR" sz="20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Σωκράτει</a:t>
                      </a:r>
                      <a:endParaRPr lang="el-GR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8169014"/>
                  </a:ext>
                </a:extLst>
              </a:tr>
              <a:tr h="484330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Περικλέα</a:t>
                      </a:r>
                      <a:endParaRPr lang="el-GR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Σωκράτη(ν)</a:t>
                      </a:r>
                      <a:endParaRPr lang="el-GR" sz="20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53773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65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"/>
            <a:ext cx="12192000" cy="6858000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222355"/>
              </p:ext>
            </p:extLst>
          </p:nvPr>
        </p:nvGraphicFramePr>
        <p:xfrm>
          <a:off x="466590" y="100226"/>
          <a:ext cx="10835147" cy="66260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273">
                  <a:extLst>
                    <a:ext uri="{9D8B030D-6E8A-4147-A177-3AD203B41FA5}">
                      <a16:colId xmlns:a16="http://schemas.microsoft.com/office/drawing/2014/main" val="1094396705"/>
                    </a:ext>
                  </a:extLst>
                </a:gridCol>
                <a:gridCol w="808236">
                  <a:extLst>
                    <a:ext uri="{9D8B030D-6E8A-4147-A177-3AD203B41FA5}">
                      <a16:colId xmlns:a16="http://schemas.microsoft.com/office/drawing/2014/main" val="163025513"/>
                    </a:ext>
                  </a:extLst>
                </a:gridCol>
                <a:gridCol w="987194">
                  <a:extLst>
                    <a:ext uri="{9D8B030D-6E8A-4147-A177-3AD203B41FA5}">
                      <a16:colId xmlns:a16="http://schemas.microsoft.com/office/drawing/2014/main" val="4133718420"/>
                    </a:ext>
                  </a:extLst>
                </a:gridCol>
                <a:gridCol w="751677">
                  <a:extLst>
                    <a:ext uri="{9D8B030D-6E8A-4147-A177-3AD203B41FA5}">
                      <a16:colId xmlns:a16="http://schemas.microsoft.com/office/drawing/2014/main" val="3766493481"/>
                    </a:ext>
                  </a:extLst>
                </a:gridCol>
                <a:gridCol w="705843">
                  <a:extLst>
                    <a:ext uri="{9D8B030D-6E8A-4147-A177-3AD203B41FA5}">
                      <a16:colId xmlns:a16="http://schemas.microsoft.com/office/drawing/2014/main" val="1755102652"/>
                    </a:ext>
                  </a:extLst>
                </a:gridCol>
                <a:gridCol w="1189021">
                  <a:extLst>
                    <a:ext uri="{9D8B030D-6E8A-4147-A177-3AD203B41FA5}">
                      <a16:colId xmlns:a16="http://schemas.microsoft.com/office/drawing/2014/main" val="4187596138"/>
                    </a:ext>
                  </a:extLst>
                </a:gridCol>
                <a:gridCol w="930870">
                  <a:extLst>
                    <a:ext uri="{9D8B030D-6E8A-4147-A177-3AD203B41FA5}">
                      <a16:colId xmlns:a16="http://schemas.microsoft.com/office/drawing/2014/main" val="2994935629"/>
                    </a:ext>
                  </a:extLst>
                </a:gridCol>
                <a:gridCol w="897930">
                  <a:extLst>
                    <a:ext uri="{9D8B030D-6E8A-4147-A177-3AD203B41FA5}">
                      <a16:colId xmlns:a16="http://schemas.microsoft.com/office/drawing/2014/main" val="2250145038"/>
                    </a:ext>
                  </a:extLst>
                </a:gridCol>
                <a:gridCol w="943897">
                  <a:extLst>
                    <a:ext uri="{9D8B030D-6E8A-4147-A177-3AD203B41FA5}">
                      <a16:colId xmlns:a16="http://schemas.microsoft.com/office/drawing/2014/main" val="1323371520"/>
                    </a:ext>
                  </a:extLst>
                </a:gridCol>
                <a:gridCol w="816077">
                  <a:extLst>
                    <a:ext uri="{9D8B030D-6E8A-4147-A177-3AD203B41FA5}">
                      <a16:colId xmlns:a16="http://schemas.microsoft.com/office/drawing/2014/main" val="808851784"/>
                    </a:ext>
                  </a:extLst>
                </a:gridCol>
                <a:gridCol w="786581">
                  <a:extLst>
                    <a:ext uri="{9D8B030D-6E8A-4147-A177-3AD203B41FA5}">
                      <a16:colId xmlns:a16="http://schemas.microsoft.com/office/drawing/2014/main" val="3616499863"/>
                    </a:ext>
                  </a:extLst>
                </a:gridCol>
                <a:gridCol w="1081548">
                  <a:extLst>
                    <a:ext uri="{9D8B030D-6E8A-4147-A177-3AD203B41FA5}">
                      <a16:colId xmlns:a16="http://schemas.microsoft.com/office/drawing/2014/main" val="68059750"/>
                    </a:ext>
                  </a:extLst>
                </a:gridCol>
              </a:tblGrid>
              <a:tr h="22463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labial [</a:t>
                      </a:r>
                      <a:r>
                        <a:rPr lang="el-GR" sz="110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π, β, φ]; </a:t>
                      </a:r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palatal [</a:t>
                      </a:r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κ, γ, χ]</a:t>
                      </a:r>
                      <a:endParaRPr lang="el-GR" sz="1050" b="1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Irregular</a:t>
                      </a:r>
                      <a:endParaRPr lang="en-US" sz="1200" b="1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–ερ/–ρ</a:t>
                      </a:r>
                      <a:endParaRPr lang="el-GR" sz="1200" b="1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532833749"/>
                  </a:ext>
                </a:extLst>
              </a:tr>
              <a:tr h="2246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phalanx</a:t>
                      </a:r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b="0" i="1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φάλαγξ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φάλαγγες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woman</a:t>
                      </a:r>
                      <a:r>
                        <a:rPr lang="en-US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wife</a:t>
                      </a:r>
                      <a:endParaRPr lang="en-US" sz="1050" b="0" i="1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γυνή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γυναῖκες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</a:t>
                      </a:r>
                      <a:endParaRPr lang="en-US" sz="1050" b="0" i="1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ἀνήρ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ἄνδρες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father</a:t>
                      </a:r>
                      <a:endParaRPr lang="en-US" sz="1050" b="0" i="1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πατήρ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πατέρες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556115431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φάλαγγος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φαλάγγων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</a:t>
                      </a:r>
                      <a:endParaRPr lang="en-US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γυναικός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γυναικῶν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ἀνδρός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ἀνδρῶν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πατρός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πατέρων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402601272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φάλαγγι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φάλαγξι(ν)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γυναικί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γυναιξί(ν)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ἀνδρί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ἀνδράσι(ν)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πατρί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πατράσι(ν)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492032727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φάλαγγα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φάλαγγας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γυναῖκα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γυναῖκας</a:t>
                      </a:r>
                      <a:endParaRPr lang="el-GR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ἄνδρα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ἄνδρας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πατέρα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πατέρας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589884402"/>
                  </a:ext>
                </a:extLst>
              </a:tr>
              <a:tr h="1737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dental [</a:t>
                      </a:r>
                      <a:r>
                        <a:rPr lang="el-GR" sz="120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τ, δ, θ] </a:t>
                      </a:r>
                      <a:r>
                        <a:rPr lang="en-US" sz="120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M/F</a:t>
                      </a:r>
                      <a:endParaRPr lang="en-US" sz="1200" b="1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3387853825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night</a:t>
                      </a:r>
                      <a:endParaRPr lang="en-US" sz="1050" b="0" i="1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νύξ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νύκτες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fugitive</a:t>
                      </a:r>
                      <a:endParaRPr lang="en-US" sz="1050" b="0" i="1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φυγάς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φυγάδες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fatherland</a:t>
                      </a:r>
                      <a:endParaRPr lang="en-US" sz="1050" b="0" i="1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πατρίς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πατρίδες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child</a:t>
                      </a:r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50" i="1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</a:t>
                      </a:r>
                      <a:endParaRPr lang="en-US" sz="1050" b="0" i="1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παῖς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παῖδες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751124489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νυκτός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νυκτῶν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masc/fem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φυγάδος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φυγάδων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πατρίδος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πατρίδων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masc; (fem)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παιδός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παίδων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3122519683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νυκτί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νυξί/νύκτεσι(ν)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φυγάδι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φυγάσι(ν)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πατρίδι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πατρίσι(ν)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παιδί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παίδεσι(ν)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980776843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νύκτα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νύκτας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φυγάδα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φυγάδας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πατρίδα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πατρίδας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παῖδα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παῖδας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558986765"/>
                  </a:ext>
                </a:extLst>
              </a:tr>
              <a:tr h="1737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dental [</a:t>
                      </a:r>
                      <a:r>
                        <a:rPr lang="el-GR" sz="120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τ, δ, θ] </a:t>
                      </a:r>
                      <a:r>
                        <a:rPr lang="en-US" sz="1200" u="none" strike="noStrike" baseline="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Neut</a:t>
                      </a:r>
                      <a:endParaRPr lang="en-US" sz="1200" b="1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Stem in -</a:t>
                      </a:r>
                      <a:r>
                        <a:rPr lang="el-GR" sz="105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ντ</a:t>
                      </a:r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4067230578"/>
                  </a:ext>
                </a:extLst>
              </a:tr>
              <a:tr h="2246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army</a:t>
                      </a:r>
                      <a:r>
                        <a:rPr lang="en-US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campaign</a:t>
                      </a:r>
                      <a:endParaRPr lang="en-US" sz="1050" b="0" i="1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στράτευμα</a:t>
                      </a:r>
                      <a:endParaRPr lang="el-GR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στρατεύματα</a:t>
                      </a:r>
                      <a:endParaRPr lang="el-GR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money</a:t>
                      </a:r>
                      <a:endParaRPr lang="en-US" sz="1050" b="0" i="1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χρῆμα</a:t>
                      </a:r>
                      <a:endParaRPr lang="el-GR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χρήματα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deed</a:t>
                      </a:r>
                      <a:r>
                        <a:rPr lang="en-US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</a:t>
                      </a:r>
                      <a:endParaRPr lang="en-US" sz="1050" b="0" i="1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πρᾶγμα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πρήγματα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archon</a:t>
                      </a:r>
                      <a:endParaRPr lang="en-US" sz="1050" b="0" i="1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ἄρχων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ἄρχοντες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3101032193"/>
                  </a:ext>
                </a:extLst>
              </a:tr>
              <a:tr h="2153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neuter</a:t>
                      </a:r>
                      <a:endParaRPr lang="en-US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στρατεύματος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στρατευμάτων</a:t>
                      </a:r>
                      <a:endParaRPr lang="el-GR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neuter</a:t>
                      </a:r>
                      <a:endParaRPr lang="en-US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χρήματος</a:t>
                      </a:r>
                      <a:endParaRPr lang="el-GR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χρημάτων</a:t>
                      </a:r>
                      <a:endParaRPr lang="el-GR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neuter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πράγματος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πραγμάτων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ἄρχοντος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ἀρχόντων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4153370540"/>
                  </a:ext>
                </a:extLst>
              </a:tr>
              <a:tr h="2246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στρατεύματι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στρατεύμασι(ν)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χρήματι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χρήμασι(ν)</a:t>
                      </a:r>
                      <a:endParaRPr lang="el-GR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πράγματι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πράγμασι(ν)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ἄρχοντι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ἄρχουσι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710689524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στράτευμα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στρατεύματα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χρῆμα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χρήματα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πρᾶγμα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πρήγματα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ἄρχοντα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ἄρχοντας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2347360174"/>
                  </a:ext>
                </a:extLst>
              </a:tr>
              <a:tr h="1737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liquid [λ, ρ] or nasal [ν]</a:t>
                      </a:r>
                      <a:endParaRPr lang="pt-BR" sz="1200" b="1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4261636841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harbor</a:t>
                      </a:r>
                      <a:endParaRPr lang="en-US" sz="1050" b="0" i="1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λιμήν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λιμένες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winter</a:t>
                      </a:r>
                      <a:endParaRPr lang="en-US" sz="1050" b="0" i="1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χειμών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χειμῶνες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month</a:t>
                      </a:r>
                      <a:endParaRPr lang="en-US" sz="1050" b="0" i="1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μείς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μῆνες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3250057713"/>
                  </a:ext>
                </a:extLst>
              </a:tr>
              <a:tr h="1931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</a:t>
                      </a:r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λιμένος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λιμένων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</a:t>
                      </a:r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χειμῶνος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χειμώνων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μηνός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μηνῶν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38128061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λιμένι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λιμέσι(ν)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χειμῶνι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χειμῶσι(ν)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μηνί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μησί(ν)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2930065817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λιμένα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λιμένας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χειμῶνα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χειμῶνας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μῆνα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μῆνας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3962132573"/>
                  </a:ext>
                </a:extLst>
              </a:tr>
              <a:tr h="1737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stems in –</a:t>
                      </a:r>
                      <a:r>
                        <a:rPr lang="en-US" sz="1200" u="none" strike="noStrike" baseline="0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ες</a:t>
                      </a:r>
                      <a:r>
                        <a:rPr lang="en-US" sz="120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-ας, -</a:t>
                      </a:r>
                      <a:r>
                        <a:rPr lang="en-US" sz="1200" u="none" strike="noStrike" baseline="0" dirty="0" err="1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endParaRPr lang="en-US" sz="1200" b="1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2226942886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wall</a:t>
                      </a:r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b="0" i="1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τεῖχος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τείχη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trireme</a:t>
                      </a:r>
                      <a:endParaRPr lang="en-US" sz="1050" b="0" i="1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τριήρης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τριήρεις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result</a:t>
                      </a:r>
                      <a:r>
                        <a:rPr lang="en-US" sz="1050" u="none" strike="noStrike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050" i="1" u="none" strike="noStrike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office</a:t>
                      </a:r>
                      <a:endParaRPr lang="en-US" sz="1050" b="0" i="1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τέλος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τέλη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050" b="0" i="1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ἔτος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ἔτη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4288483341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neuter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τείχους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τειχῶν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τριήρους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τριηρῶν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neuter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τέλους 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τελῶν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neut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ἔτεος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ἐτῶν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760759358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τείχει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τείχεσι(ν)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τριήρει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τριήρεσι(ν)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τέλει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τέλεσι(ν)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ἔτει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ἔτεσι(ν)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3821666095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τεῖχος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τείχη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τριήρη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τριήρεις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τέλος</a:t>
                      </a:r>
                      <a:endParaRPr lang="el-GR" sz="1050" b="0" i="0" u="none" strike="noStrike" baseline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τέλη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ἔτος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ἔτη</a:t>
                      </a:r>
                      <a:endParaRPr lang="el-GR" sz="1050" b="0" i="0" u="none" strike="noStrike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3259849398"/>
                  </a:ext>
                </a:extLst>
              </a:tr>
              <a:tr h="1737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stems in –</a:t>
                      </a:r>
                      <a:r>
                        <a:rPr lang="el-GR" sz="120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ι, -υ </a:t>
                      </a:r>
                      <a:endParaRPr lang="el-GR" sz="1200" b="1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2009808516"/>
                  </a:ext>
                </a:extLst>
              </a:tr>
              <a:tr h="2246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city</a:t>
                      </a:r>
                      <a:endParaRPr lang="en-US" sz="1050" b="0" i="1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πόλις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πόλεις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envoy</a:t>
                      </a:r>
                      <a:r>
                        <a:rPr lang="en-US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elder</a:t>
                      </a:r>
                      <a:endParaRPr lang="en-US" sz="1050" b="0" i="1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πρέσβυς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πρέσβεις</a:t>
                      </a:r>
                      <a:endParaRPr lang="el-GR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town</a:t>
                      </a:r>
                      <a:endParaRPr lang="en-US" sz="1050" b="0" i="1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ἄστυ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ἄστη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might</a:t>
                      </a:r>
                      <a:r>
                        <a:rPr lang="en-US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5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power</a:t>
                      </a:r>
                      <a:endParaRPr lang="en-US" sz="1050" b="0" i="1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δύναμις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δυνάμεις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3625347303"/>
                  </a:ext>
                </a:extLst>
              </a:tr>
              <a:tr h="2246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πόλεως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πόλεων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πρέσβεως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πρέσβεων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neuter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ἄστεως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ἀστέων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feminine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δυνάμεως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δυνάμεων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548115608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489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πόλει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πόλεσι(ν)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πρέσβει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πρέσβεσι(ν)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ἄστει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ἄστεσι(ν)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δυνάμει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δυνάμεσι(ν)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3728403655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πόλιν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πόλεις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πρέσβυν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πρέσβεις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ἄστυ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ἄστη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δύναμιν</a:t>
                      </a:r>
                      <a:endParaRPr lang="el-GR" sz="1050" b="0" i="0" u="none" strike="noStrike" baseline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δυνάμεις</a:t>
                      </a:r>
                      <a:endParaRPr lang="el-GR" sz="1050" b="0" i="0" u="none" strike="noStrike" baseline="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887529346"/>
                  </a:ext>
                </a:extLst>
              </a:tr>
              <a:tr h="1737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stems in -</a:t>
                      </a:r>
                      <a:r>
                        <a:rPr lang="el-GR" sz="120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ευ, -αυ, -ου</a:t>
                      </a:r>
                      <a:endParaRPr lang="el-GR" sz="1200" b="1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Names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extLst>
                  <a:ext uri="{0D108BD9-81ED-4DB2-BD59-A6C34878D82A}">
                    <a16:rowId xmlns:a16="http://schemas.microsoft.com/office/drawing/2014/main" val="1171948947"/>
                  </a:ext>
                </a:extLst>
              </a:tr>
              <a:tr h="2246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ship</a:t>
                      </a:r>
                      <a:endParaRPr lang="en-US" sz="1050" b="0" i="1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ναῦς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νῆες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king</a:t>
                      </a:r>
                      <a:endParaRPr lang="en-US" sz="1050" b="0" i="1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βασιλεύς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βασιλεῖς/βασιλῆς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i="1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horseman</a:t>
                      </a:r>
                      <a:endParaRPr lang="en-US" sz="1050" b="0" i="1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ἱππεύς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ἱππῆς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Ζεύς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Περικλῆς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Σωκράτης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74533101"/>
                  </a:ext>
                </a:extLst>
              </a:tr>
              <a:tr h="2246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νεώς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νεῶν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βασιλέως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βασιλέων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masc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ἱππέως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ἱππέων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Δίος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Περιλέους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Σωκράτους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66512130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νηί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ναυσί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βασιλεῖ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βασιλεῦσι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ἱππεῖ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ἱππεῦσι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Διΐ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Περικλεῖ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Σωκράτει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44098463"/>
                  </a:ext>
                </a:extLst>
              </a:tr>
              <a:tr h="1737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ναῦν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ναῦς</a:t>
                      </a:r>
                      <a:endParaRPr lang="el-GR" sz="1050" b="0" i="0" u="none" strike="noStrike" baseline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βασιλέα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βασιλέας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ἱππέα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u="none" strike="noStrike" baseline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ἱππεῖς</a:t>
                      </a:r>
                      <a:endParaRPr lang="el-GR" sz="1050" b="0" i="0" u="none" strike="noStrike" baseline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71" marR="3671" marT="36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050" b="0" i="0" u="none" strike="noStrike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Δία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Περικλέα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05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Σωκράτη(ν)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64398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9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Remember what you have learned already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2115669"/>
            <a:ext cx="10161049" cy="3813183"/>
          </a:xfrm>
        </p:spPr>
        <p:txBody>
          <a:bodyPr>
            <a:normAutofit/>
          </a:bodyPr>
          <a:lstStyle/>
          <a:p>
            <a:r>
              <a:rPr lang="en-US" dirty="0"/>
              <a:t>Characteristics </a:t>
            </a:r>
            <a:r>
              <a:rPr lang="en-US" dirty="0" smtClean="0"/>
              <a:t>of nouns = </a:t>
            </a:r>
            <a:r>
              <a:rPr lang="en-US" b="1" u="sng" dirty="0" smtClean="0"/>
              <a:t>gender</a:t>
            </a:r>
            <a:r>
              <a:rPr lang="en-US" dirty="0"/>
              <a:t>, </a:t>
            </a:r>
            <a:r>
              <a:rPr lang="en-US" b="1" u="sng" dirty="0"/>
              <a:t>number</a:t>
            </a:r>
            <a:r>
              <a:rPr lang="en-US" dirty="0"/>
              <a:t>, and </a:t>
            </a:r>
            <a:r>
              <a:rPr lang="en-US" b="1" u="sng" dirty="0" smtClean="0"/>
              <a:t>case</a:t>
            </a:r>
          </a:p>
          <a:p>
            <a:r>
              <a:rPr lang="en-US" dirty="0"/>
              <a:t>Neuter nouns have the same form in nominative and accusative </a:t>
            </a:r>
            <a:r>
              <a:rPr lang="en-US" dirty="0" smtClean="0"/>
              <a:t>cases</a:t>
            </a:r>
          </a:p>
          <a:p>
            <a:pPr lvl="1"/>
            <a:r>
              <a:rPr lang="en-US" dirty="0" smtClean="0"/>
              <a:t>Neuter plural nouns take singular verbs</a:t>
            </a:r>
            <a:endParaRPr lang="en-US" dirty="0"/>
          </a:p>
          <a:p>
            <a:r>
              <a:rPr lang="en-US" b="1" u="sng" dirty="0" smtClean="0"/>
              <a:t>Articles</a:t>
            </a:r>
            <a:r>
              <a:rPr lang="en-US" dirty="0" smtClean="0"/>
              <a:t> match the nouns they modify in gender, number, and case</a:t>
            </a:r>
          </a:p>
          <a:p>
            <a:pPr lvl="1"/>
            <a:r>
              <a:rPr lang="en-US" dirty="0" smtClean="0"/>
              <a:t>They do </a:t>
            </a:r>
            <a:r>
              <a:rPr lang="en-US" dirty="0"/>
              <a:t>not have </a:t>
            </a:r>
            <a:r>
              <a:rPr lang="en-US" u="sng" dirty="0" smtClean="0"/>
              <a:t>third declension forms.</a:t>
            </a:r>
            <a:endParaRPr lang="en-US" u="sng" dirty="0" smtClean="0"/>
          </a:p>
          <a:p>
            <a:pPr lvl="1"/>
            <a:r>
              <a:rPr lang="en-US" dirty="0" smtClean="0"/>
              <a:t>Therefore they may well have </a:t>
            </a:r>
            <a:r>
              <a:rPr lang="en-US" u="sng" dirty="0" smtClean="0"/>
              <a:t>different endings </a:t>
            </a:r>
            <a:r>
              <a:rPr lang="en-US" dirty="0" smtClean="0"/>
              <a:t>than the nouns they </a:t>
            </a:r>
            <a:r>
              <a:rPr lang="en-US" dirty="0" smtClean="0"/>
              <a:t>modify, especially </a:t>
            </a:r>
            <a:r>
              <a:rPr lang="en-US" dirty="0" smtClean="0"/>
              <a:t>with the 3</a:t>
            </a:r>
            <a:r>
              <a:rPr lang="en-US" baseline="30000" dirty="0" smtClean="0"/>
              <a:t>rd</a:t>
            </a:r>
            <a:r>
              <a:rPr lang="en-US" dirty="0" smtClean="0"/>
              <a:t> declension</a:t>
            </a:r>
          </a:p>
        </p:txBody>
      </p:sp>
    </p:spTree>
    <p:extLst>
      <p:ext uri="{BB962C8B-B14F-4D97-AF65-F5344CB8AC3E}">
        <p14:creationId xmlns:p14="http://schemas.microsoft.com/office/powerpoint/2010/main" val="41366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6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declension [consonant stem]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032" y="1661652"/>
            <a:ext cx="9345168" cy="464770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Some of the most common words in all Greek</a:t>
            </a:r>
          </a:p>
          <a:p>
            <a:pPr lvl="1"/>
            <a:r>
              <a:rPr lang="en-US" i="1" dirty="0"/>
              <a:t>Man, woman, child, ship, night, month, winter, father, city, wall, town, king, </a:t>
            </a:r>
            <a:r>
              <a:rPr lang="en-US" dirty="0"/>
              <a:t>etc.</a:t>
            </a:r>
          </a:p>
          <a:p>
            <a:r>
              <a:rPr lang="en-US" dirty="0" smtClean="0"/>
              <a:t>27 - </a:t>
            </a: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declension nouns used more than 20 times in the </a:t>
            </a:r>
            <a:r>
              <a:rPr lang="en-US" i="1" dirty="0" err="1" smtClean="0"/>
              <a:t>Hellenika</a:t>
            </a:r>
            <a:endParaRPr lang="en-US" dirty="0"/>
          </a:p>
          <a:p>
            <a:r>
              <a:rPr lang="en-US" dirty="0" smtClean="0"/>
              <a:t>Distributed evenly by gender</a:t>
            </a:r>
          </a:p>
          <a:p>
            <a:pPr lvl="1"/>
            <a:r>
              <a:rPr lang="en-US" dirty="0" smtClean="0"/>
              <a:t>9 masculine</a:t>
            </a:r>
          </a:p>
          <a:p>
            <a:pPr lvl="1"/>
            <a:r>
              <a:rPr lang="en-US" dirty="0" smtClean="0"/>
              <a:t>9 feminine</a:t>
            </a:r>
          </a:p>
          <a:p>
            <a:pPr lvl="1"/>
            <a:r>
              <a:rPr lang="en-US" dirty="0" smtClean="0"/>
              <a:t>7 neuters</a:t>
            </a:r>
          </a:p>
          <a:p>
            <a:pPr lvl="1"/>
            <a:r>
              <a:rPr lang="en-US" dirty="0" smtClean="0"/>
              <a:t>2 masculine (feminine)</a:t>
            </a:r>
          </a:p>
          <a:p>
            <a:r>
              <a:rPr lang="en-US" dirty="0" smtClean="0"/>
              <a:t>The article is your friend!</a:t>
            </a:r>
          </a:p>
        </p:txBody>
      </p:sp>
    </p:spTree>
    <p:extLst>
      <p:ext uri="{BB962C8B-B14F-4D97-AF65-F5344CB8AC3E}">
        <p14:creationId xmlns:p14="http://schemas.microsoft.com/office/powerpoint/2010/main" val="53708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Feminine – Masculine – Neuter Articles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281772"/>
              </p:ext>
            </p:extLst>
          </p:nvPr>
        </p:nvGraphicFramePr>
        <p:xfrm>
          <a:off x="1308847" y="1550894"/>
          <a:ext cx="8857129" cy="3729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7775">
                  <a:extLst>
                    <a:ext uri="{9D8B030D-6E8A-4147-A177-3AD203B41FA5}">
                      <a16:colId xmlns:a16="http://schemas.microsoft.com/office/drawing/2014/main" val="869712497"/>
                    </a:ext>
                  </a:extLst>
                </a:gridCol>
                <a:gridCol w="820931">
                  <a:extLst>
                    <a:ext uri="{9D8B030D-6E8A-4147-A177-3AD203B41FA5}">
                      <a16:colId xmlns:a16="http://schemas.microsoft.com/office/drawing/2014/main" val="2616164388"/>
                    </a:ext>
                  </a:extLst>
                </a:gridCol>
                <a:gridCol w="1049267">
                  <a:extLst>
                    <a:ext uri="{9D8B030D-6E8A-4147-A177-3AD203B41FA5}">
                      <a16:colId xmlns:a16="http://schemas.microsoft.com/office/drawing/2014/main" val="849779720"/>
                    </a:ext>
                  </a:extLst>
                </a:gridCol>
                <a:gridCol w="216146">
                  <a:extLst>
                    <a:ext uri="{9D8B030D-6E8A-4147-A177-3AD203B41FA5}">
                      <a16:colId xmlns:a16="http://schemas.microsoft.com/office/drawing/2014/main" val="2954116278"/>
                    </a:ext>
                  </a:extLst>
                </a:gridCol>
                <a:gridCol w="973906">
                  <a:extLst>
                    <a:ext uri="{9D8B030D-6E8A-4147-A177-3AD203B41FA5}">
                      <a16:colId xmlns:a16="http://schemas.microsoft.com/office/drawing/2014/main" val="1097908658"/>
                    </a:ext>
                  </a:extLst>
                </a:gridCol>
                <a:gridCol w="1192535">
                  <a:extLst>
                    <a:ext uri="{9D8B030D-6E8A-4147-A177-3AD203B41FA5}">
                      <a16:colId xmlns:a16="http://schemas.microsoft.com/office/drawing/2014/main" val="3639618215"/>
                    </a:ext>
                  </a:extLst>
                </a:gridCol>
                <a:gridCol w="208694">
                  <a:extLst>
                    <a:ext uri="{9D8B030D-6E8A-4147-A177-3AD203B41FA5}">
                      <a16:colId xmlns:a16="http://schemas.microsoft.com/office/drawing/2014/main" val="458751358"/>
                    </a:ext>
                  </a:extLst>
                </a:gridCol>
                <a:gridCol w="1043469">
                  <a:extLst>
                    <a:ext uri="{9D8B030D-6E8A-4147-A177-3AD203B41FA5}">
                      <a16:colId xmlns:a16="http://schemas.microsoft.com/office/drawing/2014/main" val="1043902742"/>
                    </a:ext>
                  </a:extLst>
                </a:gridCol>
                <a:gridCol w="1304406">
                  <a:extLst>
                    <a:ext uri="{9D8B030D-6E8A-4147-A177-3AD203B41FA5}">
                      <a16:colId xmlns:a16="http://schemas.microsoft.com/office/drawing/2014/main" val="4166766766"/>
                    </a:ext>
                  </a:extLst>
                </a:gridCol>
              </a:tblGrid>
              <a:tr h="74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Plural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Plural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Sing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Plural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323012"/>
                  </a:ext>
                </a:extLst>
              </a:tr>
              <a:tr h="74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Nominative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ἡ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ὁ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ἱ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τὸ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τὰ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0853704"/>
                  </a:ext>
                </a:extLst>
              </a:tr>
              <a:tr h="74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Genitive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ῆ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800" dirty="0" smtClean="0">
                          <a:effectLst/>
                        </a:rPr>
                        <a:t>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7245110"/>
                  </a:ext>
                </a:extLst>
              </a:tr>
              <a:tr h="74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Dative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ῇ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τα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ῷ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 smtClean="0">
                          <a:effectLst/>
                        </a:rPr>
                        <a:t>το</a:t>
                      </a:r>
                      <a:r>
                        <a:rPr lang="el-GR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800" dirty="0" smtClean="0">
                          <a:effectLst/>
                        </a:rPr>
                        <a:t>ς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938416"/>
                  </a:ext>
                </a:extLst>
              </a:tr>
              <a:tr h="74586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Accusative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τὴν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τὰς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τὸν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τοὺς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τὸ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τὰ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23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747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declension [consonant stem]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661652"/>
            <a:ext cx="10149840" cy="4647708"/>
          </a:xfrm>
        </p:spPr>
        <p:txBody>
          <a:bodyPr/>
          <a:lstStyle/>
          <a:p>
            <a:r>
              <a:rPr lang="en-US" dirty="0" smtClean="0"/>
              <a:t>Different stems combine with </a:t>
            </a:r>
            <a:r>
              <a:rPr lang="en-US" dirty="0" smtClean="0"/>
              <a:t>standard </a:t>
            </a:r>
            <a:r>
              <a:rPr lang="en-US" dirty="0" smtClean="0"/>
              <a:t>endings according to different patterns</a:t>
            </a:r>
          </a:p>
          <a:p>
            <a:pPr lvl="1"/>
            <a:r>
              <a:rPr lang="en-US" dirty="0" smtClean="0"/>
              <a:t>9 + irregulars</a:t>
            </a:r>
          </a:p>
          <a:p>
            <a:pPr lvl="1"/>
            <a:r>
              <a:rPr lang="en-US" dirty="0" smtClean="0"/>
              <a:t>Our vocab is spread evenly across the patterns</a:t>
            </a:r>
          </a:p>
          <a:p>
            <a:r>
              <a:rPr lang="en-US" dirty="0" smtClean="0"/>
              <a:t>Crucial to know the genitive singular form to obtain the stem!</a:t>
            </a:r>
          </a:p>
          <a:p>
            <a:pPr lvl="1"/>
            <a:r>
              <a:rPr lang="el-GR" dirty="0"/>
              <a:t>ὁ ἀνήρ, τοῦ </a:t>
            </a:r>
            <a:r>
              <a:rPr lang="el-GR" dirty="0">
                <a:solidFill>
                  <a:srgbClr val="FF0000"/>
                </a:solidFill>
              </a:rPr>
              <a:t>ἀνδρ</a:t>
            </a:r>
            <a:r>
              <a:rPr lang="el-GR" dirty="0"/>
              <a:t>ός = </a:t>
            </a:r>
            <a:r>
              <a:rPr lang="en-US" i="1" dirty="0"/>
              <a:t>the </a:t>
            </a:r>
            <a:r>
              <a:rPr lang="en-US" i="1" dirty="0" smtClean="0"/>
              <a:t>man </a:t>
            </a:r>
            <a:r>
              <a:rPr lang="en-US" dirty="0"/>
              <a:t>[stem = </a:t>
            </a:r>
            <a:r>
              <a:rPr lang="el-GR" dirty="0" smtClean="0"/>
              <a:t>ἀνδρ</a:t>
            </a:r>
            <a:r>
              <a:rPr lang="en-US" dirty="0" smtClean="0"/>
              <a:t>-]</a:t>
            </a:r>
            <a:endParaRPr lang="en-US" i="1" dirty="0"/>
          </a:p>
          <a:p>
            <a:pPr lvl="1"/>
            <a:r>
              <a:rPr lang="el-GR" dirty="0"/>
              <a:t>ἡ</a:t>
            </a:r>
            <a:r>
              <a:rPr lang="el-GR" dirty="0" smtClean="0"/>
              <a:t> </a:t>
            </a:r>
            <a:r>
              <a:rPr lang="el-GR" dirty="0"/>
              <a:t>γυνή, τῆς </a:t>
            </a:r>
            <a:r>
              <a:rPr lang="el-GR" dirty="0">
                <a:solidFill>
                  <a:srgbClr val="FF0000"/>
                </a:solidFill>
              </a:rPr>
              <a:t>γυναικ</a:t>
            </a:r>
            <a:r>
              <a:rPr lang="el-GR" dirty="0"/>
              <a:t>ός = </a:t>
            </a:r>
            <a:r>
              <a:rPr lang="en-US" i="1" dirty="0" smtClean="0"/>
              <a:t>woman/wife </a:t>
            </a:r>
            <a:r>
              <a:rPr lang="en-US" dirty="0" smtClean="0"/>
              <a:t>[stem = </a:t>
            </a:r>
            <a:r>
              <a:rPr lang="el-GR" dirty="0"/>
              <a:t>γυναικ</a:t>
            </a:r>
            <a:r>
              <a:rPr lang="en-US" dirty="0" smtClean="0"/>
              <a:t>-]</a:t>
            </a:r>
            <a:endParaRPr lang="en-US" i="1" dirty="0" smtClean="0"/>
          </a:p>
          <a:p>
            <a:pPr lvl="1"/>
            <a:r>
              <a:rPr lang="el-GR" dirty="0"/>
              <a:t>ἡ νύξ, τῆς </a:t>
            </a:r>
            <a:r>
              <a:rPr lang="el-GR" dirty="0">
                <a:solidFill>
                  <a:srgbClr val="FF0000"/>
                </a:solidFill>
              </a:rPr>
              <a:t>νύκτ</a:t>
            </a:r>
            <a:r>
              <a:rPr lang="el-GR" dirty="0"/>
              <a:t>ος = </a:t>
            </a:r>
            <a:r>
              <a:rPr lang="en-US" i="1" dirty="0"/>
              <a:t>night</a:t>
            </a:r>
            <a:r>
              <a:rPr lang="en-US" dirty="0"/>
              <a:t> [stem = </a:t>
            </a:r>
            <a:r>
              <a:rPr lang="el-GR" dirty="0" smtClean="0"/>
              <a:t>νύκτ-</a:t>
            </a:r>
            <a:r>
              <a:rPr lang="en-US" dirty="0" smtClean="0"/>
              <a:t>]</a:t>
            </a:r>
            <a:endParaRPr lang="en-US" i="1" dirty="0"/>
          </a:p>
          <a:p>
            <a:pPr lvl="1"/>
            <a:r>
              <a:rPr lang="el-GR" dirty="0" smtClean="0"/>
              <a:t>τὸ πρᾶγμα, τοῦ </a:t>
            </a:r>
            <a:r>
              <a:rPr lang="el-GR" dirty="0" smtClean="0">
                <a:solidFill>
                  <a:srgbClr val="FF0000"/>
                </a:solidFill>
              </a:rPr>
              <a:t>πράγματ</a:t>
            </a:r>
            <a:r>
              <a:rPr lang="el-GR" dirty="0" smtClean="0"/>
              <a:t>ος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i="1" dirty="0" smtClean="0"/>
              <a:t>deed/problem </a:t>
            </a:r>
            <a:r>
              <a:rPr lang="en-US" dirty="0"/>
              <a:t>[stem = </a:t>
            </a:r>
            <a:r>
              <a:rPr lang="el-GR" dirty="0" smtClean="0"/>
              <a:t>πράγματ</a:t>
            </a:r>
            <a:r>
              <a:rPr lang="en-US" dirty="0" smtClean="0"/>
              <a:t>-]</a:t>
            </a:r>
            <a:endParaRPr lang="en-US" i="1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673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Cannot predict</a:t>
            </a:r>
            <a:r>
              <a:rPr lang="en-US" dirty="0"/>
              <a:t> </a:t>
            </a:r>
            <a:r>
              <a:rPr lang="en-US" dirty="0" smtClean="0"/>
              <a:t>stem from </a:t>
            </a:r>
            <a:r>
              <a:rPr lang="en-US" dirty="0" smtClean="0"/>
              <a:t>nominative </a:t>
            </a:r>
            <a:r>
              <a:rPr lang="en-US" dirty="0" smtClean="0"/>
              <a:t>form </a:t>
            </a:r>
            <a:br>
              <a:rPr lang="en-US" dirty="0" smtClean="0"/>
            </a:br>
            <a:r>
              <a:rPr lang="en-US" sz="2400" dirty="0" smtClean="0"/>
              <a:t>(examples courtesy </a:t>
            </a:r>
            <a:r>
              <a:rPr lang="en-US" sz="2400" i="1" dirty="0" smtClean="0"/>
              <a:t>CGCG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17059"/>
            <a:ext cx="10253472" cy="1873623"/>
          </a:xfrm>
        </p:spPr>
        <p:txBody>
          <a:bodyPr/>
          <a:lstStyle/>
          <a:p>
            <a:pPr defTabSz="838200"/>
            <a:r>
              <a:rPr lang="el-GR" dirty="0" smtClean="0"/>
              <a:t>ὁ ἀγών, </a:t>
            </a:r>
            <a:r>
              <a:rPr lang="el-GR" dirty="0" smtClean="0">
                <a:solidFill>
                  <a:srgbClr val="FF0000"/>
                </a:solidFill>
              </a:rPr>
              <a:t>ἀγῶν</a:t>
            </a:r>
            <a:r>
              <a:rPr lang="el-GR" dirty="0" smtClean="0"/>
              <a:t>ος </a:t>
            </a:r>
            <a:r>
              <a:rPr lang="en-US" dirty="0" smtClean="0"/>
              <a:t>(</a:t>
            </a:r>
            <a:r>
              <a:rPr lang="en-US" i="1" dirty="0" smtClean="0"/>
              <a:t>contest)</a:t>
            </a:r>
            <a:r>
              <a:rPr lang="el-GR" dirty="0"/>
              <a:t>	</a:t>
            </a:r>
            <a:r>
              <a:rPr lang="el-GR" dirty="0" smtClean="0"/>
              <a:t>	ὁ γέρων, </a:t>
            </a:r>
            <a:r>
              <a:rPr lang="el-GR" dirty="0" smtClean="0">
                <a:solidFill>
                  <a:srgbClr val="FF0000"/>
                </a:solidFill>
              </a:rPr>
              <a:t>γέροντ</a:t>
            </a:r>
            <a:r>
              <a:rPr lang="el-GR" dirty="0" smtClean="0"/>
              <a:t>ος  </a:t>
            </a:r>
            <a:r>
              <a:rPr lang="en-US" dirty="0" smtClean="0"/>
              <a:t>(</a:t>
            </a:r>
            <a:r>
              <a:rPr lang="en-US" i="1" dirty="0" smtClean="0"/>
              <a:t>old man</a:t>
            </a:r>
            <a:r>
              <a:rPr lang="en-US" dirty="0" smtClean="0"/>
              <a:t>)</a:t>
            </a:r>
          </a:p>
          <a:p>
            <a:pPr defTabSz="838200"/>
            <a:r>
              <a:rPr lang="el-GR" dirty="0" smtClean="0"/>
              <a:t>ἡ ἐλπίς, </a:t>
            </a:r>
            <a:r>
              <a:rPr lang="el-GR" dirty="0" smtClean="0">
                <a:solidFill>
                  <a:srgbClr val="FF0000"/>
                </a:solidFill>
              </a:rPr>
              <a:t>ἐλπίδ</a:t>
            </a:r>
            <a:r>
              <a:rPr lang="el-GR" dirty="0" smtClean="0"/>
              <a:t>ος</a:t>
            </a:r>
            <a:r>
              <a:rPr lang="en-US" dirty="0" smtClean="0"/>
              <a:t> (</a:t>
            </a:r>
            <a:r>
              <a:rPr lang="en-US" i="1" dirty="0" smtClean="0"/>
              <a:t>hope</a:t>
            </a:r>
            <a:r>
              <a:rPr lang="en-US" dirty="0" smtClean="0"/>
              <a:t>)		</a:t>
            </a:r>
            <a:r>
              <a:rPr lang="el-GR" b="1" dirty="0" smtClean="0"/>
              <a:t>ἡ πόλις, </a:t>
            </a:r>
            <a:r>
              <a:rPr lang="el-GR" b="1" dirty="0" smtClean="0">
                <a:solidFill>
                  <a:srgbClr val="FF0000"/>
                </a:solidFill>
              </a:rPr>
              <a:t>πόλε</a:t>
            </a:r>
            <a:r>
              <a:rPr lang="el-GR" b="1" dirty="0" smtClean="0"/>
              <a:t>ως </a:t>
            </a:r>
            <a:r>
              <a:rPr lang="en-US" b="1" dirty="0" smtClean="0"/>
              <a:t>(</a:t>
            </a:r>
            <a:r>
              <a:rPr lang="en-US" b="1" i="1" dirty="0" smtClean="0"/>
              <a:t>city-state</a:t>
            </a:r>
            <a:r>
              <a:rPr lang="en-US" b="1" dirty="0" smtClean="0"/>
              <a:t>)</a:t>
            </a:r>
          </a:p>
          <a:p>
            <a:pPr defTabSz="838200"/>
            <a:r>
              <a:rPr lang="el-GR" b="1" dirty="0" smtClean="0"/>
              <a:t>ὁ πατήρ, </a:t>
            </a:r>
            <a:r>
              <a:rPr lang="el-GR" b="1" dirty="0" smtClean="0">
                <a:solidFill>
                  <a:srgbClr val="FF0000"/>
                </a:solidFill>
              </a:rPr>
              <a:t>πατρ</a:t>
            </a:r>
            <a:r>
              <a:rPr lang="el-GR" b="1" dirty="0" smtClean="0"/>
              <a:t>ός</a:t>
            </a:r>
            <a:r>
              <a:rPr lang="en-US" b="1" dirty="0" smtClean="0"/>
              <a:t> (</a:t>
            </a:r>
            <a:r>
              <a:rPr lang="en-US" b="1" i="1" dirty="0" smtClean="0"/>
              <a:t>father</a:t>
            </a:r>
            <a:r>
              <a:rPr lang="en-US" b="1" dirty="0" smtClean="0"/>
              <a:t>)	</a:t>
            </a:r>
            <a:r>
              <a:rPr lang="en-US" dirty="0" smtClean="0"/>
              <a:t>	</a:t>
            </a:r>
            <a:r>
              <a:rPr lang="el-GR" dirty="0" smtClean="0"/>
              <a:t>ὁ σωτήρ, </a:t>
            </a:r>
            <a:r>
              <a:rPr lang="el-GR" dirty="0" smtClean="0">
                <a:solidFill>
                  <a:srgbClr val="FF0000"/>
                </a:solidFill>
              </a:rPr>
              <a:t>σωτῆρ</a:t>
            </a:r>
            <a:r>
              <a:rPr lang="el-GR" dirty="0" smtClean="0"/>
              <a:t>ος</a:t>
            </a:r>
            <a:r>
              <a:rPr lang="en-US" dirty="0" smtClean="0"/>
              <a:t> (</a:t>
            </a:r>
            <a:r>
              <a:rPr lang="en-US" i="1" dirty="0" err="1" smtClean="0"/>
              <a:t>saviour</a:t>
            </a:r>
            <a:r>
              <a:rPr lang="el-GR" i="1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66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816" y="256032"/>
            <a:ext cx="10369788" cy="63642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Third Declension Basic Endings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412218"/>
              </p:ext>
            </p:extLst>
          </p:nvPr>
        </p:nvGraphicFramePr>
        <p:xfrm>
          <a:off x="2313430" y="1133861"/>
          <a:ext cx="7333492" cy="49810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3373">
                  <a:extLst>
                    <a:ext uri="{9D8B030D-6E8A-4147-A177-3AD203B41FA5}">
                      <a16:colId xmlns:a16="http://schemas.microsoft.com/office/drawing/2014/main" val="3400478692"/>
                    </a:ext>
                  </a:extLst>
                </a:gridCol>
                <a:gridCol w="1833373">
                  <a:extLst>
                    <a:ext uri="{9D8B030D-6E8A-4147-A177-3AD203B41FA5}">
                      <a16:colId xmlns:a16="http://schemas.microsoft.com/office/drawing/2014/main" val="2592958788"/>
                    </a:ext>
                  </a:extLst>
                </a:gridCol>
                <a:gridCol w="1833373">
                  <a:extLst>
                    <a:ext uri="{9D8B030D-6E8A-4147-A177-3AD203B41FA5}">
                      <a16:colId xmlns:a16="http://schemas.microsoft.com/office/drawing/2014/main" val="3510249758"/>
                    </a:ext>
                  </a:extLst>
                </a:gridCol>
                <a:gridCol w="1833373">
                  <a:extLst>
                    <a:ext uri="{9D8B030D-6E8A-4147-A177-3AD203B41FA5}">
                      <a16:colId xmlns:a16="http://schemas.microsoft.com/office/drawing/2014/main" val="2033515750"/>
                    </a:ext>
                  </a:extLst>
                </a:gridCol>
              </a:tblGrid>
              <a:tr h="49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number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case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masc/fem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neuter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92281264"/>
                  </a:ext>
                </a:extLst>
              </a:tr>
              <a:tr h="49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Sing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Nom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-- or -</a:t>
                      </a:r>
                      <a:r>
                        <a:rPr lang="el-GR" sz="32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ς</a:t>
                      </a:r>
                      <a:endParaRPr lang="el-GR" sz="32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--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07955258"/>
                  </a:ext>
                </a:extLst>
              </a:tr>
              <a:tr h="49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 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Gen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3200" u="none" strike="noStrike" dirty="0">
                          <a:effectLst/>
                        </a:rPr>
                        <a:t>-ος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193163"/>
                  </a:ext>
                </a:extLst>
              </a:tr>
              <a:tr h="5348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 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 err="1">
                          <a:effectLst/>
                        </a:rPr>
                        <a:t>Dat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3200" u="none" strike="noStrike" dirty="0">
                          <a:effectLst/>
                        </a:rPr>
                        <a:t>-ῑ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533698"/>
                  </a:ext>
                </a:extLst>
              </a:tr>
              <a:tr h="49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 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Acc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3200" u="none" strike="noStrike" dirty="0">
                          <a:effectLst/>
                        </a:rPr>
                        <a:t>-ᾰ </a:t>
                      </a:r>
                      <a:r>
                        <a:rPr lang="en-US" sz="3200" u="none" strike="noStrike" dirty="0" smtClean="0">
                          <a:effectLst/>
                        </a:rPr>
                        <a:t>(or –</a:t>
                      </a:r>
                      <a:r>
                        <a:rPr lang="el-GR" sz="3200" u="none" strike="noStrike" dirty="0" smtClean="0">
                          <a:effectLst/>
                        </a:rPr>
                        <a:t>ν</a:t>
                      </a:r>
                      <a:r>
                        <a:rPr lang="en-US" sz="3200" u="none" strike="noStrike" dirty="0" smtClean="0">
                          <a:effectLst/>
                        </a:rPr>
                        <a:t>)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--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31939492"/>
                  </a:ext>
                </a:extLst>
              </a:tr>
              <a:tr h="49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 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 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 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 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1660180"/>
                  </a:ext>
                </a:extLst>
              </a:tr>
              <a:tr h="49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Plur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Nom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3200" u="none" strike="noStrike">
                          <a:effectLst/>
                        </a:rPr>
                        <a:t>-ες</a:t>
                      </a:r>
                      <a:endParaRPr lang="el-GR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3200" u="none" strike="noStrike" dirty="0">
                          <a:effectLst/>
                        </a:rPr>
                        <a:t>-ᾱ/η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67848233"/>
                  </a:ext>
                </a:extLst>
              </a:tr>
              <a:tr h="49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 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Gen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3200" u="none" strike="noStrike" dirty="0">
                          <a:effectLst/>
                        </a:rPr>
                        <a:t>-ων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328972"/>
                  </a:ext>
                </a:extLst>
              </a:tr>
              <a:tr h="49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 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Dat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32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-σῑ(ν)</a:t>
                      </a:r>
                      <a:endParaRPr lang="el-GR" sz="32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521866"/>
                  </a:ext>
                </a:extLst>
              </a:tr>
              <a:tr h="4912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 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>
                          <a:effectLst/>
                        </a:rPr>
                        <a:t>Acc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3200" u="none" strike="noStrike">
                          <a:effectLst/>
                        </a:rPr>
                        <a:t>-ᾰς</a:t>
                      </a:r>
                      <a:endParaRPr lang="el-GR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3200" u="none" strike="noStrike" dirty="0">
                          <a:effectLst/>
                        </a:rPr>
                        <a:t>-ᾱ/η</a:t>
                      </a:r>
                      <a:endParaRPr lang="el-GR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47022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7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Stems ending in -</a:t>
            </a:r>
            <a:r>
              <a:rPr lang="el-GR" dirty="0" smtClean="0"/>
              <a:t>ντ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2338505" cy="491088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96929" y="1398473"/>
            <a:ext cx="7551174" cy="4910887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l-GR" dirty="0" smtClean="0"/>
              <a:t>ὁ ἄρχων, ἄρόντος </a:t>
            </a:r>
            <a:r>
              <a:rPr lang="en-US" dirty="0" smtClean="0"/>
              <a:t>= </a:t>
            </a:r>
            <a:r>
              <a:rPr lang="en-US" i="1" dirty="0" smtClean="0"/>
              <a:t>ruler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91469" y="1855526"/>
          <a:ext cx="1368041" cy="3835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041">
                  <a:extLst>
                    <a:ext uri="{9D8B030D-6E8A-4147-A177-3AD203B41FA5}">
                      <a16:colId xmlns:a16="http://schemas.microsoft.com/office/drawing/2014/main" val="3778363274"/>
                    </a:ext>
                  </a:extLst>
                </a:gridCol>
              </a:tblGrid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masc/fem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670329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 or -</a:t>
                      </a:r>
                      <a:r>
                        <a:rPr lang="el-GR" sz="2400" u="none" strike="noStrike">
                          <a:effectLst/>
                        </a:rPr>
                        <a:t>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9040743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-ος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2272373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-ῑ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2226873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 </a:t>
                      </a:r>
                      <a:r>
                        <a:rPr lang="en-US" sz="2400" u="none" strike="noStrike">
                          <a:effectLst/>
                        </a:rPr>
                        <a:t>or -</a:t>
                      </a:r>
                      <a:r>
                        <a:rPr lang="el-GR" sz="2400" u="none" strike="noStrike">
                          <a:effectLst/>
                        </a:rPr>
                        <a:t>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04696153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0256568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5939532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64639178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-σῑ(ν)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0614113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-ᾰς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847489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354290"/>
              </p:ext>
            </p:extLst>
          </p:nvPr>
        </p:nvGraphicFramePr>
        <p:xfrm>
          <a:off x="5673772" y="2793066"/>
          <a:ext cx="3801922" cy="17251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9130">
                  <a:extLst>
                    <a:ext uri="{9D8B030D-6E8A-4147-A177-3AD203B41FA5}">
                      <a16:colId xmlns:a16="http://schemas.microsoft.com/office/drawing/2014/main" val="2743837429"/>
                    </a:ext>
                  </a:extLst>
                </a:gridCol>
                <a:gridCol w="2082792">
                  <a:extLst>
                    <a:ext uri="{9D8B030D-6E8A-4147-A177-3AD203B41FA5}">
                      <a16:colId xmlns:a16="http://schemas.microsoft.com/office/drawing/2014/main" val="2164533703"/>
                    </a:ext>
                  </a:extLst>
                </a:gridCol>
              </a:tblGrid>
              <a:tr h="42783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ἄρχων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ἄρχοντ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90818485"/>
                  </a:ext>
                </a:extLst>
              </a:tr>
              <a:tr h="42783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ἄρχοντ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ος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ἀρχόντ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31645615"/>
                  </a:ext>
                </a:extLst>
              </a:tr>
              <a:tr h="42783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ἄρχοντ</a:t>
                      </a:r>
                      <a:r>
                        <a:rPr lang="el-GR" sz="2400" i="0" u="sng" strike="noStrike" dirty="0">
                          <a:solidFill>
                            <a:srgbClr val="FF0000"/>
                          </a:solidFill>
                          <a:effectLst/>
                        </a:rPr>
                        <a:t>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ἄρχ</a:t>
                      </a:r>
                      <a:r>
                        <a:rPr lang="el-GR" sz="2400" u="none" strike="noStrike" dirty="0">
                          <a:solidFill>
                            <a:srgbClr val="7030A0"/>
                          </a:solidFill>
                          <a:effectLst/>
                        </a:rPr>
                        <a:t>ου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σι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39699795"/>
                  </a:ext>
                </a:extLst>
              </a:tr>
              <a:tr h="441637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ἄρχοντ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ἄρχοντ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53706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42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188260"/>
            <a:ext cx="9720072" cy="104887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Stems ending in nasal (</a:t>
            </a:r>
            <a:r>
              <a:rPr lang="el-GR" dirty="0" smtClean="0"/>
              <a:t>-ν</a:t>
            </a:r>
            <a:r>
              <a:rPr lang="en-US" dirty="0" smtClean="0"/>
              <a:t>) </a:t>
            </a:r>
            <a:r>
              <a:rPr lang="en-US" sz="2700" dirty="0" smtClean="0"/>
              <a:t>Also liquids (-</a:t>
            </a:r>
            <a:r>
              <a:rPr lang="el-GR" sz="2700" dirty="0" smtClean="0"/>
              <a:t>λ, </a:t>
            </a:r>
            <a:r>
              <a:rPr lang="en-US" sz="2700" dirty="0" smtClean="0"/>
              <a:t>-</a:t>
            </a:r>
            <a:r>
              <a:rPr lang="el-GR" sz="2700" dirty="0" smtClean="0"/>
              <a:t>ρ</a:t>
            </a:r>
            <a:r>
              <a:rPr lang="en-US" sz="2700" dirty="0" smtClean="0"/>
              <a:t>)</a:t>
            </a:r>
            <a:br>
              <a:rPr lang="en-US" sz="2700" dirty="0" smtClean="0"/>
            </a:br>
            <a:r>
              <a:rPr lang="en-US" sz="2700" i="1" dirty="0" smtClean="0"/>
              <a:t>harbor; winter; month </a:t>
            </a:r>
            <a:r>
              <a:rPr lang="en-US" sz="2700" dirty="0" smtClean="0"/>
              <a:t>(all masculines)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2338505" cy="491088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96929" y="1398473"/>
            <a:ext cx="7551174" cy="491088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591469" y="1855526"/>
          <a:ext cx="1368041" cy="3835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041">
                  <a:extLst>
                    <a:ext uri="{9D8B030D-6E8A-4147-A177-3AD203B41FA5}">
                      <a16:colId xmlns:a16="http://schemas.microsoft.com/office/drawing/2014/main" val="3778363274"/>
                    </a:ext>
                  </a:extLst>
                </a:gridCol>
              </a:tblGrid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masc/fem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2670329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-- or -</a:t>
                      </a:r>
                      <a:r>
                        <a:rPr lang="el-GR" sz="2400" u="none" strike="noStrike">
                          <a:effectLst/>
                        </a:rPr>
                        <a:t>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9040743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-ος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2272373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-ῑ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22268734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-ᾰ </a:t>
                      </a:r>
                      <a:r>
                        <a:rPr lang="en-US" sz="2400" u="none" strike="noStrike">
                          <a:effectLst/>
                        </a:rPr>
                        <a:t>or -</a:t>
                      </a:r>
                      <a:r>
                        <a:rPr lang="el-GR" sz="2400" u="none" strike="noStrike">
                          <a:effectLst/>
                        </a:rPr>
                        <a:t>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04696153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0256568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-ες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5939532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-ων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64639178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-σῑ(ν)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0614113"/>
                  </a:ext>
                </a:extLst>
              </a:tr>
              <a:tr h="38356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-ᾰς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847489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859272"/>
              </p:ext>
            </p:extLst>
          </p:nvPr>
        </p:nvGraphicFramePr>
        <p:xfrm>
          <a:off x="4178565" y="3963540"/>
          <a:ext cx="3163529" cy="17276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1745">
                  <a:extLst>
                    <a:ext uri="{9D8B030D-6E8A-4147-A177-3AD203B41FA5}">
                      <a16:colId xmlns:a16="http://schemas.microsoft.com/office/drawing/2014/main" val="1426392438"/>
                    </a:ext>
                  </a:extLst>
                </a:gridCol>
                <a:gridCol w="1671784">
                  <a:extLst>
                    <a:ext uri="{9D8B030D-6E8A-4147-A177-3AD203B41FA5}">
                      <a16:colId xmlns:a16="http://schemas.microsoft.com/office/drawing/2014/main" val="1985926091"/>
                    </a:ext>
                  </a:extLst>
                </a:gridCol>
              </a:tblGrid>
              <a:tr h="42845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μείς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μῆν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14409371"/>
                  </a:ext>
                </a:extLst>
              </a:tr>
              <a:tr h="42845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solidFill>
                            <a:srgbClr val="00B0F0"/>
                          </a:solidFill>
                          <a:effectLst/>
                        </a:rPr>
                        <a:t>μην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ός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μην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ῶν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5193820"/>
                  </a:ext>
                </a:extLst>
              </a:tr>
              <a:tr h="428451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μην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ί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sng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μη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σί(ν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40005020"/>
                  </a:ext>
                </a:extLst>
              </a:tr>
              <a:tr h="442273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μῆν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μῆν</a:t>
                      </a:r>
                      <a:r>
                        <a:rPr lang="el-GR" sz="2400" u="sng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5592709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086031"/>
              </p:ext>
            </p:extLst>
          </p:nvPr>
        </p:nvGraphicFramePr>
        <p:xfrm>
          <a:off x="4178565" y="1775014"/>
          <a:ext cx="3163529" cy="16066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1697">
                  <a:extLst>
                    <a:ext uri="{9D8B030D-6E8A-4147-A177-3AD203B41FA5}">
                      <a16:colId xmlns:a16="http://schemas.microsoft.com/office/drawing/2014/main" val="3597227795"/>
                    </a:ext>
                  </a:extLst>
                </a:gridCol>
                <a:gridCol w="1641832">
                  <a:extLst>
                    <a:ext uri="{9D8B030D-6E8A-4147-A177-3AD203B41FA5}">
                      <a16:colId xmlns:a16="http://schemas.microsoft.com/office/drawing/2014/main" val="727683580"/>
                    </a:ext>
                  </a:extLst>
                </a:gridCol>
              </a:tblGrid>
              <a:tr h="372110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λιμήν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λιμέν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3979700"/>
                  </a:ext>
                </a:extLst>
              </a:tr>
              <a:tr h="372110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λιμέν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ος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λιμέν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47771727"/>
                  </a:ext>
                </a:extLst>
              </a:tr>
              <a:tr h="484832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λιμέν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7030A0"/>
                          </a:solidFill>
                          <a:effectLst/>
                        </a:rPr>
                        <a:t>λιμέ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σι(ν)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49520026"/>
                  </a:ext>
                </a:extLst>
              </a:tr>
              <a:tr h="37761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λιμέν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λιμέν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94463784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490892"/>
              </p:ext>
            </p:extLst>
          </p:nvPr>
        </p:nvGraphicFramePr>
        <p:xfrm>
          <a:off x="7795533" y="1775014"/>
          <a:ext cx="3163529" cy="15940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1902">
                  <a:extLst>
                    <a:ext uri="{9D8B030D-6E8A-4147-A177-3AD203B41FA5}">
                      <a16:colId xmlns:a16="http://schemas.microsoft.com/office/drawing/2014/main" val="947244337"/>
                    </a:ext>
                  </a:extLst>
                </a:gridCol>
                <a:gridCol w="1671627">
                  <a:extLst>
                    <a:ext uri="{9D8B030D-6E8A-4147-A177-3AD203B41FA5}">
                      <a16:colId xmlns:a16="http://schemas.microsoft.com/office/drawing/2014/main" val="3833177976"/>
                    </a:ext>
                  </a:extLst>
                </a:gridCol>
              </a:tblGrid>
              <a:tr h="39533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χειμών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χειμῶν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ες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64548832"/>
                  </a:ext>
                </a:extLst>
              </a:tr>
              <a:tr h="39533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χειμῶν</a:t>
                      </a:r>
                      <a:r>
                        <a:rPr lang="el-GR" sz="2400" i="0" u="sng" strike="noStrike" dirty="0">
                          <a:solidFill>
                            <a:srgbClr val="FF0000"/>
                          </a:solidFill>
                          <a:effectLst/>
                        </a:rPr>
                        <a:t>ος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χειμών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ων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57632936"/>
                  </a:ext>
                </a:extLst>
              </a:tr>
              <a:tr h="39533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χειμῶν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ι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solidFill>
                            <a:srgbClr val="7030A0"/>
                          </a:solidFill>
                          <a:effectLst/>
                        </a:rPr>
                        <a:t>χειμῶ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σι(ν)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23256439"/>
                  </a:ext>
                </a:extLst>
              </a:tr>
              <a:tr h="408087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χειμῶν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α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χειμῶν</a:t>
                      </a:r>
                      <a:r>
                        <a:rPr lang="el-GR" sz="2400" u="sng" strike="noStrike" dirty="0">
                          <a:solidFill>
                            <a:srgbClr val="FF0000"/>
                          </a:solidFill>
                          <a:effectLst/>
                        </a:rPr>
                        <a:t>ας</a:t>
                      </a:r>
                      <a:endParaRPr lang="el-GR" sz="2400" b="0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39192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77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f aor ind 3rd verbs.pptx" id="{8E40F642-33D7-435E-8F57-D76A345B260E}" vid="{A8F48C8D-8F80-47F5-81C3-7A9C61DAF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2336</TotalTime>
  <Words>1439</Words>
  <Application>Microsoft Office PowerPoint</Application>
  <PresentationFormat>Widescreen</PresentationFormat>
  <Paragraphs>883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Calibri</vt:lpstr>
      <vt:lpstr>Courier New</vt:lpstr>
      <vt:lpstr>Times New Roman</vt:lpstr>
      <vt:lpstr>Tw Cen MT</vt:lpstr>
      <vt:lpstr>Tw Cen MT Condensed</vt:lpstr>
      <vt:lpstr>Wingdings 3</vt:lpstr>
      <vt:lpstr>Integral</vt:lpstr>
      <vt:lpstr>Greek Nouns: Third Declension</vt:lpstr>
      <vt:lpstr>Remember what you have learned already</vt:lpstr>
      <vt:lpstr>3rd declension [consonant stem]</vt:lpstr>
      <vt:lpstr>Feminine – Masculine – Neuter Articles</vt:lpstr>
      <vt:lpstr>3rd declension [consonant stem]</vt:lpstr>
      <vt:lpstr>Cannot predict stem from nominative form  (examples courtesy CGCG)</vt:lpstr>
      <vt:lpstr>PowerPoint Presentation</vt:lpstr>
      <vt:lpstr>Stems ending in -ντ</vt:lpstr>
      <vt:lpstr>Stems ending in nasal (-ν) Also liquids (-λ, -ρ) harbor; winter; month (all masculines)</vt:lpstr>
      <vt:lpstr>M/F stems ending in dentals (τ, δ, θ) night (f); fatherland (f); fugitive (m/f); child (m/f)</vt:lpstr>
      <vt:lpstr>Feminine palatal (velar): phalanx</vt:lpstr>
      <vt:lpstr>Neuter stems ending in dentals (τ, δ, θ) army/campaign; money; deed/problem</vt:lpstr>
      <vt:lpstr>Masculines stems ending in –ερ/-ρ man; father</vt:lpstr>
      <vt:lpstr>Lemmas ending in –ες, -ος, or –ας  [σ between vowels drops out]  wall (neut); triereme (fem); end (neut); year (neut)</vt:lpstr>
      <vt:lpstr>Stems ending in –ι or –υ Genitive singular usually= -εως city-state (fem); old man/envoy (masc); town (neut); power (fem)</vt:lpstr>
      <vt:lpstr>Stems ending in –ευ, -αυ, -ου [vowels contract!] Genitive singular = -εως ship (fem); king (masc); horseman (masc); Zeus (masc)</vt:lpstr>
      <vt:lpstr>Many irregulars, but only one on our list: woman/wife</vt:lpstr>
      <vt:lpstr>Names ending in -ης</vt:lpstr>
      <vt:lpstr>PowerPoint Presentation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320</cp:revision>
  <dcterms:created xsi:type="dcterms:W3CDTF">2019-10-07T18:50:51Z</dcterms:created>
  <dcterms:modified xsi:type="dcterms:W3CDTF">2019-12-29T19:11:45Z</dcterms:modified>
</cp:coreProperties>
</file>