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13" r:id="rId2"/>
    <p:sldId id="356" r:id="rId3"/>
    <p:sldId id="370" r:id="rId4"/>
    <p:sldId id="358" r:id="rId5"/>
    <p:sldId id="361" r:id="rId6"/>
    <p:sldId id="379" r:id="rId7"/>
    <p:sldId id="364" r:id="rId8"/>
    <p:sldId id="365" r:id="rId9"/>
    <p:sldId id="367" r:id="rId10"/>
    <p:sldId id="380" r:id="rId11"/>
    <p:sldId id="383" r:id="rId12"/>
    <p:sldId id="369" r:id="rId13"/>
    <p:sldId id="366" r:id="rId14"/>
    <p:sldId id="375" r:id="rId15"/>
    <p:sldId id="377" r:id="rId16"/>
    <p:sldId id="376" r:id="rId17"/>
    <p:sldId id="374" r:id="rId18"/>
    <p:sldId id="373" r:id="rId19"/>
    <p:sldId id="372" r:id="rId20"/>
    <p:sldId id="360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F0"/>
    <a:srgbClr val="E058EE"/>
    <a:srgbClr val="4EF4F8"/>
    <a:srgbClr val="FF99FF"/>
    <a:srgbClr val="EEC3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8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291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6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67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23652"/>
          </a:xfrm>
        </p:spPr>
        <p:txBody>
          <a:bodyPr/>
          <a:lstStyle>
            <a:lvl1pPr algn="ctr">
              <a:defRPr sz="3600" cap="none" baseline="0">
                <a:latin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61882"/>
            <a:ext cx="9720073" cy="424747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 marL="344488" indent="-344488">
              <a:buFont typeface="Courier New" panose="02070309020205020404" pitchFamily="49" charset="0"/>
              <a:buChar char="o"/>
              <a:defRPr sz="2800" baseline="0">
                <a:latin typeface="Times New Roman" panose="02020603050405020304" pitchFamily="18" charset="0"/>
              </a:defRPr>
            </a:lvl1pPr>
            <a:lvl2pPr marL="914400" indent="-169863">
              <a:defRPr sz="2400" baseline="0">
                <a:latin typeface="Times New Roman" panose="02020603050405020304" pitchFamily="18" charset="0"/>
              </a:defRPr>
            </a:lvl2pPr>
            <a:lvl3pPr marL="1371600" indent="-136525">
              <a:defRPr sz="2000" baseline="0">
                <a:latin typeface="Times New Roman" panose="02020603050405020304" pitchFamily="18" charset="0"/>
              </a:defRPr>
            </a:lvl3pPr>
            <a:lvl4pPr marL="1828800" indent="-136525">
              <a:defRPr sz="2000" baseline="0">
                <a:latin typeface="Times New Roman" panose="02020603050405020304" pitchFamily="18" charset="0"/>
              </a:defRPr>
            </a:lvl4pPr>
            <a:lvl5pPr marL="2286000" indent="-136525"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524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b="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9048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51913"/>
          </a:xfrm>
        </p:spPr>
        <p:txBody>
          <a:bodyPr>
            <a:normAutofit/>
          </a:bodyPr>
          <a:lstStyle>
            <a:lvl1pPr algn="ctr">
              <a:defRPr sz="3600" cap="none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4754880" cy="491088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1398473"/>
            <a:ext cx="4754880" cy="491088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964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8777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45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80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44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4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78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1362635"/>
            <a:ext cx="9720073" cy="4946725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4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tabLst>
          <a:tab pos="403225" algn="l"/>
        </a:tabLst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1698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860425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173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48748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Greek Adverbs</a:t>
            </a:r>
            <a:endParaRPr lang="en-US" sz="40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07055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678426" y="585217"/>
            <a:ext cx="5100581" cy="5724144"/>
          </a:xfrm>
        </p:spPr>
        <p:txBody>
          <a:bodyPr/>
          <a:lstStyle/>
          <a:p>
            <a:r>
              <a:rPr lang="el-GR" u="sng" dirty="0" smtClean="0"/>
              <a:t>ἐκεῖθεν</a:t>
            </a:r>
            <a:r>
              <a:rPr lang="el-GR" dirty="0" smtClean="0"/>
              <a:t> </a:t>
            </a:r>
            <a:r>
              <a:rPr lang="el-GR" dirty="0" smtClean="0"/>
              <a:t>δʼ </a:t>
            </a:r>
            <a:r>
              <a:rPr lang="el-GR" u="sng" dirty="0" smtClean="0"/>
              <a:t>εὐθὺς</a:t>
            </a:r>
            <a:r>
              <a:rPr lang="el-GR" dirty="0" smtClean="0"/>
              <a:t> ἔπλευσαν </a:t>
            </a:r>
            <a:r>
              <a:rPr lang="el-GR" u="sng" dirty="0" smtClean="0"/>
              <a:t>Ἀθήναζε</a:t>
            </a:r>
            <a:r>
              <a:rPr lang="el-GR" dirty="0" smtClean="0"/>
              <a:t>. </a:t>
            </a:r>
            <a:endParaRPr lang="en-US" dirty="0" smtClean="0"/>
          </a:p>
          <a:p>
            <a:pPr lvl="1"/>
            <a:r>
              <a:rPr lang="en-US" sz="2000" i="1" u="sng" dirty="0" smtClean="0"/>
              <a:t>From there</a:t>
            </a:r>
            <a:r>
              <a:rPr lang="en-US" sz="2000" i="1" dirty="0" smtClean="0"/>
              <a:t> </a:t>
            </a:r>
            <a:r>
              <a:rPr lang="en-US" sz="2000" i="1" u="sng" dirty="0" smtClean="0"/>
              <a:t>immediately</a:t>
            </a:r>
            <a:r>
              <a:rPr lang="en-US" sz="2000" i="1" dirty="0" smtClean="0"/>
              <a:t> they sailed </a:t>
            </a:r>
            <a:r>
              <a:rPr lang="en-US" sz="2000" i="1" u="sng" dirty="0" smtClean="0"/>
              <a:t>to Athens</a:t>
            </a:r>
            <a:r>
              <a:rPr lang="en-US" sz="2000" i="1" dirty="0" smtClean="0"/>
              <a:t>.</a:t>
            </a:r>
          </a:p>
          <a:p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5989319" y="585215"/>
            <a:ext cx="5711067" cy="5724145"/>
          </a:xfrm>
        </p:spPr>
        <p:txBody>
          <a:bodyPr/>
          <a:lstStyle/>
          <a:p>
            <a:r>
              <a:rPr lang="el-GR" u="sng" dirty="0"/>
              <a:t>οὕτω</a:t>
            </a:r>
            <a:r>
              <a:rPr lang="el-GR" dirty="0"/>
              <a:t> δὲ </a:t>
            </a:r>
            <a:r>
              <a:rPr lang="el-GR" u="sng" dirty="0"/>
              <a:t>τότε</a:t>
            </a:r>
            <a:r>
              <a:rPr lang="el-GR" dirty="0"/>
              <a:t> οἱ στρατιῶται </a:t>
            </a:r>
            <a:r>
              <a:rPr lang="el-GR" u="sng" dirty="0"/>
              <a:t>ἐκεῖθεν</a:t>
            </a:r>
            <a:r>
              <a:rPr lang="el-GR" dirty="0"/>
              <a:t> ἐχώρουν.</a:t>
            </a:r>
            <a:endParaRPr lang="en-US" dirty="0"/>
          </a:p>
          <a:p>
            <a:pPr lvl="1"/>
            <a:r>
              <a:rPr lang="en-US" sz="2000" i="1" u="sng" dirty="0"/>
              <a:t>Thus</a:t>
            </a:r>
            <a:r>
              <a:rPr lang="en-US" sz="2000" i="1" dirty="0"/>
              <a:t> </a:t>
            </a:r>
            <a:r>
              <a:rPr lang="en-US" sz="2000" i="1" u="sng" dirty="0"/>
              <a:t>then</a:t>
            </a:r>
            <a:r>
              <a:rPr lang="en-US" sz="2000" i="1" dirty="0"/>
              <a:t> the </a:t>
            </a:r>
            <a:r>
              <a:rPr lang="en-US" sz="2000" i="1" dirty="0" smtClean="0"/>
              <a:t>soldiers </a:t>
            </a:r>
            <a:r>
              <a:rPr lang="en-US" sz="2000" i="1" dirty="0"/>
              <a:t>withdrew </a:t>
            </a:r>
            <a:r>
              <a:rPr lang="en-US" sz="2000" i="1" u="sng" dirty="0"/>
              <a:t>from there</a:t>
            </a:r>
            <a:r>
              <a:rPr lang="en-US" sz="2000" i="1" dirty="0"/>
              <a:t>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768" y="2507225"/>
            <a:ext cx="4632312" cy="241873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1300" y="2345797"/>
            <a:ext cx="4624847" cy="2812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862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  <p:bldP spid="3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οἱ δὲ Ἐφέσιοι τροπαῖον ἐνταῦθα κατέστησαν καὶ ἕτερον πρὸς τῷ Κορησσῷ</a:t>
            </a:r>
            <a:r>
              <a:rPr lang="en-US" dirty="0"/>
              <a:t>. [1.2.10]</a:t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24128" y="1308867"/>
            <a:ext cx="10361627" cy="5298409"/>
          </a:xfrm>
        </p:spPr>
        <p:txBody>
          <a:bodyPr/>
          <a:lstStyle/>
          <a:p>
            <a:pPr lvl="1"/>
            <a:r>
              <a:rPr lang="en-US" i="1" dirty="0" smtClean="0"/>
              <a:t>The </a:t>
            </a:r>
            <a:r>
              <a:rPr lang="en-US" i="1" dirty="0" smtClean="0"/>
              <a:t>Ephesians set up a trophy </a:t>
            </a:r>
            <a:r>
              <a:rPr lang="en-US" i="1" u="sng" dirty="0" smtClean="0"/>
              <a:t>there</a:t>
            </a:r>
            <a:r>
              <a:rPr lang="en-US" i="1" dirty="0" smtClean="0"/>
              <a:t>, and another near </a:t>
            </a:r>
            <a:r>
              <a:rPr lang="en-US" i="1" dirty="0" err="1" smtClean="0"/>
              <a:t>Koressos</a:t>
            </a:r>
            <a:r>
              <a:rPr lang="en-US" i="1" dirty="0" smtClean="0"/>
              <a:t>.</a:t>
            </a:r>
          </a:p>
          <a:p>
            <a:endParaRPr lang="en-US" i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6428"/>
          <a:stretch/>
        </p:blipFill>
        <p:spPr>
          <a:xfrm>
            <a:off x="2501713" y="1976284"/>
            <a:ext cx="6939490" cy="448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936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682" y="0"/>
            <a:ext cx="12111318" cy="6857999"/>
          </a:xfrm>
        </p:spPr>
        <p:txBody>
          <a:bodyPr/>
          <a:lstStyle/>
          <a:p>
            <a:pPr marL="914400" indent="-457200"/>
            <a:endParaRPr lang="en-US" dirty="0" smtClean="0"/>
          </a:p>
          <a:p>
            <a:pPr marL="457200" indent="0">
              <a:buNone/>
            </a:pPr>
            <a:r>
              <a:rPr lang="en-US" dirty="0" smtClean="0"/>
              <a:t>The most common</a:t>
            </a:r>
            <a:br>
              <a:rPr lang="en-US" dirty="0" smtClean="0"/>
            </a:br>
            <a:r>
              <a:rPr lang="en-US" dirty="0" smtClean="0"/>
              <a:t>adverbs are</a:t>
            </a:r>
            <a:br>
              <a:rPr lang="en-US" dirty="0" smtClean="0"/>
            </a:br>
            <a:r>
              <a:rPr lang="en-US" dirty="0" smtClean="0"/>
              <a:t>irregular.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361944"/>
              </p:ext>
            </p:extLst>
          </p:nvPr>
        </p:nvGraphicFramePr>
        <p:xfrm>
          <a:off x="4563036" y="50203"/>
          <a:ext cx="5280212" cy="6736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0634">
                  <a:extLst>
                    <a:ext uri="{9D8B030D-6E8A-4147-A177-3AD203B41FA5}">
                      <a16:colId xmlns:a16="http://schemas.microsoft.com/office/drawing/2014/main" val="889855748"/>
                    </a:ext>
                  </a:extLst>
                </a:gridCol>
                <a:gridCol w="1541930">
                  <a:extLst>
                    <a:ext uri="{9D8B030D-6E8A-4147-A177-3AD203B41FA5}">
                      <a16:colId xmlns:a16="http://schemas.microsoft.com/office/drawing/2014/main" val="3631809095"/>
                    </a:ext>
                  </a:extLst>
                </a:gridCol>
                <a:gridCol w="1650801">
                  <a:extLst>
                    <a:ext uri="{9D8B030D-6E8A-4147-A177-3AD203B41FA5}">
                      <a16:colId xmlns:a16="http://schemas.microsoft.com/office/drawing/2014/main" val="721033849"/>
                    </a:ext>
                  </a:extLst>
                </a:gridCol>
                <a:gridCol w="1486847">
                  <a:extLst>
                    <a:ext uri="{9D8B030D-6E8A-4147-A177-3AD203B41FA5}">
                      <a16:colId xmlns:a16="http://schemas.microsoft.com/office/drawing/2014/main" val="2234984333"/>
                    </a:ext>
                  </a:extLst>
                </a:gridCol>
              </a:tblGrid>
              <a:tr h="273424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lemma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translate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count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21388266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ἀεί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always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95798008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ἅμα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at the same time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67951845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αὖ, αὖθις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again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7953017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ἐγγύς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near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43862473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ἐκεῖ</a:t>
                      </a:r>
                      <a:endParaRPr lang="el-GR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there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70494681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ἐκεῖθεν</a:t>
                      </a:r>
                      <a:endParaRPr lang="el-GR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from there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57747654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ἔνθα</a:t>
                      </a:r>
                      <a:endParaRPr lang="el-GR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there, then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41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95726041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ἐνταῦθα</a:t>
                      </a:r>
                      <a:endParaRPr lang="el-GR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there, then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22283812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>
                          <a:effectLst/>
                        </a:rPr>
                        <a:t>ἔπειτα</a:t>
                      </a:r>
                      <a:endParaRPr lang="el-G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then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45082579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ἔτι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yet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36486669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εὖ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well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34362746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εὐθύς, εὐθύ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immediately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107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60579058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ἤδη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already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111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325241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μάλα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very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32472902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solidFill>
                            <a:srgbClr val="00B0F0"/>
                          </a:solidFill>
                          <a:effectLst/>
                        </a:rPr>
                        <a:t>μάλιστα </a:t>
                      </a:r>
                      <a:endParaRPr lang="el-GR" sz="1800" b="0" i="0" u="none" strike="noStrike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especially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46795971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μᾶλλον</a:t>
                      </a:r>
                      <a:endParaRPr lang="el-GR" sz="1800" b="0" i="0" u="none" strike="noStrike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more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15242549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νῦν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now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79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16603361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οἴκαδε</a:t>
                      </a:r>
                      <a:endParaRPr lang="el-GR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homewards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18577477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οὕτω, οὕτως</a:t>
                      </a:r>
                      <a:endParaRPr lang="el-GR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thus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151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50015184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πάλιν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again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78421447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ποτε, πώποτε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once, yet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72837788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πρόσθεν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before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5787981"/>
                  </a:ext>
                </a:extLst>
              </a:tr>
              <a:tr h="273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τότε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then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83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97323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05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Adverbs [POS] functioning as straightforward adverbs [relation]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l-GR" u="sng" dirty="0" smtClean="0"/>
              <a:t>πάλιν</a:t>
            </a:r>
            <a:r>
              <a:rPr lang="el-GR" dirty="0" smtClean="0"/>
              <a:t> </a:t>
            </a:r>
            <a:r>
              <a:rPr lang="el-GR" dirty="0"/>
              <a:t>ἔθυεν. </a:t>
            </a:r>
            <a:endParaRPr lang="en-US" dirty="0" smtClean="0"/>
          </a:p>
          <a:p>
            <a:pPr lvl="1"/>
            <a:r>
              <a:rPr lang="en-US" sz="2000" dirty="0" smtClean="0"/>
              <a:t>	</a:t>
            </a:r>
            <a:r>
              <a:rPr lang="en-US" sz="2000" i="1" dirty="0" smtClean="0"/>
              <a:t>He was sacrificing </a:t>
            </a:r>
            <a:r>
              <a:rPr lang="en-US" sz="2000" i="1" u="sng" dirty="0" smtClean="0"/>
              <a:t>again</a:t>
            </a:r>
            <a:r>
              <a:rPr lang="en-US" sz="2000" i="1" dirty="0" smtClean="0"/>
              <a:t>.</a:t>
            </a:r>
            <a:endParaRPr lang="en-US" sz="2000" i="1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19" y="1398473"/>
            <a:ext cx="5327609" cy="4910887"/>
          </a:xfrm>
        </p:spPr>
        <p:txBody>
          <a:bodyPr/>
          <a:lstStyle/>
          <a:p>
            <a:r>
              <a:rPr lang="el-GR" dirty="0"/>
              <a:t>οἱ ἔφοροι </a:t>
            </a:r>
            <a:r>
              <a:rPr lang="el-GR" u="sng" dirty="0"/>
              <a:t>εὖ</a:t>
            </a:r>
            <a:r>
              <a:rPr lang="el-GR" dirty="0"/>
              <a:t> εἶχον τὸν </a:t>
            </a:r>
            <a:r>
              <a:rPr lang="el-GR" dirty="0" smtClean="0"/>
              <a:t>δῆμον.</a:t>
            </a:r>
            <a:endParaRPr lang="en-US" dirty="0"/>
          </a:p>
          <a:p>
            <a:pPr lvl="1"/>
            <a:r>
              <a:rPr lang="en-US" sz="2000" i="1" dirty="0" smtClean="0"/>
              <a:t>The </a:t>
            </a:r>
            <a:r>
              <a:rPr lang="en-US" sz="2000" i="1" dirty="0"/>
              <a:t>ephors treated the people </a:t>
            </a:r>
            <a:r>
              <a:rPr lang="en-US" sz="2000" i="1" u="sng" dirty="0"/>
              <a:t>well</a:t>
            </a:r>
            <a:r>
              <a:rPr lang="en-US" sz="2000" i="1" dirty="0"/>
              <a:t>.</a:t>
            </a:r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4607" y="2756791"/>
            <a:ext cx="2466688" cy="298005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2792" y="2756791"/>
            <a:ext cx="3413361" cy="2980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844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  <p:bldP spid="4" grpId="0" uiExpan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24128" y="286871"/>
            <a:ext cx="9720072" cy="1021997"/>
          </a:xfrm>
        </p:spPr>
        <p:txBody>
          <a:bodyPr>
            <a:normAutofit/>
          </a:bodyPr>
          <a:lstStyle/>
          <a:p>
            <a:r>
              <a:rPr lang="el-GR" sz="2800" dirty="0"/>
              <a:t>καὶ </a:t>
            </a:r>
            <a:r>
              <a:rPr lang="el-GR" sz="2800" u="sng" dirty="0"/>
              <a:t>εὐθὺς</a:t>
            </a:r>
            <a:r>
              <a:rPr lang="el-GR" sz="2800" dirty="0"/>
              <a:t> ἐναυμάχησαν </a:t>
            </a:r>
            <a:r>
              <a:rPr lang="el-GR" sz="2800" u="sng" dirty="0"/>
              <a:t>αὖθις</a:t>
            </a:r>
            <a:r>
              <a:rPr lang="el-GR" sz="2800" dirty="0"/>
              <a:t> Λακεδαιμόνιοι καὶ Ἀθηναῖοι, ἐνίκησαν δὲ Λακεδαιμόνιοι. 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35510" y="1308868"/>
            <a:ext cx="9989574" cy="5109861"/>
          </a:xfrm>
        </p:spPr>
        <p:txBody>
          <a:bodyPr>
            <a:normAutofit/>
          </a:bodyPr>
          <a:lstStyle/>
          <a:p>
            <a:r>
              <a:rPr lang="en-US" sz="2000" i="1" dirty="0" smtClean="0"/>
              <a:t>And </a:t>
            </a:r>
            <a:r>
              <a:rPr lang="en-US" sz="2000" i="1" u="sng" dirty="0" smtClean="0"/>
              <a:t>immediately</a:t>
            </a:r>
            <a:r>
              <a:rPr lang="en-US" sz="2000" i="1" dirty="0" smtClean="0"/>
              <a:t> the Lakedaimonians and the Athenians fought by sea </a:t>
            </a:r>
            <a:r>
              <a:rPr lang="en-US" sz="2000" i="1" u="sng" dirty="0" smtClean="0"/>
              <a:t>again</a:t>
            </a:r>
            <a:r>
              <a:rPr lang="en-US" sz="2000" i="1" dirty="0" smtClean="0"/>
              <a:t>, and the Lakedaimonians won</a:t>
            </a:r>
            <a:r>
              <a:rPr lang="en-US" sz="2000" i="1" dirty="0" smtClean="0"/>
              <a:t>.</a:t>
            </a:r>
            <a:endParaRPr lang="en-US" sz="2000" i="1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8745" y="2074899"/>
            <a:ext cx="4998383" cy="4095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015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u="sng" dirty="0"/>
              <a:t>τότε</a:t>
            </a:r>
            <a:r>
              <a:rPr lang="el-GR" dirty="0"/>
              <a:t> μὲν ἔφυγον εἰς τὸν Πόντον</a:t>
            </a:r>
            <a:r>
              <a:rPr lang="el-GR" dirty="0" smtClean="0"/>
              <a:t>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35510" y="1470212"/>
            <a:ext cx="9989574" cy="4903693"/>
          </a:xfrm>
        </p:spPr>
        <p:txBody>
          <a:bodyPr>
            <a:normAutofit/>
          </a:bodyPr>
          <a:lstStyle/>
          <a:p>
            <a:r>
              <a:rPr lang="en-US" sz="2400" i="1" u="sng" dirty="0" smtClean="0"/>
              <a:t>Then</a:t>
            </a:r>
            <a:r>
              <a:rPr lang="en-US" sz="2400" i="1" dirty="0" smtClean="0"/>
              <a:t> </a:t>
            </a:r>
            <a:r>
              <a:rPr lang="en-US" sz="2400" i="1" dirty="0" smtClean="0"/>
              <a:t>they fled to the </a:t>
            </a:r>
            <a:r>
              <a:rPr lang="en-US" sz="2400" i="1" dirty="0" err="1" smtClean="0"/>
              <a:t>Pontos</a:t>
            </a:r>
            <a:r>
              <a:rPr lang="en-US" sz="2400" i="1" dirty="0" smtClean="0"/>
              <a:t>.</a:t>
            </a:r>
            <a:endParaRPr lang="en-US" sz="2400" i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6438" y="1763153"/>
            <a:ext cx="3477185" cy="4280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47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1024127" y="331695"/>
            <a:ext cx="4754880" cy="597766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l-GR" sz="2400" u="sng" dirty="0"/>
              <a:t>ἐγγὺς</a:t>
            </a:r>
            <a:r>
              <a:rPr lang="el-GR" sz="2400" dirty="0"/>
              <a:t> τῆς Κυζίκου </a:t>
            </a:r>
            <a:r>
              <a:rPr lang="el-GR" sz="2400" dirty="0" smtClean="0"/>
              <a:t>ἦν</a:t>
            </a:r>
            <a:r>
              <a:rPr lang="en-US" sz="2400" dirty="0" smtClean="0"/>
              <a:t>.</a:t>
            </a:r>
            <a:r>
              <a:rPr lang="en-US" sz="2000" i="1" dirty="0" smtClean="0"/>
              <a:t> </a:t>
            </a:r>
          </a:p>
          <a:p>
            <a:pPr lvl="1">
              <a:lnSpc>
                <a:spcPct val="100000"/>
              </a:lnSpc>
            </a:pPr>
            <a:r>
              <a:rPr lang="en-US" sz="2000" i="1" dirty="0" smtClean="0"/>
              <a:t>It </a:t>
            </a:r>
            <a:r>
              <a:rPr lang="en-US" sz="2000" i="1" dirty="0" smtClean="0"/>
              <a:t>was </a:t>
            </a:r>
            <a:r>
              <a:rPr lang="en-US" sz="2000" i="1" u="sng" dirty="0" smtClean="0"/>
              <a:t>near</a:t>
            </a:r>
            <a:r>
              <a:rPr lang="en-US" sz="2000" i="1" dirty="0" smtClean="0"/>
              <a:t> Kyzikos</a:t>
            </a:r>
            <a:r>
              <a:rPr lang="en-US" sz="2000" dirty="0" smtClean="0"/>
              <a:t>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5989320" y="331695"/>
            <a:ext cx="4754880" cy="5977665"/>
          </a:xfrm>
        </p:spPr>
        <p:txBody>
          <a:bodyPr/>
          <a:lstStyle/>
          <a:p>
            <a:r>
              <a:rPr lang="el-GR" dirty="0"/>
              <a:t>χαλεπὸν γὰρ </a:t>
            </a:r>
            <a:r>
              <a:rPr lang="el-GR" u="sng" dirty="0"/>
              <a:t>μάλα</a:t>
            </a:r>
            <a:r>
              <a:rPr lang="el-GR" dirty="0"/>
              <a:t> </a:t>
            </a:r>
            <a:r>
              <a:rPr lang="el-GR" dirty="0" smtClean="0"/>
              <a:t>ἦν.</a:t>
            </a:r>
            <a:endParaRPr lang="en-US" dirty="0" smtClean="0"/>
          </a:p>
          <a:p>
            <a:pPr lvl="1"/>
            <a:r>
              <a:rPr lang="en-US" sz="2000" i="1" dirty="0" smtClean="0"/>
              <a:t>It </a:t>
            </a:r>
            <a:r>
              <a:rPr lang="en-US" sz="2000" i="1" dirty="0"/>
              <a:t>was </a:t>
            </a:r>
            <a:r>
              <a:rPr lang="en-US" sz="2000" i="1" u="sng" dirty="0"/>
              <a:t>very</a:t>
            </a:r>
            <a:r>
              <a:rPr lang="en-US" sz="2000" i="1" dirty="0"/>
              <a:t> </a:t>
            </a:r>
            <a:r>
              <a:rPr lang="en-US" sz="2000" i="1" dirty="0" smtClean="0"/>
              <a:t>difficult.</a:t>
            </a:r>
            <a:endParaRPr lang="en-US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0033" y="1551257"/>
            <a:ext cx="2189134" cy="435648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4065" y="1551257"/>
            <a:ext cx="3358123" cy="4356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208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  <p:bldP spid="3" grpId="0" uiExpand="1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Adverbs </a:t>
            </a:r>
            <a:r>
              <a:rPr lang="en-US" dirty="0" smtClean="0"/>
              <a:t>[POS] with other Relations.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595717"/>
            <a:ext cx="10262437" cy="4849907"/>
          </a:xfrm>
        </p:spPr>
        <p:txBody>
          <a:bodyPr>
            <a:normAutofit/>
          </a:bodyPr>
          <a:lstStyle/>
          <a:p>
            <a:r>
              <a:rPr lang="en-US" dirty="0" smtClean="0"/>
              <a:t>We </a:t>
            </a:r>
            <a:r>
              <a:rPr lang="en-US" dirty="0"/>
              <a:t>can use an adverb [part-of-speech] to function within the sentence as an </a:t>
            </a:r>
            <a:r>
              <a:rPr lang="en-US" dirty="0" smtClean="0"/>
              <a:t>ATR or SUBJ/OBJ </a:t>
            </a:r>
            <a:r>
              <a:rPr lang="en-US" dirty="0" smtClean="0"/>
              <a:t>or PNOM [relation</a:t>
            </a:r>
            <a:r>
              <a:rPr lang="en-US" dirty="0" smtClean="0"/>
              <a:t>].</a:t>
            </a:r>
          </a:p>
          <a:p>
            <a:r>
              <a:rPr lang="en-US" dirty="0"/>
              <a:t>“The men </a:t>
            </a:r>
            <a:r>
              <a:rPr lang="en-US" u="sng" dirty="0" smtClean="0"/>
              <a:t>then</a:t>
            </a:r>
            <a:r>
              <a:rPr lang="en-US" dirty="0" smtClean="0"/>
              <a:t> </a:t>
            </a:r>
            <a:r>
              <a:rPr lang="en-US" dirty="0"/>
              <a:t>did this and the men </a:t>
            </a:r>
            <a:r>
              <a:rPr lang="en-US" u="sng" dirty="0"/>
              <a:t>now</a:t>
            </a:r>
            <a:r>
              <a:rPr lang="en-US" dirty="0"/>
              <a:t> do that,” using </a:t>
            </a:r>
            <a:r>
              <a:rPr lang="en-US" dirty="0" smtClean="0"/>
              <a:t>adverbs, attributively, </a:t>
            </a:r>
            <a:r>
              <a:rPr lang="en-US" dirty="0"/>
              <a:t>to mean the men in previous times as opposed to the men now</a:t>
            </a:r>
            <a:r>
              <a:rPr lang="en-US" dirty="0" smtClean="0"/>
              <a:t>.</a:t>
            </a:r>
          </a:p>
          <a:p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886345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7" y="324465"/>
            <a:ext cx="10262437" cy="84331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l-GR" dirty="0"/>
              <a:t>οἱ </a:t>
            </a:r>
            <a:r>
              <a:rPr lang="el-GR" u="sng" dirty="0"/>
              <a:t>πρόσθεν</a:t>
            </a:r>
            <a:r>
              <a:rPr lang="en-US" dirty="0"/>
              <a:t> </a:t>
            </a:r>
            <a:r>
              <a:rPr lang="el-GR" dirty="0"/>
              <a:t>τοῖς </a:t>
            </a:r>
            <a:r>
              <a:rPr lang="el-GR" u="sng" dirty="0"/>
              <a:t>νῦν</a:t>
            </a:r>
            <a:r>
              <a:rPr lang="el-GR" dirty="0"/>
              <a:t> στρατηγοῖς ἔλεγον.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07459"/>
            <a:ext cx="10262437" cy="503816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i="1" dirty="0" smtClean="0"/>
              <a:t>The </a:t>
            </a:r>
            <a:r>
              <a:rPr lang="en-US" sz="2400" i="1" dirty="0"/>
              <a:t>earlier [generals] were speaking to the current generals</a:t>
            </a:r>
            <a:r>
              <a:rPr lang="en-US" sz="2400" i="1" dirty="0" smtClean="0"/>
              <a:t>.</a:t>
            </a:r>
            <a:endParaRPr lang="en-US" sz="2400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881" y="2494623"/>
            <a:ext cx="4363615" cy="3711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1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262437" cy="723652"/>
          </a:xfrm>
        </p:spPr>
        <p:txBody>
          <a:bodyPr/>
          <a:lstStyle/>
          <a:p>
            <a:r>
              <a:rPr lang="el-GR" dirty="0"/>
              <a:t>τοῖς </a:t>
            </a:r>
            <a:r>
              <a:rPr lang="el-GR" u="sng" dirty="0"/>
              <a:t>ἔνθα</a:t>
            </a:r>
            <a:r>
              <a:rPr lang="el-GR" dirty="0"/>
              <a:t> ἔπεισεν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595717"/>
            <a:ext cx="10262437" cy="4849907"/>
          </a:xfrm>
        </p:spPr>
        <p:txBody>
          <a:bodyPr>
            <a:normAutofit/>
          </a:bodyPr>
          <a:lstStyle/>
          <a:p>
            <a:r>
              <a:rPr lang="en-US" sz="2400" i="1" dirty="0" smtClean="0"/>
              <a:t>He </a:t>
            </a:r>
            <a:r>
              <a:rPr lang="en-US" sz="2400" i="1" dirty="0"/>
              <a:t>persuaded the men there.</a:t>
            </a:r>
          </a:p>
          <a:p>
            <a:endParaRPr lang="en-US" i="1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1311" y="1899401"/>
            <a:ext cx="3056125" cy="4358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185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Adverbs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88776"/>
            <a:ext cx="10056827" cy="3476282"/>
          </a:xfrm>
        </p:spPr>
        <p:txBody>
          <a:bodyPr>
            <a:normAutofit/>
          </a:bodyPr>
          <a:lstStyle/>
          <a:p>
            <a:r>
              <a:rPr lang="en-US" i="1" dirty="0"/>
              <a:t>Soon, afterwards, thus, there, well, now, thereupon, </a:t>
            </a:r>
            <a:r>
              <a:rPr lang="en-US" dirty="0"/>
              <a:t>etc.</a:t>
            </a:r>
          </a:p>
          <a:p>
            <a:r>
              <a:rPr lang="en-US" dirty="0"/>
              <a:t>Often translated “-</a:t>
            </a:r>
            <a:r>
              <a:rPr lang="en-US" dirty="0" err="1"/>
              <a:t>ly</a:t>
            </a:r>
            <a:r>
              <a:rPr lang="en-US" dirty="0"/>
              <a:t>.”  </a:t>
            </a:r>
            <a:r>
              <a:rPr lang="en-US" i="1" dirty="0"/>
              <a:t>Warmly, hostilely, quickly, etc.</a:t>
            </a:r>
          </a:p>
          <a:p>
            <a:r>
              <a:rPr lang="en-US" dirty="0" smtClean="0"/>
              <a:t>In </a:t>
            </a:r>
            <a:r>
              <a:rPr lang="en-US" dirty="0" smtClean="0"/>
              <a:t>English, adverbs are used </a:t>
            </a:r>
            <a:r>
              <a:rPr lang="en-US" dirty="0"/>
              <a:t>to modify a verb, adjective, clause, or another adverb. Anything except </a:t>
            </a:r>
            <a:r>
              <a:rPr lang="en-US" dirty="0" smtClean="0"/>
              <a:t>nouns </a:t>
            </a:r>
            <a:r>
              <a:rPr lang="en-US" dirty="0"/>
              <a:t>and pronouns, which are modified by adjectives.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Greek they can modify </a:t>
            </a:r>
            <a:r>
              <a:rPr lang="en-US" dirty="0" smtClean="0"/>
              <a:t>anything!</a:t>
            </a:r>
            <a:endParaRPr lang="en-US" dirty="0"/>
          </a:p>
          <a:p>
            <a:endParaRPr lang="el-GR" i="1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56634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Κόνωνα δʼ</a:t>
            </a:r>
            <a:r>
              <a:rPr lang="el-GR" dirty="0" smtClean="0"/>
              <a:t> </a:t>
            </a:r>
            <a:r>
              <a:rPr lang="el-GR" dirty="0"/>
              <a:t>ἐκ τῶν </a:t>
            </a:r>
            <a:r>
              <a:rPr lang="el-GR" u="sng" dirty="0"/>
              <a:t>οἴκοθεν</a:t>
            </a:r>
            <a:r>
              <a:rPr lang="el-GR" dirty="0"/>
              <a:t> εἷλον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625214"/>
            <a:ext cx="10262437" cy="4849907"/>
          </a:xfrm>
        </p:spPr>
        <p:txBody>
          <a:bodyPr>
            <a:normAutofit/>
          </a:bodyPr>
          <a:lstStyle/>
          <a:p>
            <a:r>
              <a:rPr lang="en-US" sz="2400" i="1" dirty="0" smtClean="0"/>
              <a:t>They </a:t>
            </a:r>
            <a:r>
              <a:rPr lang="en-US" sz="2400" i="1" dirty="0" smtClean="0"/>
              <a:t>chose Konon from the ones </a:t>
            </a:r>
            <a:r>
              <a:rPr lang="en-US" sz="2400" i="1" dirty="0" smtClean="0"/>
              <a:t>from home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Object </a:t>
            </a:r>
            <a:r>
              <a:rPr lang="en-US" sz="2400" dirty="0"/>
              <a:t>of a </a:t>
            </a:r>
            <a:r>
              <a:rPr lang="en-US" sz="2400" dirty="0" smtClean="0"/>
              <a:t>prepositional phrase that is </a:t>
            </a:r>
            <a:br>
              <a:rPr lang="en-US" sz="2400" dirty="0" smtClean="0"/>
            </a:br>
            <a:r>
              <a:rPr lang="en-US" sz="2400" dirty="0" smtClean="0"/>
              <a:t>acting adverbially</a:t>
            </a:r>
            <a:endParaRPr lang="en-US" sz="2400" dirty="0"/>
          </a:p>
          <a:p>
            <a:pPr lvl="1"/>
            <a:endParaRPr lang="en-US" dirty="0" smtClean="0"/>
          </a:p>
          <a:p>
            <a:endParaRPr lang="en-US" i="1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738" y="1905965"/>
            <a:ext cx="3502435" cy="429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076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242047"/>
            <a:ext cx="9720072" cy="1144301"/>
          </a:xfrm>
        </p:spPr>
        <p:txBody>
          <a:bodyPr>
            <a:noAutofit/>
          </a:bodyPr>
          <a:lstStyle/>
          <a:p>
            <a:r>
              <a:rPr lang="en-US" sz="3200" dirty="0" smtClean="0"/>
              <a:t>Many </a:t>
            </a:r>
            <a:r>
              <a:rPr lang="en-US" sz="3200" dirty="0"/>
              <a:t>things function in the </a:t>
            </a:r>
            <a:r>
              <a:rPr lang="en-US" sz="3200" dirty="0" smtClean="0"/>
              <a:t>sentence [relation] </a:t>
            </a:r>
            <a:r>
              <a:rPr lang="en-US" sz="3200" dirty="0" smtClean="0"/>
              <a:t>as adverbs </a:t>
            </a:r>
            <a:r>
              <a:rPr lang="en-US" sz="3200" dirty="0" smtClean="0"/>
              <a:t>that </a:t>
            </a:r>
            <a:r>
              <a:rPr lang="en-US" sz="3200" dirty="0"/>
              <a:t>are not </a:t>
            </a:r>
            <a:r>
              <a:rPr lang="en-US" sz="3200" dirty="0" smtClean="0"/>
              <a:t>adverbs by </a:t>
            </a:r>
            <a:r>
              <a:rPr lang="en-US" sz="3200" dirty="0" smtClean="0"/>
              <a:t>part-of-speech [POS].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630710"/>
            <a:ext cx="10528775" cy="4514452"/>
          </a:xfrm>
        </p:spPr>
        <p:txBody>
          <a:bodyPr>
            <a:normAutofit/>
          </a:bodyPr>
          <a:lstStyle/>
          <a:p>
            <a:r>
              <a:rPr lang="en-US" dirty="0"/>
              <a:t>Prepositional phrases  </a:t>
            </a:r>
          </a:p>
          <a:p>
            <a:pPr lvl="1"/>
            <a:r>
              <a:rPr lang="en-US" dirty="0"/>
              <a:t>“</a:t>
            </a:r>
            <a:r>
              <a:rPr lang="en-US" u="sng" dirty="0"/>
              <a:t>Afterwards</a:t>
            </a:r>
            <a:r>
              <a:rPr lang="en-US" dirty="0"/>
              <a:t>, they broke camp.” </a:t>
            </a:r>
          </a:p>
          <a:p>
            <a:pPr lvl="1"/>
            <a:r>
              <a:rPr lang="el-GR" dirty="0"/>
              <a:t>μετὰ δὲ ταῦτα</a:t>
            </a:r>
            <a:r>
              <a:rPr lang="en-US" dirty="0"/>
              <a:t> = </a:t>
            </a:r>
            <a:r>
              <a:rPr lang="en-US" i="1" dirty="0"/>
              <a:t>after these things; afterwards</a:t>
            </a:r>
          </a:p>
          <a:p>
            <a:r>
              <a:rPr lang="en-US" dirty="0" smtClean="0"/>
              <a:t>Nouns </a:t>
            </a:r>
            <a:r>
              <a:rPr lang="en-US" dirty="0"/>
              <a:t>and </a:t>
            </a:r>
            <a:r>
              <a:rPr lang="en-US" dirty="0" smtClean="0"/>
              <a:t>adjectives </a:t>
            </a:r>
            <a:r>
              <a:rPr lang="en-US" dirty="0" smtClean="0"/>
              <a:t>in an oblique case </a:t>
            </a: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u="sng" dirty="0"/>
              <a:t>The next day, </a:t>
            </a:r>
            <a:r>
              <a:rPr lang="en-US" dirty="0"/>
              <a:t>they broke camp and marched away.” </a:t>
            </a:r>
            <a:endParaRPr lang="en-US" dirty="0" smtClean="0"/>
          </a:p>
          <a:p>
            <a:pPr lvl="1"/>
            <a:r>
              <a:rPr lang="el-GR" dirty="0" smtClean="0"/>
              <a:t>τῇ </a:t>
            </a:r>
            <a:r>
              <a:rPr lang="el-GR" dirty="0"/>
              <a:t>δὲ ὑστεραίᾳ ἡμέρᾳ</a:t>
            </a:r>
            <a:r>
              <a:rPr lang="en-US" dirty="0"/>
              <a:t> = </a:t>
            </a:r>
            <a:r>
              <a:rPr lang="en-US" i="1" dirty="0"/>
              <a:t>on the next </a:t>
            </a:r>
            <a:r>
              <a:rPr lang="en-US" i="1" dirty="0" smtClean="0"/>
              <a:t>day</a:t>
            </a:r>
            <a:r>
              <a:rPr lang="el-GR" i="1" dirty="0" smtClean="0"/>
              <a:t> </a:t>
            </a:r>
            <a:r>
              <a:rPr lang="en-US" dirty="0" smtClean="0"/>
              <a:t>[Dative of time when]</a:t>
            </a:r>
            <a:endParaRPr lang="en-US" i="1" dirty="0"/>
          </a:p>
          <a:p>
            <a:r>
              <a:rPr lang="en-US" dirty="0" smtClean="0"/>
              <a:t>Some adjectives are placed </a:t>
            </a:r>
            <a:r>
              <a:rPr lang="en-US" dirty="0" smtClean="0"/>
              <a:t>in the accusative </a:t>
            </a:r>
            <a:r>
              <a:rPr lang="en-US" dirty="0" smtClean="0"/>
              <a:t>without </a:t>
            </a:r>
            <a:r>
              <a:rPr lang="en-US" dirty="0" smtClean="0"/>
              <a:t>a preposition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= </a:t>
            </a:r>
            <a:r>
              <a:rPr lang="en-US" dirty="0" smtClean="0"/>
              <a:t>adverbial accusative</a:t>
            </a:r>
          </a:p>
          <a:p>
            <a:pPr lvl="1"/>
            <a:r>
              <a:rPr lang="el-GR" dirty="0" smtClean="0"/>
              <a:t>τότε </a:t>
            </a:r>
            <a:r>
              <a:rPr lang="el-GR" dirty="0"/>
              <a:t>μὲν ἔφυγον εἰς τὸν Πόντον, </a:t>
            </a:r>
            <a:r>
              <a:rPr lang="el-GR" u="sng" dirty="0"/>
              <a:t>ὕστερον</a:t>
            </a:r>
            <a:r>
              <a:rPr lang="el-GR" dirty="0"/>
              <a:t> δʼ εἰς Ἀθήνας. [2.2.1]</a:t>
            </a:r>
            <a:endParaRPr lang="en-US" dirty="0"/>
          </a:p>
          <a:p>
            <a:pPr lvl="1"/>
            <a:r>
              <a:rPr lang="en-US" i="1" dirty="0"/>
              <a:t>Then they fled to the </a:t>
            </a:r>
            <a:r>
              <a:rPr lang="en-US" i="1" dirty="0" err="1"/>
              <a:t>Pontos</a:t>
            </a:r>
            <a:r>
              <a:rPr lang="en-US" i="1" dirty="0"/>
              <a:t>, and </a:t>
            </a:r>
            <a:r>
              <a:rPr lang="en-US" i="1" u="sng" dirty="0"/>
              <a:t>later</a:t>
            </a:r>
            <a:r>
              <a:rPr lang="en-US" i="1" dirty="0"/>
              <a:t> to Athens.</a:t>
            </a:r>
          </a:p>
          <a:p>
            <a:pPr lvl="1"/>
            <a:endParaRPr lang="en-US" sz="2300" u="sng" dirty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4141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0270" y="1558992"/>
            <a:ext cx="9720072" cy="4661647"/>
          </a:xfrm>
        </p:spPr>
        <p:txBody>
          <a:bodyPr/>
          <a:lstStyle/>
          <a:p>
            <a:r>
              <a:rPr lang="en-US" dirty="0" smtClean="0"/>
              <a:t>As a rule, Greek adverbs are not inflected = </a:t>
            </a:r>
            <a:r>
              <a:rPr lang="en-US" b="1" u="sng" dirty="0" smtClean="0"/>
              <a:t>indeclinable</a:t>
            </a:r>
            <a:endParaRPr lang="en-US" dirty="0" smtClean="0"/>
          </a:p>
          <a:p>
            <a:r>
              <a:rPr lang="en-US" dirty="0" smtClean="0"/>
              <a:t>Regular adverbs formed by adding –</a:t>
            </a:r>
            <a:r>
              <a:rPr lang="el-GR" dirty="0" smtClean="0"/>
              <a:t>ως</a:t>
            </a:r>
            <a:r>
              <a:rPr lang="en-US" dirty="0" smtClean="0"/>
              <a:t> to the adjectival stem.</a:t>
            </a:r>
          </a:p>
          <a:p>
            <a:pPr lvl="1"/>
            <a:r>
              <a:rPr lang="el-GR" dirty="0" smtClean="0"/>
              <a:t>καλός</a:t>
            </a:r>
            <a:r>
              <a:rPr lang="en-US" dirty="0" smtClean="0"/>
              <a:t> (</a:t>
            </a:r>
            <a:r>
              <a:rPr lang="en-US" i="1" dirty="0" smtClean="0"/>
              <a:t>good</a:t>
            </a:r>
            <a:r>
              <a:rPr lang="en-US" dirty="0" smtClean="0"/>
              <a:t>) &gt; </a:t>
            </a:r>
            <a:r>
              <a:rPr lang="el-GR" dirty="0" smtClean="0"/>
              <a:t>καλ</a:t>
            </a:r>
            <a:r>
              <a:rPr lang="el-GR" u="sng" dirty="0" smtClean="0">
                <a:solidFill>
                  <a:srgbClr val="FF0000"/>
                </a:solidFill>
              </a:rPr>
              <a:t>ῶς</a:t>
            </a:r>
            <a:r>
              <a:rPr lang="en-US" dirty="0" smtClean="0"/>
              <a:t> (</a:t>
            </a:r>
            <a:r>
              <a:rPr lang="en-US" i="1" dirty="0" smtClean="0"/>
              <a:t>well</a:t>
            </a:r>
            <a:r>
              <a:rPr lang="en-US" dirty="0" smtClean="0"/>
              <a:t>)</a:t>
            </a:r>
          </a:p>
          <a:p>
            <a:pPr lvl="1"/>
            <a:r>
              <a:rPr lang="el-G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ἄδικος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unjust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dirty="0" smtClean="0"/>
              <a:t>&gt;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ἀδίκ</a:t>
            </a:r>
            <a:r>
              <a:rPr lang="el-GR" u="sng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ως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unjustly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el-G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πολέμιος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hostile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dirty="0"/>
              <a:t>&gt;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πολεμί</a:t>
            </a:r>
            <a:r>
              <a:rPr lang="el-GR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ως</a:t>
            </a:r>
            <a:r>
              <a:rPr lang="el-G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hostilely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l-GR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n-US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l-G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ἄλλος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dirty="0"/>
              <a:t>&gt;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ἄλλ</a:t>
            </a:r>
            <a:r>
              <a:rPr lang="el-GR" u="sng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ως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otherwise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el-G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οὗτος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dirty="0"/>
              <a:t>&gt;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οὕτ</a:t>
            </a:r>
            <a:r>
              <a:rPr lang="el-GR" u="sng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ω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l-G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οὕτ</a:t>
            </a:r>
            <a:r>
              <a:rPr lang="el-GR" u="sng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ως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thus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el-G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ὅδε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i="1" dirty="0"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dirty="0"/>
              <a:t>&gt;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u="sng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ὧ</a:t>
            </a:r>
            <a:r>
              <a:rPr lang="el-GR" dirty="0">
                <a:ea typeface="Calibri" panose="020F0502020204030204" pitchFamily="34" charset="0"/>
                <a:cs typeface="Times New Roman" panose="02020603050405020304" pitchFamily="18" charset="0"/>
              </a:rPr>
              <a:t>δε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thus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202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585217"/>
            <a:ext cx="4754880" cy="5724144"/>
          </a:xfrm>
        </p:spPr>
        <p:txBody>
          <a:bodyPr/>
          <a:lstStyle/>
          <a:p>
            <a:r>
              <a:rPr lang="el-GR" dirty="0" smtClean="0"/>
              <a:t>οὐχ </a:t>
            </a:r>
            <a:r>
              <a:rPr lang="el-GR" dirty="0"/>
              <a:t>καὶ </a:t>
            </a:r>
            <a:r>
              <a:rPr lang="el-GR" u="sng" dirty="0"/>
              <a:t>καλῶς</a:t>
            </a:r>
            <a:r>
              <a:rPr lang="el-GR" dirty="0"/>
              <a:t> ἔπραξαν. [1.7.31</a:t>
            </a:r>
            <a:r>
              <a:rPr lang="el-GR" dirty="0" smtClean="0"/>
              <a:t>]</a:t>
            </a:r>
            <a:endParaRPr lang="en-US" dirty="0" smtClean="0"/>
          </a:p>
          <a:p>
            <a:pPr lvl="1"/>
            <a:r>
              <a:rPr lang="en-US" i="1" dirty="0" smtClean="0"/>
              <a:t>And they did not act </a:t>
            </a:r>
            <a:r>
              <a:rPr lang="en-US" i="1" u="sng" dirty="0" smtClean="0"/>
              <a:t>well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989320" y="585215"/>
            <a:ext cx="5219454" cy="5724145"/>
          </a:xfrm>
        </p:spPr>
        <p:txBody>
          <a:bodyPr/>
          <a:lstStyle/>
          <a:p>
            <a:r>
              <a:rPr lang="el-GR" dirty="0"/>
              <a:t>καὶ </a:t>
            </a:r>
            <a:r>
              <a:rPr lang="el-GR" u="sng" dirty="0"/>
              <a:t>οὕτως</a:t>
            </a:r>
            <a:r>
              <a:rPr lang="el-GR" dirty="0"/>
              <a:t> ἐξῆλθον. [2.3.6]</a:t>
            </a:r>
            <a:endParaRPr lang="en-US" dirty="0"/>
          </a:p>
          <a:p>
            <a:pPr lvl="1"/>
            <a:r>
              <a:rPr lang="en-US" i="1" dirty="0"/>
              <a:t>And </a:t>
            </a:r>
            <a:r>
              <a:rPr lang="en-US" i="1" u="sng" dirty="0"/>
              <a:t>thus</a:t>
            </a:r>
            <a:r>
              <a:rPr lang="en-US" i="1" dirty="0"/>
              <a:t> they came out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4606" y="2114971"/>
            <a:ext cx="2723535" cy="369110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0032" y="2114971"/>
            <a:ext cx="3234004" cy="3687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899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5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585217"/>
            <a:ext cx="4754880" cy="5724144"/>
          </a:xfrm>
        </p:spPr>
        <p:txBody>
          <a:bodyPr/>
          <a:lstStyle/>
          <a:p>
            <a:r>
              <a:rPr lang="el-GR" u="sng" dirty="0" smtClean="0"/>
              <a:t>ἀδίκως</a:t>
            </a:r>
            <a:r>
              <a:rPr lang="el-GR" dirty="0" smtClean="0"/>
              <a:t> </a:t>
            </a:r>
            <a:r>
              <a:rPr lang="el-GR" dirty="0"/>
              <a:t>ἔφυγον παρὰ τὸν νόμον. [1.1.27</a:t>
            </a:r>
            <a:r>
              <a:rPr lang="el-GR" dirty="0" smtClean="0"/>
              <a:t>]</a:t>
            </a:r>
            <a:endParaRPr lang="en-US" dirty="0" smtClean="0"/>
          </a:p>
          <a:p>
            <a:pPr lvl="1"/>
            <a:r>
              <a:rPr lang="en-US" sz="2000" i="1" dirty="0" smtClean="0"/>
              <a:t>They fled </a:t>
            </a:r>
            <a:r>
              <a:rPr lang="en-US" sz="2000" i="1" u="sng" dirty="0" smtClean="0"/>
              <a:t>unjustly</a:t>
            </a:r>
            <a:r>
              <a:rPr lang="en-US" sz="2000" i="1" dirty="0" smtClean="0"/>
              <a:t>, contrary to the law.</a:t>
            </a:r>
          </a:p>
          <a:p>
            <a:pPr lvl="1"/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989320" y="585215"/>
            <a:ext cx="5986370" cy="5724145"/>
          </a:xfrm>
        </p:spPr>
        <p:txBody>
          <a:bodyPr/>
          <a:lstStyle/>
          <a:p>
            <a:r>
              <a:rPr lang="el-GR" dirty="0"/>
              <a:t>οἱ δὲ ξένοι </a:t>
            </a:r>
            <a:r>
              <a:rPr lang="el-GR" u="sng" dirty="0"/>
              <a:t>κακῶς</a:t>
            </a:r>
            <a:r>
              <a:rPr lang="el-GR" dirty="0"/>
              <a:t> τούς πολίτας </a:t>
            </a:r>
            <a:r>
              <a:rPr lang="el-GR" dirty="0" smtClean="0"/>
              <a:t>εἶχον</a:t>
            </a:r>
            <a:r>
              <a:rPr lang="en-US" dirty="0" smtClean="0"/>
              <a:t>.</a:t>
            </a:r>
          </a:p>
          <a:p>
            <a:pPr lvl="1"/>
            <a:r>
              <a:rPr lang="en-US" i="1" dirty="0" smtClean="0"/>
              <a:t>The </a:t>
            </a:r>
            <a:r>
              <a:rPr lang="en-US" i="1" dirty="0"/>
              <a:t>foreigners treated the citizens </a:t>
            </a:r>
            <a:r>
              <a:rPr lang="en-US" i="1" u="sng" dirty="0"/>
              <a:t>badly</a:t>
            </a:r>
            <a:r>
              <a:rPr lang="en-US" i="1" dirty="0" smtClean="0"/>
              <a:t>.</a:t>
            </a:r>
          </a:p>
          <a:p>
            <a:pPr lvl="1"/>
            <a:r>
              <a:rPr lang="en-US" dirty="0" err="1"/>
              <a:t>ἔχω</a:t>
            </a:r>
            <a:r>
              <a:rPr lang="en-US" dirty="0"/>
              <a:t> + adverb means “to treat in a certain way.”</a:t>
            </a:r>
          </a:p>
          <a:p>
            <a:pPr marL="341312" lvl="1" indent="0">
              <a:buNone/>
            </a:pPr>
            <a:endParaRPr lang="en-US" i="1" dirty="0" smtClean="0"/>
          </a:p>
          <a:p>
            <a:endParaRPr lang="en-US" i="1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0501" y="2384630"/>
            <a:ext cx="2152650" cy="35242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5381" y="2384630"/>
            <a:ext cx="4433404" cy="3524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154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5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Adverbial Place Suffixes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4354118" cy="4910887"/>
          </a:xfrm>
        </p:spPr>
        <p:txBody>
          <a:bodyPr/>
          <a:lstStyle/>
          <a:p>
            <a:r>
              <a:rPr lang="el-GR" dirty="0" smtClean="0"/>
              <a:t>-ι, -θι, -σι</a:t>
            </a:r>
            <a:r>
              <a:rPr lang="en-US" dirty="0" smtClean="0"/>
              <a:t> denote place </a:t>
            </a:r>
            <a:r>
              <a:rPr lang="en-US" u="sng" dirty="0" smtClean="0"/>
              <a:t>where</a:t>
            </a:r>
          </a:p>
          <a:p>
            <a:r>
              <a:rPr lang="el-GR" dirty="0" smtClean="0"/>
              <a:t>-θεν</a:t>
            </a:r>
            <a:r>
              <a:rPr lang="en-US" dirty="0" smtClean="0"/>
              <a:t> denotes place </a:t>
            </a:r>
            <a:r>
              <a:rPr lang="en-US" u="sng" dirty="0" smtClean="0"/>
              <a:t>from which</a:t>
            </a:r>
          </a:p>
          <a:p>
            <a:r>
              <a:rPr lang="el-GR" dirty="0" smtClean="0"/>
              <a:t>-δε</a:t>
            </a:r>
            <a:r>
              <a:rPr lang="en-US" dirty="0" smtClean="0"/>
              <a:t>, </a:t>
            </a:r>
            <a:r>
              <a:rPr lang="el-GR" dirty="0" smtClean="0"/>
              <a:t>-σε, -ζε </a:t>
            </a:r>
            <a:r>
              <a:rPr lang="en-US" dirty="0" smtClean="0"/>
              <a:t>denotes place </a:t>
            </a:r>
            <a:r>
              <a:rPr lang="en-US" u="sng" dirty="0" smtClean="0"/>
              <a:t>to which</a:t>
            </a:r>
            <a:endParaRPr lang="en-US" dirty="0" smtClean="0"/>
          </a:p>
          <a:p>
            <a:pPr marL="744537" lvl="1" indent="0">
              <a:buNone/>
            </a:pPr>
            <a:endParaRPr lang="en-US" i="1" dirty="0"/>
          </a:p>
          <a:p>
            <a:endParaRPr lang="en-US" u="sng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989319" y="1398473"/>
            <a:ext cx="5770061" cy="4910887"/>
          </a:xfrm>
        </p:spPr>
        <p:txBody>
          <a:bodyPr>
            <a:normAutofit/>
          </a:bodyPr>
          <a:lstStyle/>
          <a:p>
            <a:pPr lvl="1"/>
            <a:r>
              <a:rPr lang="el-GR" sz="2800" dirty="0"/>
              <a:t>ὁ οἶκος</a:t>
            </a:r>
            <a:r>
              <a:rPr lang="en-US" sz="2800" dirty="0"/>
              <a:t> 	</a:t>
            </a:r>
            <a:r>
              <a:rPr lang="en-US" sz="2800" i="1" dirty="0" smtClean="0"/>
              <a:t>house</a:t>
            </a:r>
            <a:r>
              <a:rPr lang="en-US" sz="2800" dirty="0" smtClean="0"/>
              <a:t> </a:t>
            </a:r>
            <a:r>
              <a:rPr lang="en-US" sz="2800" dirty="0"/>
              <a:t>(noun)</a:t>
            </a:r>
          </a:p>
          <a:p>
            <a:pPr lvl="2"/>
            <a:r>
              <a:rPr lang="el-GR" sz="2400" dirty="0"/>
              <a:t>οἰκεῖος, </a:t>
            </a:r>
            <a:r>
              <a:rPr lang="el-GR" sz="2400" dirty="0" smtClean="0"/>
              <a:t>α</a:t>
            </a:r>
            <a:r>
              <a:rPr lang="el-GR" sz="2400" dirty="0"/>
              <a:t>, </a:t>
            </a:r>
            <a:r>
              <a:rPr lang="el-GR" sz="2400" dirty="0" smtClean="0"/>
              <a:t>ον</a:t>
            </a:r>
            <a:r>
              <a:rPr lang="en-US" sz="2400" dirty="0" smtClean="0"/>
              <a:t>	</a:t>
            </a:r>
            <a:r>
              <a:rPr lang="en-US" sz="2400" i="1" dirty="0" smtClean="0"/>
              <a:t>domestic</a:t>
            </a:r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en-US" sz="2400" dirty="0" err="1"/>
              <a:t>adj</a:t>
            </a:r>
            <a:r>
              <a:rPr lang="en-US" sz="2400" dirty="0"/>
              <a:t>)</a:t>
            </a:r>
            <a:endParaRPr lang="en-US" sz="2400" i="1" dirty="0"/>
          </a:p>
          <a:p>
            <a:pPr lvl="2"/>
            <a:r>
              <a:rPr lang="en-US" sz="2400" dirty="0" err="1"/>
              <a:t>οἴκοι</a:t>
            </a:r>
            <a:r>
              <a:rPr lang="en-US" sz="2400" dirty="0"/>
              <a:t>		</a:t>
            </a:r>
            <a:r>
              <a:rPr lang="en-US" sz="2400" i="1" dirty="0"/>
              <a:t>at home</a:t>
            </a:r>
            <a:endParaRPr lang="el-GR" sz="2400" dirty="0"/>
          </a:p>
          <a:p>
            <a:pPr lvl="2"/>
            <a:r>
              <a:rPr lang="en-US" sz="2400" dirty="0" err="1" smtClean="0"/>
              <a:t>οἴκοθεν</a:t>
            </a: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i="1" dirty="0" smtClean="0"/>
              <a:t>from </a:t>
            </a:r>
            <a:r>
              <a:rPr lang="en-US" sz="2400" i="1" dirty="0"/>
              <a:t>home </a:t>
            </a:r>
            <a:endParaRPr lang="en-US" sz="2400" i="1" dirty="0" smtClean="0"/>
          </a:p>
          <a:p>
            <a:pPr lvl="2"/>
            <a:r>
              <a:rPr lang="en-US" sz="2400" dirty="0" smtClean="0"/>
              <a:t>*</a:t>
            </a:r>
            <a:r>
              <a:rPr lang="en-US" sz="2400" b="1" dirty="0" err="1" smtClean="0"/>
              <a:t>οἴκ</a:t>
            </a:r>
            <a:r>
              <a:rPr lang="en-US" sz="2400" b="1" dirty="0" smtClean="0"/>
              <a:t>αδε</a:t>
            </a:r>
            <a:r>
              <a:rPr lang="en-US" sz="2400" dirty="0"/>
              <a:t>	</a:t>
            </a:r>
            <a:r>
              <a:rPr lang="en-US" sz="2400" i="1" dirty="0" smtClean="0"/>
              <a:t>homewards </a:t>
            </a:r>
            <a:endParaRPr lang="en-US" sz="2400" i="1" dirty="0"/>
          </a:p>
          <a:p>
            <a:pPr lvl="1"/>
            <a:r>
              <a:rPr lang="el-GR" sz="2800" dirty="0" smtClean="0"/>
              <a:t>αἱ Ἀθῆναι </a:t>
            </a:r>
            <a:r>
              <a:rPr lang="en-US" sz="2800" dirty="0" smtClean="0"/>
              <a:t>= Athens (pl. fem.)</a:t>
            </a:r>
          </a:p>
          <a:p>
            <a:pPr lvl="2"/>
            <a:r>
              <a:rPr lang="el-GR" sz="2400" dirty="0" smtClean="0"/>
              <a:t>Ἀθηναῖος</a:t>
            </a:r>
            <a:r>
              <a:rPr lang="el-GR" sz="2400" dirty="0"/>
              <a:t>, α, </a:t>
            </a:r>
            <a:r>
              <a:rPr lang="el-GR" sz="2400" dirty="0" smtClean="0"/>
              <a:t>ον</a:t>
            </a:r>
            <a:r>
              <a:rPr lang="en-US" sz="2400" dirty="0" smtClean="0"/>
              <a:t>  	</a:t>
            </a:r>
            <a:r>
              <a:rPr lang="en-US" sz="2400" i="1" dirty="0" smtClean="0"/>
              <a:t>Athenian </a:t>
            </a:r>
            <a:r>
              <a:rPr lang="en-US" sz="2400" dirty="0"/>
              <a:t>(</a:t>
            </a:r>
            <a:r>
              <a:rPr lang="en-US" sz="2400" dirty="0" err="1" smtClean="0"/>
              <a:t>adj</a:t>
            </a:r>
            <a:r>
              <a:rPr lang="en-US" sz="2400" dirty="0" smtClean="0"/>
              <a:t>)</a:t>
            </a:r>
          </a:p>
          <a:p>
            <a:pPr lvl="2"/>
            <a:r>
              <a:rPr lang="el-GR" sz="2400" dirty="0" smtClean="0"/>
              <a:t>Ἀθήνησιν</a:t>
            </a:r>
            <a:r>
              <a:rPr lang="en-US" sz="2400" dirty="0"/>
              <a:t>	</a:t>
            </a:r>
            <a:r>
              <a:rPr lang="en-US" sz="2400" dirty="0" smtClean="0"/>
              <a:t> 	</a:t>
            </a:r>
            <a:r>
              <a:rPr lang="en-US" sz="2400" i="1" dirty="0" smtClean="0"/>
              <a:t>at Athens</a:t>
            </a:r>
          </a:p>
          <a:p>
            <a:pPr lvl="2"/>
            <a:r>
              <a:rPr lang="el-GR" sz="2400" dirty="0" smtClean="0"/>
              <a:t>Ἀθήνηθεν</a:t>
            </a:r>
            <a:r>
              <a:rPr lang="en-US" sz="2400" dirty="0" smtClean="0"/>
              <a:t>		</a:t>
            </a:r>
            <a:r>
              <a:rPr lang="en-US" sz="2400" i="1" dirty="0" smtClean="0"/>
              <a:t>from Athens</a:t>
            </a:r>
            <a:endParaRPr lang="en-US" sz="2400" dirty="0" smtClean="0"/>
          </a:p>
          <a:p>
            <a:pPr lvl="2"/>
            <a:r>
              <a:rPr lang="el-GR" sz="2400" dirty="0" smtClean="0"/>
              <a:t>Ἀθήναζε</a:t>
            </a:r>
            <a:r>
              <a:rPr lang="en-US" sz="2400" dirty="0" smtClean="0"/>
              <a:t>		</a:t>
            </a:r>
            <a:r>
              <a:rPr lang="en-US" sz="2400" i="1" dirty="0" smtClean="0"/>
              <a:t>to Athens</a:t>
            </a:r>
            <a:endParaRPr lang="en-US" sz="2400" i="1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77514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Adverbial Place Suffixes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4354118" cy="4910887"/>
          </a:xfrm>
        </p:spPr>
        <p:txBody>
          <a:bodyPr/>
          <a:lstStyle/>
          <a:p>
            <a:r>
              <a:rPr lang="el-GR" dirty="0" smtClean="0"/>
              <a:t>-ι, -θι, -σι</a:t>
            </a:r>
            <a:r>
              <a:rPr lang="en-US" dirty="0" smtClean="0"/>
              <a:t> denote place </a:t>
            </a:r>
            <a:r>
              <a:rPr lang="en-US" u="sng" dirty="0" smtClean="0"/>
              <a:t>where</a:t>
            </a:r>
          </a:p>
          <a:p>
            <a:r>
              <a:rPr lang="el-GR" dirty="0" smtClean="0"/>
              <a:t>-θεν</a:t>
            </a:r>
            <a:r>
              <a:rPr lang="en-US" dirty="0" smtClean="0"/>
              <a:t> denotes place </a:t>
            </a:r>
            <a:r>
              <a:rPr lang="en-US" u="sng" dirty="0" smtClean="0"/>
              <a:t>from which</a:t>
            </a:r>
          </a:p>
          <a:p>
            <a:r>
              <a:rPr lang="el-GR" dirty="0" smtClean="0"/>
              <a:t>-δε</a:t>
            </a:r>
            <a:r>
              <a:rPr lang="en-US" dirty="0" smtClean="0"/>
              <a:t>, </a:t>
            </a:r>
            <a:r>
              <a:rPr lang="el-GR" dirty="0" smtClean="0"/>
              <a:t>-σε, -ζε </a:t>
            </a:r>
            <a:r>
              <a:rPr lang="en-US" dirty="0" smtClean="0"/>
              <a:t>denotes place </a:t>
            </a:r>
            <a:r>
              <a:rPr lang="en-US" u="sng" dirty="0" smtClean="0"/>
              <a:t>to which</a:t>
            </a:r>
            <a:endParaRPr lang="en-US" dirty="0" smtClean="0"/>
          </a:p>
          <a:p>
            <a:pPr marL="744537" lvl="1" indent="0">
              <a:buNone/>
            </a:pPr>
            <a:endParaRPr lang="en-US" i="1" dirty="0"/>
          </a:p>
          <a:p>
            <a:endParaRPr lang="en-US" u="sng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638800" y="1398473"/>
            <a:ext cx="5953432" cy="4910887"/>
          </a:xfrm>
        </p:spPr>
        <p:txBody>
          <a:bodyPr>
            <a:normAutofit/>
          </a:bodyPr>
          <a:lstStyle/>
          <a:p>
            <a:r>
              <a:rPr lang="el-GR" dirty="0" smtClean="0"/>
              <a:t>ἐκεῖνος</a:t>
            </a:r>
            <a:r>
              <a:rPr lang="en-US" dirty="0" smtClean="0"/>
              <a:t>	</a:t>
            </a:r>
            <a:r>
              <a:rPr lang="en-US" i="1" dirty="0" smtClean="0"/>
              <a:t>that </a:t>
            </a:r>
            <a:r>
              <a:rPr lang="en-US" dirty="0" smtClean="0"/>
              <a:t>(</a:t>
            </a:r>
            <a:r>
              <a:rPr lang="en-US" dirty="0" err="1" smtClean="0"/>
              <a:t>adj</a:t>
            </a:r>
            <a:r>
              <a:rPr lang="en-US" dirty="0" smtClean="0"/>
              <a:t>)</a:t>
            </a:r>
          </a:p>
          <a:p>
            <a:pPr lvl="1"/>
            <a:r>
              <a:rPr lang="en-US" b="1" dirty="0" smtClean="0"/>
              <a:t>*</a:t>
            </a:r>
            <a:r>
              <a:rPr lang="el-GR" b="1" dirty="0" smtClean="0"/>
              <a:t>ἐκεῖ</a:t>
            </a:r>
            <a:r>
              <a:rPr lang="el-GR" dirty="0"/>
              <a:t>	</a:t>
            </a:r>
            <a:r>
              <a:rPr lang="en-US" i="1" dirty="0"/>
              <a:t>there</a:t>
            </a:r>
          </a:p>
          <a:p>
            <a:pPr lvl="1"/>
            <a:r>
              <a:rPr lang="en-US" b="1" dirty="0" smtClean="0"/>
              <a:t>*</a:t>
            </a:r>
            <a:r>
              <a:rPr lang="el-GR" b="1" dirty="0" smtClean="0"/>
              <a:t>ἐκεῖθεν</a:t>
            </a:r>
            <a:r>
              <a:rPr lang="el-GR" dirty="0"/>
              <a:t>	</a:t>
            </a:r>
            <a:r>
              <a:rPr lang="en-US" i="1" dirty="0"/>
              <a:t>from there</a:t>
            </a:r>
          </a:p>
          <a:p>
            <a:pPr lvl="1"/>
            <a:r>
              <a:rPr lang="el-GR" dirty="0"/>
              <a:t>ἐκεῖσε	</a:t>
            </a:r>
            <a:r>
              <a:rPr lang="en-US" i="1" dirty="0" smtClean="0"/>
              <a:t>to there</a:t>
            </a:r>
            <a:endParaRPr lang="el-GR" i="1" dirty="0"/>
          </a:p>
          <a:p>
            <a:r>
              <a:rPr lang="el-GR" dirty="0"/>
              <a:t>οὗτος, αὕτη, τοῦτο = </a:t>
            </a:r>
            <a:r>
              <a:rPr lang="en-US" dirty="0"/>
              <a:t>this/that </a:t>
            </a:r>
            <a:r>
              <a:rPr lang="el-GR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adj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b="1" dirty="0" smtClean="0"/>
              <a:t>*</a:t>
            </a:r>
            <a:r>
              <a:rPr lang="el-GR" b="1" dirty="0" smtClean="0"/>
              <a:t>ἐνταῦθα</a:t>
            </a:r>
            <a:r>
              <a:rPr lang="el-GR" dirty="0"/>
              <a:t>	</a:t>
            </a:r>
            <a:r>
              <a:rPr lang="en-US" i="1" dirty="0"/>
              <a:t>there, </a:t>
            </a:r>
            <a:r>
              <a:rPr lang="en-US" i="1" dirty="0" smtClean="0"/>
              <a:t>then</a:t>
            </a:r>
          </a:p>
          <a:p>
            <a:pPr lvl="1"/>
            <a:r>
              <a:rPr lang="en-US" b="1" dirty="0" smtClean="0"/>
              <a:t>*</a:t>
            </a:r>
            <a:r>
              <a:rPr lang="el-GR" b="1" dirty="0" smtClean="0"/>
              <a:t>ἔνθα</a:t>
            </a:r>
            <a:r>
              <a:rPr lang="el-GR" dirty="0"/>
              <a:t>	</a:t>
            </a:r>
            <a:r>
              <a:rPr lang="en-US" i="1" dirty="0"/>
              <a:t>there, then</a:t>
            </a:r>
          </a:p>
          <a:p>
            <a:pPr lvl="1"/>
            <a:r>
              <a:rPr lang="el-GR" dirty="0" smtClean="0"/>
              <a:t>ἐντεῦθεν</a:t>
            </a:r>
            <a:r>
              <a:rPr lang="el-GR" dirty="0"/>
              <a:t>	</a:t>
            </a:r>
            <a:r>
              <a:rPr lang="en-US" i="1" dirty="0"/>
              <a:t>thereupon, </a:t>
            </a:r>
            <a:r>
              <a:rPr lang="en-US" i="1" dirty="0" smtClean="0"/>
              <a:t>thence, from there</a:t>
            </a:r>
          </a:p>
          <a:p>
            <a:pPr marL="0" indent="0">
              <a:buNone/>
            </a:pPr>
            <a:endParaRPr lang="en-US" sz="3200" i="1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24162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1024127" y="585217"/>
            <a:ext cx="4754880" cy="5724144"/>
          </a:xfrm>
        </p:spPr>
        <p:txBody>
          <a:bodyPr/>
          <a:lstStyle/>
          <a:p>
            <a:r>
              <a:rPr lang="el-GR" u="sng" dirty="0"/>
              <a:t>οἴκαδε</a:t>
            </a:r>
            <a:r>
              <a:rPr lang="el-GR" dirty="0"/>
              <a:t> ἀπῆλθε</a:t>
            </a:r>
            <a:r>
              <a:rPr lang="en-US" dirty="0"/>
              <a:t> [3.2.29</a:t>
            </a:r>
            <a:r>
              <a:rPr lang="en-US" dirty="0" smtClean="0"/>
              <a:t>]</a:t>
            </a:r>
          </a:p>
          <a:p>
            <a:pPr lvl="1"/>
            <a:r>
              <a:rPr lang="en-US" i="1" dirty="0" smtClean="0"/>
              <a:t>He </a:t>
            </a:r>
            <a:r>
              <a:rPr lang="en-US" i="1" dirty="0" smtClean="0"/>
              <a:t>went</a:t>
            </a:r>
            <a:r>
              <a:rPr lang="en-US" i="1" dirty="0" smtClean="0"/>
              <a:t> </a:t>
            </a:r>
            <a:r>
              <a:rPr lang="en-US" i="1" dirty="0" smtClean="0"/>
              <a:t>away </a:t>
            </a:r>
            <a:r>
              <a:rPr lang="en-US" i="1" u="sng" dirty="0" smtClean="0"/>
              <a:t>homewards</a:t>
            </a:r>
            <a:r>
              <a:rPr lang="en-US" i="1" dirty="0" smtClean="0"/>
              <a:t>.</a:t>
            </a:r>
          </a:p>
          <a:p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5989319" y="585215"/>
            <a:ext cx="5652075" cy="5724145"/>
          </a:xfrm>
        </p:spPr>
        <p:txBody>
          <a:bodyPr/>
          <a:lstStyle/>
          <a:p>
            <a:r>
              <a:rPr lang="el-GR" u="sng" dirty="0"/>
              <a:t>ἐντεῦθεν</a:t>
            </a:r>
            <a:r>
              <a:rPr lang="el-GR" dirty="0"/>
              <a:t> ἐκκλησίαν ἐποίουν. [1.7.9]</a:t>
            </a:r>
            <a:endParaRPr lang="en-US" dirty="0"/>
          </a:p>
          <a:p>
            <a:pPr lvl="1"/>
            <a:r>
              <a:rPr lang="en-US" i="1" u="sng" dirty="0"/>
              <a:t>Thereupon</a:t>
            </a:r>
            <a:r>
              <a:rPr lang="en-US" i="1" dirty="0"/>
              <a:t> (</a:t>
            </a:r>
            <a:r>
              <a:rPr lang="en-US" i="1" u="sng" dirty="0"/>
              <a:t>then</a:t>
            </a:r>
            <a:r>
              <a:rPr lang="en-US" i="1" dirty="0"/>
              <a:t>) they made an assembly.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7881" y="2330243"/>
            <a:ext cx="2407372" cy="335694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5862" y="2330244"/>
            <a:ext cx="4028336" cy="3356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757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  <p:bldP spid="3" grpId="0" uiExpand="1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mpf aor ind 3rd verbs.pptx" id="{8E40F642-33D7-435E-8F57-D76A345B260E}" vid="{A8F48C8D-8F80-47F5-81C3-7A9C61DAF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2047</TotalTime>
  <Words>786</Words>
  <Application>Microsoft Office PowerPoint</Application>
  <PresentationFormat>Widescreen</PresentationFormat>
  <Paragraphs>196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Calibri</vt:lpstr>
      <vt:lpstr>Courier New</vt:lpstr>
      <vt:lpstr>Times New Roman</vt:lpstr>
      <vt:lpstr>Tw Cen MT</vt:lpstr>
      <vt:lpstr>Tw Cen MT Condensed</vt:lpstr>
      <vt:lpstr>Wingdings 3</vt:lpstr>
      <vt:lpstr>Integral</vt:lpstr>
      <vt:lpstr>Greek Adverbs</vt:lpstr>
      <vt:lpstr>Adverbs </vt:lpstr>
      <vt:lpstr>Many things function in the sentence [relation] as adverbs that are not adverbs by part-of-speech [POS].</vt:lpstr>
      <vt:lpstr>Adverbs</vt:lpstr>
      <vt:lpstr>PowerPoint Presentation</vt:lpstr>
      <vt:lpstr>PowerPoint Presentation</vt:lpstr>
      <vt:lpstr>Adverbial Place Suffixes</vt:lpstr>
      <vt:lpstr>Adverbial Place Suffixes</vt:lpstr>
      <vt:lpstr>PowerPoint Presentation</vt:lpstr>
      <vt:lpstr>PowerPoint Presentation</vt:lpstr>
      <vt:lpstr>οἱ δὲ Ἐφέσιοι τροπαῖον ἐνταῦθα κατέστησαν καὶ ἕτερον πρὸς τῷ Κορησσῷ. [1.2.10] </vt:lpstr>
      <vt:lpstr>PowerPoint Presentation</vt:lpstr>
      <vt:lpstr>Adverbs [POS] functioning as straightforward adverbs [relation]</vt:lpstr>
      <vt:lpstr>καὶ εὐθὺς ἐναυμάχησαν αὖθις Λακεδαιμόνιοι καὶ Ἀθηναῖοι, ἐνίκησαν δὲ Λακεδαιμόνιοι. </vt:lpstr>
      <vt:lpstr>τότε μὲν ἔφυγον εἰς τὸν Πόντον.</vt:lpstr>
      <vt:lpstr>PowerPoint Presentation</vt:lpstr>
      <vt:lpstr>Adverbs [POS] with other Relations.</vt:lpstr>
      <vt:lpstr>οἱ πρόσθεν τοῖς νῦν στρατηγοῖς ἔλεγον. </vt:lpstr>
      <vt:lpstr>τοῖς ἔνθα ἔπεισεν.</vt:lpstr>
      <vt:lpstr>Κόνωνα δʼ ἐκ τῶν οἴκοθεν εἷλον.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101</dc:title>
  <dc:creator>Vanessa Gorman</dc:creator>
  <cp:lastModifiedBy>Vanessa Gorman</cp:lastModifiedBy>
  <cp:revision>304</cp:revision>
  <dcterms:created xsi:type="dcterms:W3CDTF">2019-10-07T18:50:51Z</dcterms:created>
  <dcterms:modified xsi:type="dcterms:W3CDTF">2019-12-29T18:29:00Z</dcterms:modified>
</cp:coreProperties>
</file>