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13" r:id="rId2"/>
    <p:sldId id="295" r:id="rId3"/>
    <p:sldId id="296" r:id="rId4"/>
    <p:sldId id="297" r:id="rId5"/>
    <p:sldId id="318" r:id="rId6"/>
    <p:sldId id="298" r:id="rId7"/>
    <p:sldId id="317" r:id="rId8"/>
    <p:sldId id="319" r:id="rId9"/>
    <p:sldId id="306" r:id="rId10"/>
    <p:sldId id="307" r:id="rId11"/>
    <p:sldId id="309" r:id="rId12"/>
    <p:sldId id="310" r:id="rId13"/>
    <p:sldId id="312" r:id="rId14"/>
    <p:sldId id="31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F0"/>
    <a:srgbClr val="4EF4F8"/>
    <a:srgbClr val="E058EE"/>
    <a:srgbClr val="EEC358"/>
    <a:srgbClr val="87A89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41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ctr">
              <a:defRPr sz="5000" spc="200"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ctr">
              <a:lnSpc>
                <a:spcPct val="100000"/>
              </a:lnSpc>
              <a:spcBef>
                <a:spcPts val="0"/>
              </a:spcBef>
              <a:buNone/>
              <a:defRPr sz="2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12DAF2DB-7230-4B59-B7DF-5B059DD3D26A}" type="datetimeFigureOut">
              <a:rPr lang="en-US" smtClean="0"/>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232C14-EA7A-45A4-937B-E50D0FE05BA8}" type="slidenum">
              <a:rPr lang="en-US" smtClean="0"/>
              <a:t>‹#›</a:t>
            </a:fld>
            <a:endParaRPr lang="en-US"/>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32919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AF2DB-7230-4B59-B7DF-5B059DD3D26A}" type="datetimeFigureOut">
              <a:rPr lang="en-US" smtClean="0"/>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232C14-EA7A-45A4-937B-E50D0FE05BA8}" type="slidenum">
              <a:rPr lang="en-US" smtClean="0"/>
              <a:t>‹#›</a:t>
            </a:fld>
            <a:endParaRPr lang="en-US"/>
          </a:p>
        </p:txBody>
      </p:sp>
    </p:spTree>
    <p:extLst>
      <p:ext uri="{BB962C8B-B14F-4D97-AF65-F5344CB8AC3E}">
        <p14:creationId xmlns:p14="http://schemas.microsoft.com/office/powerpoint/2010/main" val="2336262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AF2DB-7230-4B59-B7DF-5B059DD3D26A}" type="datetimeFigureOut">
              <a:rPr lang="en-US" smtClean="0"/>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232C14-EA7A-45A4-937B-E50D0FE05BA8}"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9674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723652"/>
          </a:xfrm>
        </p:spPr>
        <p:txBody>
          <a:bodyPr/>
          <a:lstStyle>
            <a:lvl1pPr algn="ctr">
              <a:defRPr sz="4000"/>
            </a:lvl1pPr>
          </a:lstStyle>
          <a:p>
            <a:r>
              <a:rPr lang="en-US" dirty="0" smtClean="0"/>
              <a:t>Click to edit Master title style</a:t>
            </a:r>
            <a:endParaRPr lang="en-US" dirty="0"/>
          </a:p>
        </p:txBody>
      </p:sp>
      <p:sp>
        <p:nvSpPr>
          <p:cNvPr id="3" name="Content Placeholder 2"/>
          <p:cNvSpPr>
            <a:spLocks noGrp="1"/>
          </p:cNvSpPr>
          <p:nvPr>
            <p:ph idx="1"/>
          </p:nvPr>
        </p:nvSpPr>
        <p:spPr>
          <a:xfrm>
            <a:off x="1024128" y="1470212"/>
            <a:ext cx="9720073" cy="4839148"/>
          </a:xfrm>
        </p:spPr>
        <p:txBody>
          <a:bodyPr/>
          <a:lstStyle>
            <a:lvl1pPr marL="344488" indent="-344488">
              <a:buFont typeface="Courier New" panose="02070309020205020404" pitchFamily="49" charset="0"/>
              <a:buChar char="o"/>
              <a:defRPr sz="3200"/>
            </a:lvl1pPr>
            <a:lvl2pPr marL="914400" indent="-169863">
              <a:defRPr sz="2800"/>
            </a:lvl2pPr>
            <a:lvl3pPr marL="1371600" indent="-136525">
              <a:defRPr sz="2400"/>
            </a:lvl3pPr>
            <a:lvl4pPr marL="1828800" indent="-136525">
              <a:defRPr sz="2000"/>
            </a:lvl4pPr>
            <a:lvl5pPr marL="2286000" indent="-136525">
              <a:defRPr sz="1800"/>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2DAF2DB-7230-4B59-B7DF-5B059DD3D26A}" type="datetimeFigureOut">
              <a:rPr lang="en-US" smtClean="0"/>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232C14-EA7A-45A4-937B-E50D0FE05BA8}" type="slidenum">
              <a:rPr lang="en-US" smtClean="0"/>
              <a:t>‹#›</a:t>
            </a:fld>
            <a:endParaRPr lang="en-US"/>
          </a:p>
        </p:txBody>
      </p:sp>
    </p:spTree>
    <p:extLst>
      <p:ext uri="{BB962C8B-B14F-4D97-AF65-F5344CB8AC3E}">
        <p14:creationId xmlns:p14="http://schemas.microsoft.com/office/powerpoint/2010/main" val="25055249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ctr">
              <a:defRPr sz="5000" b="0" spc="200"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gn="ctr">
              <a:lnSpc>
                <a:spcPct val="100000"/>
              </a:lnSpc>
              <a:spcBef>
                <a:spcPts val="0"/>
              </a:spcBef>
              <a:buNone/>
              <a:defRPr sz="2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Edit Master text styles</a:t>
            </a:r>
          </a:p>
        </p:txBody>
      </p:sp>
      <p:sp>
        <p:nvSpPr>
          <p:cNvPr id="4" name="Date Placeholder 3"/>
          <p:cNvSpPr>
            <a:spLocks noGrp="1"/>
          </p:cNvSpPr>
          <p:nvPr>
            <p:ph type="dt" sz="half" idx="10"/>
          </p:nvPr>
        </p:nvSpPr>
        <p:spPr/>
        <p:txBody>
          <a:bodyPr/>
          <a:lstStyle/>
          <a:p>
            <a:fld id="{12DAF2DB-7230-4B59-B7DF-5B059DD3D26A}" type="datetimeFigureOut">
              <a:rPr lang="en-US" smtClean="0"/>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232C14-EA7A-45A4-937B-E50D0FE05BA8}" type="slidenum">
              <a:rPr lang="en-US" smtClean="0"/>
              <a:t>‹#›</a:t>
            </a:fld>
            <a:endParaRPr lang="en-US"/>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29048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651913"/>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1024127" y="1398473"/>
            <a:ext cx="4754880" cy="4910887"/>
          </a:xfrm>
        </p:spPr>
        <p:txBody>
          <a:bodyPr/>
          <a:lstStyle>
            <a:lvl1pPr>
              <a:defRPr sz="2800"/>
            </a:lvl1pPr>
            <a:lvl2pPr>
              <a:defRPr sz="2400"/>
            </a:lvl2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989320" y="1398473"/>
            <a:ext cx="4754880" cy="4910887"/>
          </a:xfrm>
        </p:spPr>
        <p:txBody>
          <a:bodyPr/>
          <a:lstStyle>
            <a:lvl1pPr>
              <a:defRPr sz="2800"/>
            </a:lvl1pPr>
            <a:lvl2pPr>
              <a:defRPr sz="2400"/>
            </a:lvl2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12DAF2DB-7230-4B59-B7DF-5B059DD3D26A}" type="datetimeFigureOut">
              <a:rPr lang="en-US" smtClean="0"/>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232C14-EA7A-45A4-937B-E50D0FE05BA8}" type="slidenum">
              <a:rPr lang="en-US" smtClean="0"/>
              <a:t>‹#›</a:t>
            </a:fld>
            <a:endParaRPr lang="en-US"/>
          </a:p>
        </p:txBody>
      </p:sp>
    </p:spTree>
    <p:extLst>
      <p:ext uri="{BB962C8B-B14F-4D97-AF65-F5344CB8AC3E}">
        <p14:creationId xmlns:p14="http://schemas.microsoft.com/office/powerpoint/2010/main" val="1374964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687772"/>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DAF2DB-7230-4B59-B7DF-5B059DD3D26A}" type="datetimeFigureOut">
              <a:rPr lang="en-US" smtClean="0"/>
              <a:t>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232C14-EA7A-45A4-937B-E50D0FE05BA8}" type="slidenum">
              <a:rPr lang="en-US" smtClean="0"/>
              <a:t>‹#›</a:t>
            </a:fld>
            <a:endParaRPr lang="en-US"/>
          </a:p>
        </p:txBody>
      </p:sp>
    </p:spTree>
    <p:extLst>
      <p:ext uri="{BB962C8B-B14F-4D97-AF65-F5344CB8AC3E}">
        <p14:creationId xmlns:p14="http://schemas.microsoft.com/office/powerpoint/2010/main" val="1159450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2DAF2DB-7230-4B59-B7DF-5B059DD3D26A}" type="datetimeFigureOut">
              <a:rPr lang="en-US" smtClean="0"/>
              <a:t>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232C14-EA7A-45A4-937B-E50D0FE05BA8}" type="slidenum">
              <a:rPr lang="en-US" smtClean="0"/>
              <a:t>‹#›</a:t>
            </a:fld>
            <a:endParaRPr lang="en-US"/>
          </a:p>
        </p:txBody>
      </p:sp>
    </p:spTree>
    <p:extLst>
      <p:ext uri="{BB962C8B-B14F-4D97-AF65-F5344CB8AC3E}">
        <p14:creationId xmlns:p14="http://schemas.microsoft.com/office/powerpoint/2010/main" val="894805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AF2DB-7230-4B59-B7DF-5B059DD3D26A}" type="datetimeFigureOut">
              <a:rPr lang="en-US" smtClean="0"/>
              <a:t>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232C14-EA7A-45A4-937B-E50D0FE05BA8}" type="slidenum">
              <a:rPr lang="en-US" smtClean="0"/>
              <a:t>‹#›</a:t>
            </a:fld>
            <a:endParaRPr lang="en-US"/>
          </a:p>
        </p:txBody>
      </p:sp>
    </p:spTree>
    <p:extLst>
      <p:ext uri="{BB962C8B-B14F-4D97-AF65-F5344CB8AC3E}">
        <p14:creationId xmlns:p14="http://schemas.microsoft.com/office/powerpoint/2010/main" val="3368344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2DAF2DB-7230-4B59-B7DF-5B059DD3D26A}" type="datetimeFigureOut">
              <a:rPr lang="en-US" smtClean="0"/>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232C14-EA7A-45A4-937B-E50D0FE05BA8}" type="slidenum">
              <a:rPr lang="en-US" smtClean="0"/>
              <a:t>‹#›</a:t>
            </a:fld>
            <a:endParaRPr lang="en-US"/>
          </a:p>
        </p:txBody>
      </p:sp>
    </p:spTree>
    <p:extLst>
      <p:ext uri="{BB962C8B-B14F-4D97-AF65-F5344CB8AC3E}">
        <p14:creationId xmlns:p14="http://schemas.microsoft.com/office/powerpoint/2010/main" val="1127086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2DAF2DB-7230-4B59-B7DF-5B059DD3D26A}" type="datetimeFigureOut">
              <a:rPr lang="en-US" smtClean="0"/>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232C14-EA7A-45A4-937B-E50D0FE05BA8}"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147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67880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24128" y="1362635"/>
            <a:ext cx="9720073" cy="4946725"/>
          </a:xfrm>
          <a:prstGeom prst="rect">
            <a:avLst/>
          </a:prstGeom>
        </p:spPr>
        <p:txBody>
          <a:bodyPr vert="horz" lIns="45720" tIns="45720" rIns="4572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2DAF2DB-7230-4B59-B7DF-5B059DD3D26A}" type="datetimeFigureOut">
              <a:rPr lang="en-US" smtClean="0"/>
              <a:t>12/4/2020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9232C14-EA7A-45A4-937B-E50D0FE05BA8}" type="slidenum">
              <a:rPr lang="en-US" smtClean="0"/>
              <a:t>‹#›</a:t>
            </a:fld>
            <a:endParaRPr lang="en-US"/>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2492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285750" indent="-285750" algn="l" defTabSz="914400" rtl="0" eaLnBrk="1" latinLnBrk="0" hangingPunct="1">
        <a:lnSpc>
          <a:spcPct val="90000"/>
        </a:lnSpc>
        <a:spcBef>
          <a:spcPts val="1200"/>
        </a:spcBef>
        <a:spcAft>
          <a:spcPts val="200"/>
        </a:spcAft>
        <a:buClr>
          <a:schemeClr val="accent1"/>
        </a:buClr>
        <a:buSzPct val="100000"/>
        <a:buFont typeface="Courier New" panose="02070309020205020404" pitchFamily="49" charset="0"/>
        <a:buChar char="o"/>
        <a:tabLst>
          <a:tab pos="403225" algn="l"/>
        </a:tabLst>
        <a:defRPr sz="3600" kern="1200">
          <a:solidFill>
            <a:schemeClr val="tx1"/>
          </a:solidFill>
          <a:latin typeface="+mn-lt"/>
          <a:ea typeface="+mn-ea"/>
          <a:cs typeface="+mn-cs"/>
        </a:defRPr>
      </a:lvl1pPr>
      <a:lvl2pPr marL="511175" indent="-169863" algn="l" defTabSz="914400" rtl="0" eaLnBrk="1" latinLnBrk="0" hangingPunct="1">
        <a:lnSpc>
          <a:spcPct val="90000"/>
        </a:lnSpc>
        <a:spcBef>
          <a:spcPts val="200"/>
        </a:spcBef>
        <a:spcAft>
          <a:spcPts val="400"/>
        </a:spcAft>
        <a:buClr>
          <a:schemeClr val="accent1"/>
        </a:buClr>
        <a:buFont typeface="Wingdings 3" pitchFamily="18" charset="2"/>
        <a:buChar char=""/>
        <a:defRPr sz="3200" kern="1200">
          <a:solidFill>
            <a:schemeClr val="tx1"/>
          </a:solidFill>
          <a:latin typeface="+mn-lt"/>
          <a:ea typeface="+mn-ea"/>
          <a:cs typeface="+mn-cs"/>
        </a:defRPr>
      </a:lvl2pPr>
      <a:lvl3pPr marL="860425" indent="-136525" algn="l" defTabSz="914400" rtl="0" eaLnBrk="1" latinLnBrk="0" hangingPunct="1">
        <a:lnSpc>
          <a:spcPct val="90000"/>
        </a:lnSpc>
        <a:spcBef>
          <a:spcPts val="200"/>
        </a:spcBef>
        <a:spcAft>
          <a:spcPts val="400"/>
        </a:spcAft>
        <a:buClr>
          <a:schemeClr val="accent1"/>
        </a:buClr>
        <a:buFont typeface="Wingdings 3" pitchFamily="18" charset="2"/>
        <a:buChar char=""/>
        <a:defRPr sz="2800" kern="1200">
          <a:solidFill>
            <a:schemeClr val="tx1"/>
          </a:solidFill>
          <a:latin typeface="+mn-lt"/>
          <a:ea typeface="+mn-ea"/>
          <a:cs typeface="+mn-cs"/>
        </a:defRPr>
      </a:lvl3pPr>
      <a:lvl4pPr marL="1201738" indent="-136525" algn="l" defTabSz="914400" rtl="0" eaLnBrk="1" latinLnBrk="0" hangingPunct="1">
        <a:lnSpc>
          <a:spcPct val="90000"/>
        </a:lnSpc>
        <a:spcBef>
          <a:spcPts val="200"/>
        </a:spcBef>
        <a:spcAft>
          <a:spcPts val="400"/>
        </a:spcAft>
        <a:buClr>
          <a:schemeClr val="accent1"/>
        </a:buClr>
        <a:buFont typeface="Wingdings 3" pitchFamily="18" charset="2"/>
        <a:buChar char=""/>
        <a:defRPr sz="2400" kern="1200">
          <a:solidFill>
            <a:schemeClr val="tx1"/>
          </a:solidFill>
          <a:latin typeface="+mn-lt"/>
          <a:ea typeface="+mn-ea"/>
          <a:cs typeface="+mn-cs"/>
        </a:defRPr>
      </a:lvl4pPr>
      <a:lvl5pPr marL="1487488" indent="-136525" algn="l" defTabSz="914400" rtl="0" eaLnBrk="1" latinLnBrk="0" hangingPunct="1">
        <a:lnSpc>
          <a:spcPct val="90000"/>
        </a:lnSpc>
        <a:spcBef>
          <a:spcPts val="200"/>
        </a:spcBef>
        <a:spcAft>
          <a:spcPts val="400"/>
        </a:spcAft>
        <a:buClr>
          <a:schemeClr val="accent1"/>
        </a:buClr>
        <a:buFont typeface="Wingdings 3" pitchFamily="18" charset="2"/>
        <a:buChar char=""/>
        <a:defRPr sz="20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smtClean="0"/>
              <a:t>Introduction to</a:t>
            </a:r>
            <a:r>
              <a:rPr lang="en-US" dirty="0" smtClean="0"/>
              <a:t/>
            </a:r>
            <a:br>
              <a:rPr lang="en-US" dirty="0" smtClean="0"/>
            </a:br>
            <a:r>
              <a:rPr lang="en-US" sz="4400" dirty="0" smtClean="0"/>
              <a:t>Adjectives and Pronouns</a:t>
            </a:r>
            <a:endParaRPr lang="en-US" sz="4000" dirty="0"/>
          </a:p>
        </p:txBody>
      </p:sp>
      <p:sp>
        <p:nvSpPr>
          <p:cNvPr id="3" name="Subtitle 2"/>
          <p:cNvSpPr>
            <a:spLocks noGrp="1"/>
          </p:cNvSpPr>
          <p:nvPr>
            <p:ph type="subTitle" idx="1"/>
          </p:nvPr>
        </p:nvSpPr>
        <p:spPr>
          <a:xfrm>
            <a:off x="8610599" y="4960137"/>
            <a:ext cx="3366247" cy="1463040"/>
          </a:xfrm>
        </p:spPr>
        <p:txBody>
          <a:bodyPr>
            <a:normAutofit/>
          </a:bodyPr>
          <a:lstStyle/>
          <a:p>
            <a:r>
              <a:rPr lang="en-US" dirty="0" smtClean="0"/>
              <a:t>Prof. Vanessa Gorman</a:t>
            </a:r>
          </a:p>
          <a:p>
            <a:r>
              <a:rPr lang="en-US" sz="1900" dirty="0" smtClean="0"/>
              <a:t>University of Nebraska-Lincoln</a:t>
            </a:r>
          </a:p>
          <a:p>
            <a:r>
              <a:rPr lang="en-US" sz="1900" dirty="0" smtClean="0"/>
              <a:t>vgorman1@unl.edu</a:t>
            </a:r>
            <a:endParaRPr lang="en-US" sz="1900" dirty="0"/>
          </a:p>
        </p:txBody>
      </p:sp>
    </p:spTree>
    <p:extLst>
      <p:ext uri="{BB962C8B-B14F-4D97-AF65-F5344CB8AC3E}">
        <p14:creationId xmlns:p14="http://schemas.microsoft.com/office/powerpoint/2010/main" val="2070552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637768"/>
            <a:ext cx="9720072" cy="723652"/>
          </a:xfrm>
        </p:spPr>
        <p:txBody>
          <a:bodyPr/>
          <a:lstStyle/>
          <a:p>
            <a:r>
              <a:rPr lang="en-US" dirty="0" smtClean="0"/>
              <a:t>Types of Pronoun</a:t>
            </a:r>
            <a:endParaRPr lang="en-US" dirty="0"/>
          </a:p>
        </p:txBody>
      </p:sp>
      <p:sp>
        <p:nvSpPr>
          <p:cNvPr id="3" name="Content Placeholder 2"/>
          <p:cNvSpPr>
            <a:spLocks noGrp="1"/>
          </p:cNvSpPr>
          <p:nvPr>
            <p:ph idx="1"/>
          </p:nvPr>
        </p:nvSpPr>
        <p:spPr>
          <a:xfrm>
            <a:off x="1024128" y="1470212"/>
            <a:ext cx="10736948" cy="4839148"/>
          </a:xfrm>
        </p:spPr>
        <p:txBody>
          <a:bodyPr>
            <a:normAutofit fontScale="92500" lnSpcReduction="10000"/>
          </a:bodyPr>
          <a:lstStyle/>
          <a:p>
            <a:r>
              <a:rPr lang="en-US" b="1" u="sng" dirty="0"/>
              <a:t>Personal</a:t>
            </a:r>
            <a:r>
              <a:rPr lang="en-US" dirty="0"/>
              <a:t> </a:t>
            </a:r>
            <a:r>
              <a:rPr lang="en-US" dirty="0" smtClean="0"/>
              <a:t>pronoun = I</a:t>
            </a:r>
            <a:r>
              <a:rPr lang="en-US" dirty="0"/>
              <a:t>, you, he/she/it, we, you, they, me, us, them, him, </a:t>
            </a:r>
            <a:r>
              <a:rPr lang="en-US" dirty="0" smtClean="0"/>
              <a:t>her</a:t>
            </a:r>
          </a:p>
          <a:p>
            <a:pPr lvl="1"/>
            <a:r>
              <a:rPr lang="en-US" dirty="0" smtClean="0"/>
              <a:t>NOTE: the </a:t>
            </a:r>
            <a:r>
              <a:rPr lang="en-US" b="1" u="sng" dirty="0" smtClean="0"/>
              <a:t>article</a:t>
            </a:r>
            <a:r>
              <a:rPr lang="en-US" dirty="0" smtClean="0"/>
              <a:t> can stand in for a 3</a:t>
            </a:r>
            <a:r>
              <a:rPr lang="en-US" baseline="30000" dirty="0" smtClean="0"/>
              <a:t>rd</a:t>
            </a:r>
            <a:r>
              <a:rPr lang="en-US" dirty="0" smtClean="0"/>
              <a:t> person personal pronoun</a:t>
            </a:r>
            <a:endParaRPr lang="en-US" dirty="0"/>
          </a:p>
          <a:p>
            <a:r>
              <a:rPr lang="en-US" b="1" u="sng" dirty="0"/>
              <a:t>Possessive</a:t>
            </a:r>
            <a:r>
              <a:rPr lang="en-US" dirty="0"/>
              <a:t> </a:t>
            </a:r>
            <a:r>
              <a:rPr lang="en-US" dirty="0" smtClean="0"/>
              <a:t>pronoun = mine</a:t>
            </a:r>
            <a:r>
              <a:rPr lang="en-US" dirty="0"/>
              <a:t>, yours, his, hers, hours, theirs, its</a:t>
            </a:r>
          </a:p>
          <a:p>
            <a:r>
              <a:rPr lang="en-US" b="1" u="sng" dirty="0"/>
              <a:t>Reflexive</a:t>
            </a:r>
            <a:r>
              <a:rPr lang="en-US" dirty="0"/>
              <a:t> </a:t>
            </a:r>
            <a:r>
              <a:rPr lang="en-US" dirty="0" smtClean="0"/>
              <a:t>pronoun: </a:t>
            </a:r>
            <a:r>
              <a:rPr lang="en-US" dirty="0"/>
              <a:t>used when the object is the same as the subject of the </a:t>
            </a:r>
            <a:r>
              <a:rPr lang="en-US" dirty="0" smtClean="0"/>
              <a:t>sentence = “–</a:t>
            </a:r>
            <a:r>
              <a:rPr lang="en-US" dirty="0"/>
              <a:t>self” = myself, herself, </a:t>
            </a:r>
            <a:r>
              <a:rPr lang="en-US" i="1" dirty="0"/>
              <a:t>etc.</a:t>
            </a:r>
            <a:endParaRPr lang="en-US" dirty="0"/>
          </a:p>
          <a:p>
            <a:r>
              <a:rPr lang="en-US" b="1" u="sng" dirty="0"/>
              <a:t>Interrogative</a:t>
            </a:r>
            <a:r>
              <a:rPr lang="en-US" dirty="0"/>
              <a:t> </a:t>
            </a:r>
            <a:r>
              <a:rPr lang="en-US" dirty="0" smtClean="0"/>
              <a:t>pronoun: </a:t>
            </a:r>
            <a:r>
              <a:rPr lang="en-US" dirty="0"/>
              <a:t>ask </a:t>
            </a:r>
            <a:r>
              <a:rPr lang="en-US" dirty="0" smtClean="0"/>
              <a:t>questions = who</a:t>
            </a:r>
            <a:r>
              <a:rPr lang="en-US" dirty="0"/>
              <a:t>, which, what, whose, </a:t>
            </a:r>
            <a:r>
              <a:rPr lang="en-US" i="1" dirty="0"/>
              <a:t>etc.</a:t>
            </a:r>
            <a:endParaRPr lang="en-US" dirty="0"/>
          </a:p>
          <a:p>
            <a:r>
              <a:rPr lang="en-US" b="1" u="sng" dirty="0"/>
              <a:t>Demonstrative</a:t>
            </a:r>
            <a:r>
              <a:rPr lang="en-US" dirty="0"/>
              <a:t> </a:t>
            </a:r>
            <a:r>
              <a:rPr lang="en-US" dirty="0" smtClean="0"/>
              <a:t>pronoun = this</a:t>
            </a:r>
            <a:r>
              <a:rPr lang="en-US" dirty="0"/>
              <a:t>, that, these, those</a:t>
            </a:r>
          </a:p>
          <a:p>
            <a:r>
              <a:rPr lang="en-US" b="1" u="sng" dirty="0"/>
              <a:t>Indefinite</a:t>
            </a:r>
            <a:r>
              <a:rPr lang="en-US" dirty="0"/>
              <a:t> </a:t>
            </a:r>
            <a:r>
              <a:rPr lang="en-US" dirty="0" smtClean="0"/>
              <a:t>pronoun = anyone</a:t>
            </a:r>
            <a:r>
              <a:rPr lang="en-US" dirty="0"/>
              <a:t>, anywhere, everyone, no one, someone, </a:t>
            </a:r>
            <a:r>
              <a:rPr lang="en-US" i="1" dirty="0"/>
              <a:t>etc.</a:t>
            </a:r>
            <a:endParaRPr lang="en-US" dirty="0"/>
          </a:p>
        </p:txBody>
      </p:sp>
    </p:spTree>
    <p:extLst>
      <p:ext uri="{BB962C8B-B14F-4D97-AF65-F5344CB8AC3E}">
        <p14:creationId xmlns:p14="http://schemas.microsoft.com/office/powerpoint/2010/main" val="1262993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588906"/>
            <a:ext cx="9720072" cy="723652"/>
          </a:xfrm>
        </p:spPr>
        <p:txBody>
          <a:bodyPr>
            <a:normAutofit/>
          </a:bodyPr>
          <a:lstStyle/>
          <a:p>
            <a:r>
              <a:rPr lang="en-US" dirty="0" smtClean="0"/>
              <a:t>Which Words are </a:t>
            </a:r>
            <a:r>
              <a:rPr lang="en-US" dirty="0" smtClean="0">
                <a:solidFill>
                  <a:srgbClr val="E058EE"/>
                </a:solidFill>
              </a:rPr>
              <a:t>Pronouns</a:t>
            </a:r>
            <a:r>
              <a:rPr lang="en-US" dirty="0" smtClean="0"/>
              <a:t>? </a:t>
            </a:r>
            <a:endParaRPr lang="en-US" dirty="0"/>
          </a:p>
        </p:txBody>
      </p:sp>
      <p:sp>
        <p:nvSpPr>
          <p:cNvPr id="3" name="Content Placeholder 2"/>
          <p:cNvSpPr>
            <a:spLocks noGrp="1"/>
          </p:cNvSpPr>
          <p:nvPr>
            <p:ph idx="1"/>
          </p:nvPr>
        </p:nvSpPr>
        <p:spPr/>
        <p:txBody>
          <a:bodyPr/>
          <a:lstStyle/>
          <a:p>
            <a:pPr marL="0" indent="0">
              <a:buNone/>
            </a:pPr>
            <a:r>
              <a:rPr lang="en-US" dirty="0" smtClean="0"/>
              <a:t>After </a:t>
            </a:r>
            <a:r>
              <a:rPr lang="en-US" dirty="0"/>
              <a:t>this happened, </a:t>
            </a:r>
            <a:r>
              <a:rPr lang="en-US" dirty="0">
                <a:solidFill>
                  <a:schemeClr val="tx2">
                    <a:lumMod val="60000"/>
                    <a:lumOff val="40000"/>
                  </a:schemeClr>
                </a:solidFill>
              </a:rPr>
              <a:t>Tissaphernes</a:t>
            </a:r>
            <a:r>
              <a:rPr lang="en-US" dirty="0"/>
              <a:t> </a:t>
            </a:r>
            <a:r>
              <a:rPr lang="en-US" dirty="0">
                <a:solidFill>
                  <a:srgbClr val="FF0000"/>
                </a:solidFill>
              </a:rPr>
              <a:t>came</a:t>
            </a:r>
            <a:r>
              <a:rPr lang="en-US" dirty="0"/>
              <a:t> to </a:t>
            </a:r>
            <a:r>
              <a:rPr lang="en-US" dirty="0" smtClean="0">
                <a:solidFill>
                  <a:srgbClr val="4EF4F8"/>
                </a:solidFill>
              </a:rPr>
              <a:t>the</a:t>
            </a:r>
            <a:r>
              <a:rPr lang="en-US" dirty="0" smtClean="0"/>
              <a:t> </a:t>
            </a:r>
            <a:r>
              <a:rPr lang="en-US" dirty="0">
                <a:solidFill>
                  <a:schemeClr val="tx2">
                    <a:lumMod val="60000"/>
                    <a:lumOff val="40000"/>
                  </a:schemeClr>
                </a:solidFill>
              </a:rPr>
              <a:t>Hellespont</a:t>
            </a:r>
            <a:r>
              <a:rPr lang="en-US" dirty="0"/>
              <a:t>. When </a:t>
            </a:r>
            <a:r>
              <a:rPr lang="en-US" dirty="0">
                <a:solidFill>
                  <a:schemeClr val="tx2">
                    <a:lumMod val="60000"/>
                    <a:lumOff val="40000"/>
                  </a:schemeClr>
                </a:solidFill>
              </a:rPr>
              <a:t>Alcibiades</a:t>
            </a:r>
            <a:r>
              <a:rPr lang="en-US" dirty="0"/>
              <a:t> </a:t>
            </a:r>
            <a:r>
              <a:rPr lang="en-US" dirty="0" smtClean="0"/>
              <a:t>went </a:t>
            </a:r>
            <a:r>
              <a:rPr lang="en-US" dirty="0"/>
              <a:t>to visit him with </a:t>
            </a:r>
            <a:r>
              <a:rPr lang="en-US" dirty="0">
                <a:solidFill>
                  <a:srgbClr val="4EF4F8"/>
                </a:solidFill>
              </a:rPr>
              <a:t>a</a:t>
            </a:r>
            <a:r>
              <a:rPr lang="en-US" dirty="0"/>
              <a:t> </a:t>
            </a:r>
            <a:r>
              <a:rPr lang="en-US" dirty="0">
                <a:solidFill>
                  <a:srgbClr val="00B0F0"/>
                </a:solidFill>
              </a:rPr>
              <a:t>single</a:t>
            </a:r>
            <a:r>
              <a:rPr lang="en-US" dirty="0"/>
              <a:t> </a:t>
            </a:r>
            <a:r>
              <a:rPr lang="en-US" dirty="0">
                <a:solidFill>
                  <a:schemeClr val="tx2">
                    <a:lumMod val="60000"/>
                    <a:lumOff val="40000"/>
                  </a:schemeClr>
                </a:solidFill>
              </a:rPr>
              <a:t>trireme</a:t>
            </a:r>
            <a:r>
              <a:rPr lang="en-US" dirty="0" smtClean="0"/>
              <a:t>, </a:t>
            </a:r>
            <a:r>
              <a:rPr lang="en-US" dirty="0"/>
              <a:t>bearing </a:t>
            </a:r>
            <a:r>
              <a:rPr lang="en-US" dirty="0">
                <a:solidFill>
                  <a:srgbClr val="00B0F0"/>
                </a:solidFill>
              </a:rPr>
              <a:t>friendly</a:t>
            </a:r>
            <a:r>
              <a:rPr lang="en-US" dirty="0"/>
              <a:t> </a:t>
            </a:r>
            <a:r>
              <a:rPr lang="en-US" dirty="0">
                <a:solidFill>
                  <a:schemeClr val="tx2">
                    <a:lumMod val="60000"/>
                    <a:lumOff val="40000"/>
                  </a:schemeClr>
                </a:solidFill>
              </a:rPr>
              <a:t>offerings</a:t>
            </a:r>
            <a:r>
              <a:rPr lang="en-US" dirty="0"/>
              <a:t> and </a:t>
            </a:r>
            <a:r>
              <a:rPr lang="en-US" dirty="0">
                <a:solidFill>
                  <a:schemeClr val="tx2">
                    <a:lumMod val="60000"/>
                    <a:lumOff val="40000"/>
                  </a:schemeClr>
                </a:solidFill>
              </a:rPr>
              <a:t>gifts</a:t>
            </a:r>
            <a:r>
              <a:rPr lang="en-US" dirty="0"/>
              <a:t>, </a:t>
            </a:r>
            <a:r>
              <a:rPr lang="en-US" dirty="0">
                <a:solidFill>
                  <a:schemeClr val="tx2">
                    <a:lumMod val="60000"/>
                    <a:lumOff val="40000"/>
                  </a:schemeClr>
                </a:solidFill>
              </a:rPr>
              <a:t>Tissaphernes</a:t>
            </a:r>
            <a:r>
              <a:rPr lang="en-US" dirty="0"/>
              <a:t> </a:t>
            </a:r>
            <a:r>
              <a:rPr lang="en-US" dirty="0">
                <a:solidFill>
                  <a:srgbClr val="FF0000"/>
                </a:solidFill>
              </a:rPr>
              <a:t>seized</a:t>
            </a:r>
            <a:r>
              <a:rPr lang="en-US" dirty="0"/>
              <a:t> him and </a:t>
            </a:r>
            <a:r>
              <a:rPr lang="en-US" dirty="0">
                <a:solidFill>
                  <a:srgbClr val="FF0000"/>
                </a:solidFill>
              </a:rPr>
              <a:t>imprisoned</a:t>
            </a:r>
            <a:r>
              <a:rPr lang="en-US" dirty="0"/>
              <a:t> him in </a:t>
            </a:r>
            <a:r>
              <a:rPr lang="en-US" dirty="0">
                <a:solidFill>
                  <a:schemeClr val="tx2">
                    <a:lumMod val="60000"/>
                    <a:lumOff val="40000"/>
                  </a:schemeClr>
                </a:solidFill>
              </a:rPr>
              <a:t>Sardis</a:t>
            </a:r>
            <a:r>
              <a:rPr lang="en-US" dirty="0"/>
              <a:t>, saying that </a:t>
            </a:r>
            <a:r>
              <a:rPr lang="en-US" dirty="0">
                <a:solidFill>
                  <a:srgbClr val="4EF4F8"/>
                </a:solidFill>
              </a:rPr>
              <a:t>the</a:t>
            </a:r>
            <a:r>
              <a:rPr lang="en-US" dirty="0"/>
              <a:t> </a:t>
            </a:r>
            <a:r>
              <a:rPr lang="en-US" dirty="0">
                <a:solidFill>
                  <a:schemeClr val="tx2">
                    <a:lumMod val="60000"/>
                    <a:lumOff val="40000"/>
                  </a:schemeClr>
                </a:solidFill>
              </a:rPr>
              <a:t>King</a:t>
            </a:r>
            <a:r>
              <a:rPr lang="en-US" dirty="0"/>
              <a:t> ordered him to make </a:t>
            </a:r>
            <a:r>
              <a:rPr lang="en-US" dirty="0">
                <a:solidFill>
                  <a:schemeClr val="tx2">
                    <a:lumMod val="60000"/>
                    <a:lumOff val="40000"/>
                  </a:schemeClr>
                </a:solidFill>
              </a:rPr>
              <a:t>war</a:t>
            </a:r>
            <a:r>
              <a:rPr lang="en-US" dirty="0"/>
              <a:t> upon </a:t>
            </a:r>
            <a:r>
              <a:rPr lang="en-US" dirty="0">
                <a:solidFill>
                  <a:srgbClr val="4EF4F8"/>
                </a:solidFill>
              </a:rPr>
              <a:t>the</a:t>
            </a:r>
            <a:r>
              <a:rPr lang="en-US" dirty="0"/>
              <a:t> </a:t>
            </a:r>
            <a:r>
              <a:rPr lang="en-US" dirty="0">
                <a:solidFill>
                  <a:schemeClr val="tx2">
                    <a:lumMod val="60000"/>
                    <a:lumOff val="40000"/>
                  </a:schemeClr>
                </a:solidFill>
              </a:rPr>
              <a:t>Athenians</a:t>
            </a:r>
            <a:r>
              <a:rPr lang="en-US" dirty="0"/>
              <a:t>. </a:t>
            </a:r>
            <a:r>
              <a:rPr lang="en-US" dirty="0" smtClean="0">
                <a:solidFill>
                  <a:srgbClr val="00B0F0"/>
                </a:solidFill>
              </a:rPr>
              <a:t>Thirty</a:t>
            </a:r>
            <a:r>
              <a:rPr lang="en-US" dirty="0" smtClean="0"/>
              <a:t> </a:t>
            </a:r>
            <a:r>
              <a:rPr lang="en-US" dirty="0">
                <a:solidFill>
                  <a:schemeClr val="tx2">
                    <a:lumMod val="60000"/>
                    <a:lumOff val="40000"/>
                  </a:schemeClr>
                </a:solidFill>
              </a:rPr>
              <a:t>days</a:t>
            </a:r>
            <a:r>
              <a:rPr lang="en-US" dirty="0"/>
              <a:t> later, however, </a:t>
            </a:r>
            <a:r>
              <a:rPr lang="en-US" dirty="0" smtClean="0">
                <a:solidFill>
                  <a:schemeClr val="tx2">
                    <a:lumMod val="60000"/>
                    <a:lumOff val="40000"/>
                  </a:schemeClr>
                </a:solidFill>
              </a:rPr>
              <a:t>Alcibiades</a:t>
            </a:r>
            <a:r>
              <a:rPr lang="en-US" dirty="0" smtClean="0"/>
              <a:t> and </a:t>
            </a:r>
            <a:r>
              <a:rPr lang="en-US" dirty="0" err="1" smtClean="0">
                <a:solidFill>
                  <a:schemeClr val="tx2">
                    <a:lumMod val="60000"/>
                    <a:lumOff val="40000"/>
                  </a:schemeClr>
                </a:solidFill>
              </a:rPr>
              <a:t>Mantitheus</a:t>
            </a:r>
            <a:r>
              <a:rPr lang="en-US" dirty="0"/>
              <a:t>, who had been taken </a:t>
            </a:r>
            <a:r>
              <a:rPr lang="en-US" dirty="0">
                <a:solidFill>
                  <a:schemeClr val="tx2">
                    <a:lumMod val="60000"/>
                    <a:lumOff val="40000"/>
                  </a:schemeClr>
                </a:solidFill>
              </a:rPr>
              <a:t>prisoner</a:t>
            </a:r>
            <a:r>
              <a:rPr lang="en-US" dirty="0"/>
              <a:t> in </a:t>
            </a:r>
            <a:r>
              <a:rPr lang="en-US" dirty="0">
                <a:solidFill>
                  <a:schemeClr val="tx2">
                    <a:lumMod val="60000"/>
                    <a:lumOff val="40000"/>
                  </a:schemeClr>
                </a:solidFill>
              </a:rPr>
              <a:t>Caria</a:t>
            </a:r>
            <a:r>
              <a:rPr lang="en-US" dirty="0"/>
              <a:t>, </a:t>
            </a:r>
            <a:r>
              <a:rPr lang="en-US" dirty="0">
                <a:solidFill>
                  <a:srgbClr val="FF0000"/>
                </a:solidFill>
              </a:rPr>
              <a:t>provided</a:t>
            </a:r>
            <a:r>
              <a:rPr lang="en-US" dirty="0"/>
              <a:t> themselves with </a:t>
            </a:r>
            <a:r>
              <a:rPr lang="en-US" dirty="0">
                <a:solidFill>
                  <a:schemeClr val="tx2">
                    <a:lumMod val="60000"/>
                    <a:lumOff val="40000"/>
                  </a:schemeClr>
                </a:solidFill>
              </a:rPr>
              <a:t>horses</a:t>
            </a:r>
            <a:r>
              <a:rPr lang="en-US" dirty="0"/>
              <a:t> and </a:t>
            </a:r>
            <a:r>
              <a:rPr lang="en-US" dirty="0">
                <a:solidFill>
                  <a:srgbClr val="FF0000"/>
                </a:solidFill>
              </a:rPr>
              <a:t>made</a:t>
            </a:r>
            <a:r>
              <a:rPr lang="en-US" dirty="0"/>
              <a:t> their </a:t>
            </a:r>
            <a:r>
              <a:rPr lang="en-US" dirty="0">
                <a:solidFill>
                  <a:schemeClr val="tx2">
                    <a:lumMod val="60000"/>
                    <a:lumOff val="40000"/>
                  </a:schemeClr>
                </a:solidFill>
              </a:rPr>
              <a:t>escape</a:t>
            </a:r>
            <a:r>
              <a:rPr lang="en-US" dirty="0"/>
              <a:t> from </a:t>
            </a:r>
            <a:r>
              <a:rPr lang="en-US" dirty="0">
                <a:solidFill>
                  <a:schemeClr val="tx2">
                    <a:lumMod val="60000"/>
                    <a:lumOff val="40000"/>
                  </a:schemeClr>
                </a:solidFill>
              </a:rPr>
              <a:t>Sardis</a:t>
            </a:r>
            <a:r>
              <a:rPr lang="en-US" dirty="0"/>
              <a:t> by </a:t>
            </a:r>
            <a:r>
              <a:rPr lang="en-US" dirty="0">
                <a:solidFill>
                  <a:schemeClr val="tx2">
                    <a:lumMod val="60000"/>
                    <a:lumOff val="40000"/>
                  </a:schemeClr>
                </a:solidFill>
              </a:rPr>
              <a:t>night</a:t>
            </a:r>
            <a:r>
              <a:rPr lang="en-US" dirty="0"/>
              <a:t> to </a:t>
            </a:r>
            <a:r>
              <a:rPr lang="en-US" dirty="0">
                <a:solidFill>
                  <a:schemeClr val="tx2">
                    <a:lumMod val="60000"/>
                    <a:lumOff val="40000"/>
                  </a:schemeClr>
                </a:solidFill>
              </a:rPr>
              <a:t>Clazomenae</a:t>
            </a:r>
            <a:r>
              <a:rPr lang="en-US" dirty="0"/>
              <a:t>. </a:t>
            </a:r>
          </a:p>
        </p:txBody>
      </p:sp>
    </p:spTree>
    <p:extLst>
      <p:ext uri="{BB962C8B-B14F-4D97-AF65-F5344CB8AC3E}">
        <p14:creationId xmlns:p14="http://schemas.microsoft.com/office/powerpoint/2010/main" val="2701047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588906"/>
            <a:ext cx="9720072" cy="723652"/>
          </a:xfrm>
        </p:spPr>
        <p:txBody>
          <a:bodyPr>
            <a:normAutofit/>
          </a:bodyPr>
          <a:lstStyle/>
          <a:p>
            <a:r>
              <a:rPr lang="en-US" dirty="0" smtClean="0"/>
              <a:t>What Type of Pronoun?</a:t>
            </a:r>
            <a:endParaRPr lang="en-US" dirty="0"/>
          </a:p>
        </p:txBody>
      </p:sp>
      <p:sp>
        <p:nvSpPr>
          <p:cNvPr id="3" name="Content Placeholder 2"/>
          <p:cNvSpPr>
            <a:spLocks noGrp="1"/>
          </p:cNvSpPr>
          <p:nvPr>
            <p:ph idx="1"/>
          </p:nvPr>
        </p:nvSpPr>
        <p:spPr/>
        <p:txBody>
          <a:bodyPr/>
          <a:lstStyle/>
          <a:p>
            <a:pPr marL="0" indent="0">
              <a:buNone/>
            </a:pPr>
            <a:r>
              <a:rPr lang="en-US" dirty="0" smtClean="0"/>
              <a:t>After </a:t>
            </a:r>
            <a:r>
              <a:rPr lang="en-US" dirty="0" smtClean="0">
                <a:solidFill>
                  <a:srgbClr val="E058EE"/>
                </a:solidFill>
              </a:rPr>
              <a:t>(1) </a:t>
            </a:r>
            <a:r>
              <a:rPr lang="en-US" u="sng" dirty="0" smtClean="0">
                <a:solidFill>
                  <a:srgbClr val="E058EE"/>
                </a:solidFill>
              </a:rPr>
              <a:t>this</a:t>
            </a:r>
            <a:r>
              <a:rPr lang="en-US" dirty="0" smtClean="0"/>
              <a:t> </a:t>
            </a:r>
            <a:r>
              <a:rPr lang="en-US" dirty="0"/>
              <a:t>happened, </a:t>
            </a:r>
            <a:r>
              <a:rPr lang="en-US" dirty="0" smtClean="0">
                <a:solidFill>
                  <a:schemeClr val="tx2">
                    <a:lumMod val="60000"/>
                    <a:lumOff val="40000"/>
                  </a:schemeClr>
                </a:solidFill>
              </a:rPr>
              <a:t>Tissaphernes</a:t>
            </a:r>
            <a:r>
              <a:rPr lang="en-US" dirty="0" smtClean="0"/>
              <a:t> </a:t>
            </a:r>
            <a:r>
              <a:rPr lang="en-US" dirty="0">
                <a:solidFill>
                  <a:srgbClr val="FF0000"/>
                </a:solidFill>
              </a:rPr>
              <a:t>came</a:t>
            </a:r>
            <a:r>
              <a:rPr lang="en-US" dirty="0"/>
              <a:t> to </a:t>
            </a:r>
            <a:r>
              <a:rPr lang="en-US" dirty="0" smtClean="0">
                <a:solidFill>
                  <a:srgbClr val="4EF4F8"/>
                </a:solidFill>
              </a:rPr>
              <a:t>the</a:t>
            </a:r>
            <a:r>
              <a:rPr lang="en-US" dirty="0" smtClean="0"/>
              <a:t> </a:t>
            </a:r>
            <a:r>
              <a:rPr lang="en-US" dirty="0">
                <a:solidFill>
                  <a:schemeClr val="tx2">
                    <a:lumMod val="60000"/>
                    <a:lumOff val="40000"/>
                  </a:schemeClr>
                </a:solidFill>
              </a:rPr>
              <a:t>Hellespont</a:t>
            </a:r>
            <a:r>
              <a:rPr lang="en-US" dirty="0"/>
              <a:t>. When </a:t>
            </a:r>
            <a:r>
              <a:rPr lang="en-US" dirty="0">
                <a:solidFill>
                  <a:schemeClr val="tx2">
                    <a:lumMod val="60000"/>
                    <a:lumOff val="40000"/>
                  </a:schemeClr>
                </a:solidFill>
              </a:rPr>
              <a:t>Alcibiades</a:t>
            </a:r>
            <a:r>
              <a:rPr lang="en-US" dirty="0"/>
              <a:t> </a:t>
            </a:r>
            <a:r>
              <a:rPr lang="en-US" dirty="0" smtClean="0"/>
              <a:t>went </a:t>
            </a:r>
            <a:r>
              <a:rPr lang="en-US" dirty="0"/>
              <a:t>to visit </a:t>
            </a:r>
            <a:r>
              <a:rPr lang="en-US" dirty="0" smtClean="0">
                <a:solidFill>
                  <a:srgbClr val="E058EE"/>
                </a:solidFill>
              </a:rPr>
              <a:t>(2) </a:t>
            </a:r>
            <a:r>
              <a:rPr lang="en-US" u="sng" dirty="0" smtClean="0">
                <a:solidFill>
                  <a:srgbClr val="E058EE"/>
                </a:solidFill>
              </a:rPr>
              <a:t>him</a:t>
            </a:r>
            <a:r>
              <a:rPr lang="en-US" dirty="0"/>
              <a:t> with </a:t>
            </a:r>
            <a:r>
              <a:rPr lang="en-US" dirty="0">
                <a:solidFill>
                  <a:srgbClr val="4EF4F8"/>
                </a:solidFill>
              </a:rPr>
              <a:t>a</a:t>
            </a:r>
            <a:r>
              <a:rPr lang="en-US" dirty="0"/>
              <a:t> </a:t>
            </a:r>
            <a:r>
              <a:rPr lang="en-US" dirty="0">
                <a:solidFill>
                  <a:srgbClr val="00B0F0"/>
                </a:solidFill>
              </a:rPr>
              <a:t>single</a:t>
            </a:r>
            <a:r>
              <a:rPr lang="en-US" dirty="0"/>
              <a:t> </a:t>
            </a:r>
            <a:r>
              <a:rPr lang="en-US" dirty="0">
                <a:solidFill>
                  <a:schemeClr val="tx2">
                    <a:lumMod val="60000"/>
                    <a:lumOff val="40000"/>
                  </a:schemeClr>
                </a:solidFill>
              </a:rPr>
              <a:t>trireme</a:t>
            </a:r>
            <a:r>
              <a:rPr lang="en-US" dirty="0" smtClean="0"/>
              <a:t>, </a:t>
            </a:r>
            <a:r>
              <a:rPr lang="en-US" dirty="0"/>
              <a:t>bearing </a:t>
            </a:r>
            <a:r>
              <a:rPr lang="en-US" dirty="0">
                <a:solidFill>
                  <a:srgbClr val="00B0F0"/>
                </a:solidFill>
              </a:rPr>
              <a:t>friendly</a:t>
            </a:r>
            <a:r>
              <a:rPr lang="en-US" dirty="0"/>
              <a:t> </a:t>
            </a:r>
            <a:r>
              <a:rPr lang="en-US" dirty="0">
                <a:solidFill>
                  <a:schemeClr val="tx2">
                    <a:lumMod val="60000"/>
                    <a:lumOff val="40000"/>
                  </a:schemeClr>
                </a:solidFill>
              </a:rPr>
              <a:t>offerings</a:t>
            </a:r>
            <a:r>
              <a:rPr lang="en-US" dirty="0"/>
              <a:t> and </a:t>
            </a:r>
            <a:r>
              <a:rPr lang="en-US" dirty="0">
                <a:solidFill>
                  <a:schemeClr val="tx2">
                    <a:lumMod val="60000"/>
                    <a:lumOff val="40000"/>
                  </a:schemeClr>
                </a:solidFill>
              </a:rPr>
              <a:t>gifts</a:t>
            </a:r>
            <a:r>
              <a:rPr lang="en-US" dirty="0"/>
              <a:t>, </a:t>
            </a:r>
            <a:r>
              <a:rPr lang="en-US" dirty="0">
                <a:solidFill>
                  <a:schemeClr val="tx2">
                    <a:lumMod val="60000"/>
                    <a:lumOff val="40000"/>
                  </a:schemeClr>
                </a:solidFill>
              </a:rPr>
              <a:t>Tissaphernes</a:t>
            </a:r>
            <a:r>
              <a:rPr lang="en-US" dirty="0"/>
              <a:t> </a:t>
            </a:r>
            <a:r>
              <a:rPr lang="en-US" dirty="0">
                <a:solidFill>
                  <a:srgbClr val="FF0000"/>
                </a:solidFill>
              </a:rPr>
              <a:t>seized</a:t>
            </a:r>
            <a:r>
              <a:rPr lang="en-US" dirty="0"/>
              <a:t> </a:t>
            </a:r>
            <a:r>
              <a:rPr lang="en-US" dirty="0" smtClean="0">
                <a:solidFill>
                  <a:srgbClr val="E058EE"/>
                </a:solidFill>
              </a:rPr>
              <a:t>(2) </a:t>
            </a:r>
            <a:r>
              <a:rPr lang="en-US" u="sng" dirty="0" smtClean="0">
                <a:solidFill>
                  <a:srgbClr val="E058EE"/>
                </a:solidFill>
              </a:rPr>
              <a:t>him</a:t>
            </a:r>
            <a:r>
              <a:rPr lang="en-US" dirty="0" smtClean="0"/>
              <a:t> </a:t>
            </a:r>
            <a:r>
              <a:rPr lang="en-US" dirty="0"/>
              <a:t>and </a:t>
            </a:r>
            <a:r>
              <a:rPr lang="en-US" dirty="0">
                <a:solidFill>
                  <a:srgbClr val="FF0000"/>
                </a:solidFill>
              </a:rPr>
              <a:t>imprisoned</a:t>
            </a:r>
            <a:r>
              <a:rPr lang="en-US" dirty="0"/>
              <a:t> </a:t>
            </a:r>
            <a:r>
              <a:rPr lang="en-US" dirty="0" smtClean="0">
                <a:solidFill>
                  <a:srgbClr val="E058EE"/>
                </a:solidFill>
              </a:rPr>
              <a:t>(2) </a:t>
            </a:r>
            <a:r>
              <a:rPr lang="en-US" u="sng" dirty="0" smtClean="0">
                <a:solidFill>
                  <a:srgbClr val="E058EE"/>
                </a:solidFill>
              </a:rPr>
              <a:t>him</a:t>
            </a:r>
            <a:r>
              <a:rPr lang="en-US" dirty="0" smtClean="0"/>
              <a:t> </a:t>
            </a:r>
            <a:r>
              <a:rPr lang="en-US" dirty="0"/>
              <a:t>in </a:t>
            </a:r>
            <a:r>
              <a:rPr lang="en-US" dirty="0">
                <a:solidFill>
                  <a:schemeClr val="tx2">
                    <a:lumMod val="60000"/>
                    <a:lumOff val="40000"/>
                  </a:schemeClr>
                </a:solidFill>
              </a:rPr>
              <a:t>Sardis</a:t>
            </a:r>
            <a:r>
              <a:rPr lang="en-US" dirty="0"/>
              <a:t>, saying that </a:t>
            </a:r>
            <a:r>
              <a:rPr lang="en-US" dirty="0">
                <a:solidFill>
                  <a:srgbClr val="4EF4F8"/>
                </a:solidFill>
              </a:rPr>
              <a:t>the</a:t>
            </a:r>
            <a:r>
              <a:rPr lang="en-US" dirty="0"/>
              <a:t> </a:t>
            </a:r>
            <a:r>
              <a:rPr lang="en-US" dirty="0">
                <a:solidFill>
                  <a:schemeClr val="tx2">
                    <a:lumMod val="60000"/>
                    <a:lumOff val="40000"/>
                  </a:schemeClr>
                </a:solidFill>
              </a:rPr>
              <a:t>King</a:t>
            </a:r>
            <a:r>
              <a:rPr lang="en-US" dirty="0"/>
              <a:t> ordered </a:t>
            </a:r>
            <a:r>
              <a:rPr lang="en-US" dirty="0" smtClean="0">
                <a:solidFill>
                  <a:srgbClr val="E058EE"/>
                </a:solidFill>
              </a:rPr>
              <a:t>(2) </a:t>
            </a:r>
            <a:r>
              <a:rPr lang="en-US" u="sng" dirty="0" smtClean="0">
                <a:solidFill>
                  <a:srgbClr val="E058EE"/>
                </a:solidFill>
              </a:rPr>
              <a:t>him</a:t>
            </a:r>
            <a:r>
              <a:rPr lang="en-US" dirty="0" smtClean="0"/>
              <a:t> </a:t>
            </a:r>
            <a:r>
              <a:rPr lang="en-US" dirty="0"/>
              <a:t>to make </a:t>
            </a:r>
            <a:r>
              <a:rPr lang="en-US" dirty="0">
                <a:solidFill>
                  <a:schemeClr val="tx2">
                    <a:lumMod val="60000"/>
                    <a:lumOff val="40000"/>
                  </a:schemeClr>
                </a:solidFill>
              </a:rPr>
              <a:t>war</a:t>
            </a:r>
            <a:r>
              <a:rPr lang="en-US" dirty="0"/>
              <a:t> upon </a:t>
            </a:r>
            <a:r>
              <a:rPr lang="en-US" dirty="0">
                <a:solidFill>
                  <a:srgbClr val="4EF4F8"/>
                </a:solidFill>
              </a:rPr>
              <a:t>the</a:t>
            </a:r>
            <a:r>
              <a:rPr lang="en-US" dirty="0"/>
              <a:t> </a:t>
            </a:r>
            <a:r>
              <a:rPr lang="en-US" dirty="0">
                <a:solidFill>
                  <a:schemeClr val="tx2">
                    <a:lumMod val="60000"/>
                    <a:lumOff val="40000"/>
                  </a:schemeClr>
                </a:solidFill>
              </a:rPr>
              <a:t>Athenians</a:t>
            </a:r>
            <a:r>
              <a:rPr lang="en-US" dirty="0"/>
              <a:t>. </a:t>
            </a:r>
            <a:r>
              <a:rPr lang="en-US" dirty="0" smtClean="0">
                <a:solidFill>
                  <a:srgbClr val="00B0F0"/>
                </a:solidFill>
              </a:rPr>
              <a:t>Thirty</a:t>
            </a:r>
            <a:r>
              <a:rPr lang="en-US" dirty="0" smtClean="0"/>
              <a:t> </a:t>
            </a:r>
            <a:r>
              <a:rPr lang="en-US" dirty="0">
                <a:solidFill>
                  <a:schemeClr val="tx2">
                    <a:lumMod val="60000"/>
                    <a:lumOff val="40000"/>
                  </a:schemeClr>
                </a:solidFill>
              </a:rPr>
              <a:t>days</a:t>
            </a:r>
            <a:r>
              <a:rPr lang="en-US" dirty="0"/>
              <a:t> later, however, </a:t>
            </a:r>
            <a:r>
              <a:rPr lang="en-US" dirty="0" smtClean="0">
                <a:solidFill>
                  <a:schemeClr val="tx2">
                    <a:lumMod val="60000"/>
                    <a:lumOff val="40000"/>
                  </a:schemeClr>
                </a:solidFill>
              </a:rPr>
              <a:t>Alcibiades</a:t>
            </a:r>
            <a:r>
              <a:rPr lang="en-US" dirty="0" smtClean="0"/>
              <a:t> and </a:t>
            </a:r>
            <a:r>
              <a:rPr lang="en-US" dirty="0" err="1" smtClean="0">
                <a:solidFill>
                  <a:schemeClr val="tx2">
                    <a:lumMod val="60000"/>
                    <a:lumOff val="40000"/>
                  </a:schemeClr>
                </a:solidFill>
              </a:rPr>
              <a:t>Mantitheus</a:t>
            </a:r>
            <a:r>
              <a:rPr lang="en-US" dirty="0"/>
              <a:t>, who had been taken </a:t>
            </a:r>
            <a:r>
              <a:rPr lang="en-US" dirty="0">
                <a:solidFill>
                  <a:schemeClr val="tx2">
                    <a:lumMod val="60000"/>
                    <a:lumOff val="40000"/>
                  </a:schemeClr>
                </a:solidFill>
              </a:rPr>
              <a:t>prisoner</a:t>
            </a:r>
            <a:r>
              <a:rPr lang="en-US" dirty="0"/>
              <a:t> in </a:t>
            </a:r>
            <a:r>
              <a:rPr lang="en-US" dirty="0">
                <a:solidFill>
                  <a:schemeClr val="tx2">
                    <a:lumMod val="60000"/>
                    <a:lumOff val="40000"/>
                  </a:schemeClr>
                </a:solidFill>
              </a:rPr>
              <a:t>Caria</a:t>
            </a:r>
            <a:r>
              <a:rPr lang="en-US" dirty="0"/>
              <a:t>, </a:t>
            </a:r>
            <a:r>
              <a:rPr lang="en-US" dirty="0">
                <a:solidFill>
                  <a:srgbClr val="FF0000"/>
                </a:solidFill>
              </a:rPr>
              <a:t>provided</a:t>
            </a:r>
            <a:r>
              <a:rPr lang="en-US" dirty="0">
                <a:solidFill>
                  <a:srgbClr val="E058EE"/>
                </a:solidFill>
              </a:rPr>
              <a:t> </a:t>
            </a:r>
            <a:r>
              <a:rPr lang="en-US" dirty="0" smtClean="0">
                <a:solidFill>
                  <a:srgbClr val="E058EE"/>
                </a:solidFill>
              </a:rPr>
              <a:t>(3) </a:t>
            </a:r>
            <a:r>
              <a:rPr lang="en-US" u="sng" dirty="0" smtClean="0">
                <a:solidFill>
                  <a:srgbClr val="E058EE"/>
                </a:solidFill>
              </a:rPr>
              <a:t>themselves</a:t>
            </a:r>
            <a:r>
              <a:rPr lang="en-US" dirty="0" smtClean="0"/>
              <a:t> </a:t>
            </a:r>
            <a:r>
              <a:rPr lang="en-US" dirty="0"/>
              <a:t>with </a:t>
            </a:r>
            <a:r>
              <a:rPr lang="en-US" dirty="0">
                <a:solidFill>
                  <a:schemeClr val="tx2">
                    <a:lumMod val="60000"/>
                    <a:lumOff val="40000"/>
                  </a:schemeClr>
                </a:solidFill>
              </a:rPr>
              <a:t>horses</a:t>
            </a:r>
            <a:r>
              <a:rPr lang="en-US" dirty="0"/>
              <a:t> and </a:t>
            </a:r>
            <a:r>
              <a:rPr lang="en-US" dirty="0">
                <a:solidFill>
                  <a:srgbClr val="FF0000"/>
                </a:solidFill>
              </a:rPr>
              <a:t>made</a:t>
            </a:r>
            <a:r>
              <a:rPr lang="en-US" dirty="0"/>
              <a:t> </a:t>
            </a:r>
            <a:r>
              <a:rPr lang="en-US" dirty="0" smtClean="0">
                <a:solidFill>
                  <a:srgbClr val="E058EE"/>
                </a:solidFill>
              </a:rPr>
              <a:t>(4) </a:t>
            </a:r>
            <a:r>
              <a:rPr lang="en-US" u="sng" dirty="0" smtClean="0">
                <a:solidFill>
                  <a:srgbClr val="E058EE"/>
                </a:solidFill>
              </a:rPr>
              <a:t>their</a:t>
            </a:r>
            <a:r>
              <a:rPr lang="en-US" dirty="0" smtClean="0"/>
              <a:t> </a:t>
            </a:r>
            <a:r>
              <a:rPr lang="en-US" dirty="0">
                <a:solidFill>
                  <a:schemeClr val="tx2">
                    <a:lumMod val="60000"/>
                    <a:lumOff val="40000"/>
                  </a:schemeClr>
                </a:solidFill>
              </a:rPr>
              <a:t>escape</a:t>
            </a:r>
            <a:r>
              <a:rPr lang="en-US" dirty="0"/>
              <a:t> from </a:t>
            </a:r>
            <a:r>
              <a:rPr lang="en-US" dirty="0">
                <a:solidFill>
                  <a:schemeClr val="tx2">
                    <a:lumMod val="60000"/>
                    <a:lumOff val="40000"/>
                  </a:schemeClr>
                </a:solidFill>
              </a:rPr>
              <a:t>Sardis</a:t>
            </a:r>
            <a:r>
              <a:rPr lang="en-US" dirty="0"/>
              <a:t> by </a:t>
            </a:r>
            <a:r>
              <a:rPr lang="en-US" dirty="0">
                <a:solidFill>
                  <a:schemeClr val="tx2">
                    <a:lumMod val="60000"/>
                    <a:lumOff val="40000"/>
                  </a:schemeClr>
                </a:solidFill>
              </a:rPr>
              <a:t>night</a:t>
            </a:r>
            <a:r>
              <a:rPr lang="en-US" dirty="0"/>
              <a:t> to </a:t>
            </a:r>
            <a:r>
              <a:rPr lang="en-US" dirty="0">
                <a:solidFill>
                  <a:schemeClr val="tx2">
                    <a:lumMod val="60000"/>
                    <a:lumOff val="40000"/>
                  </a:schemeClr>
                </a:solidFill>
              </a:rPr>
              <a:t>Clazomenae</a:t>
            </a:r>
            <a:r>
              <a:rPr lang="en-US" dirty="0"/>
              <a:t>. </a:t>
            </a:r>
          </a:p>
        </p:txBody>
      </p:sp>
    </p:spTree>
    <p:extLst>
      <p:ext uri="{BB962C8B-B14F-4D97-AF65-F5344CB8AC3E}">
        <p14:creationId xmlns:p14="http://schemas.microsoft.com/office/powerpoint/2010/main" val="3430652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588906"/>
            <a:ext cx="9720072" cy="723652"/>
          </a:xfrm>
        </p:spPr>
        <p:txBody>
          <a:bodyPr>
            <a:noAutofit/>
          </a:bodyPr>
          <a:lstStyle/>
          <a:p>
            <a:r>
              <a:rPr lang="en-US" sz="3200" dirty="0" smtClean="0"/>
              <a:t>(1) Demonstrative; (2) Personal; (3) reflexive; </a:t>
            </a:r>
            <a:br>
              <a:rPr lang="en-US" sz="3200" dirty="0" smtClean="0"/>
            </a:br>
            <a:r>
              <a:rPr lang="en-US" sz="3200" dirty="0" smtClean="0"/>
              <a:t>(4) Possessive (5) Relative</a:t>
            </a:r>
            <a:endParaRPr lang="en-US" sz="3200" dirty="0"/>
          </a:p>
        </p:txBody>
      </p:sp>
      <p:sp>
        <p:nvSpPr>
          <p:cNvPr id="3" name="Content Placeholder 2"/>
          <p:cNvSpPr>
            <a:spLocks noGrp="1"/>
          </p:cNvSpPr>
          <p:nvPr>
            <p:ph idx="1"/>
          </p:nvPr>
        </p:nvSpPr>
        <p:spPr/>
        <p:txBody>
          <a:bodyPr/>
          <a:lstStyle/>
          <a:p>
            <a:pPr marL="0" indent="0">
              <a:buNone/>
            </a:pPr>
            <a:r>
              <a:rPr lang="en-US" dirty="0" smtClean="0"/>
              <a:t>After </a:t>
            </a:r>
            <a:r>
              <a:rPr lang="en-US" dirty="0" smtClean="0">
                <a:solidFill>
                  <a:srgbClr val="E058EE"/>
                </a:solidFill>
              </a:rPr>
              <a:t>(1) </a:t>
            </a:r>
            <a:r>
              <a:rPr lang="en-US" u="sng" dirty="0" smtClean="0">
                <a:solidFill>
                  <a:srgbClr val="E058EE"/>
                </a:solidFill>
              </a:rPr>
              <a:t>this</a:t>
            </a:r>
            <a:r>
              <a:rPr lang="en-US" dirty="0" smtClean="0"/>
              <a:t> </a:t>
            </a:r>
            <a:r>
              <a:rPr lang="en-US" dirty="0"/>
              <a:t>happened, </a:t>
            </a:r>
            <a:r>
              <a:rPr lang="en-US" dirty="0" smtClean="0">
                <a:solidFill>
                  <a:schemeClr val="tx2">
                    <a:lumMod val="60000"/>
                    <a:lumOff val="40000"/>
                  </a:schemeClr>
                </a:solidFill>
              </a:rPr>
              <a:t>Tissaphernes</a:t>
            </a:r>
            <a:r>
              <a:rPr lang="en-US" dirty="0" smtClean="0"/>
              <a:t> </a:t>
            </a:r>
            <a:r>
              <a:rPr lang="en-US" dirty="0">
                <a:solidFill>
                  <a:srgbClr val="FF0000"/>
                </a:solidFill>
              </a:rPr>
              <a:t>came</a:t>
            </a:r>
            <a:r>
              <a:rPr lang="en-US" dirty="0"/>
              <a:t> to </a:t>
            </a:r>
            <a:r>
              <a:rPr lang="en-US" u="sng" dirty="0" smtClean="0">
                <a:solidFill>
                  <a:srgbClr val="4EF4F8"/>
                </a:solidFill>
              </a:rPr>
              <a:t>the</a:t>
            </a:r>
            <a:r>
              <a:rPr lang="en-US" dirty="0" smtClean="0"/>
              <a:t> </a:t>
            </a:r>
            <a:r>
              <a:rPr lang="en-US" dirty="0">
                <a:solidFill>
                  <a:schemeClr val="tx2">
                    <a:lumMod val="60000"/>
                    <a:lumOff val="40000"/>
                  </a:schemeClr>
                </a:solidFill>
              </a:rPr>
              <a:t>Hellespont</a:t>
            </a:r>
            <a:r>
              <a:rPr lang="en-US" dirty="0"/>
              <a:t>. When </a:t>
            </a:r>
            <a:r>
              <a:rPr lang="en-US" dirty="0">
                <a:solidFill>
                  <a:schemeClr val="tx2">
                    <a:lumMod val="60000"/>
                    <a:lumOff val="40000"/>
                  </a:schemeClr>
                </a:solidFill>
              </a:rPr>
              <a:t>Alcibiades</a:t>
            </a:r>
            <a:r>
              <a:rPr lang="en-US" dirty="0"/>
              <a:t> </a:t>
            </a:r>
            <a:r>
              <a:rPr lang="en-US" dirty="0" smtClean="0"/>
              <a:t>went </a:t>
            </a:r>
            <a:r>
              <a:rPr lang="en-US" dirty="0"/>
              <a:t>to visit </a:t>
            </a:r>
            <a:r>
              <a:rPr lang="en-US" dirty="0" smtClean="0">
                <a:solidFill>
                  <a:srgbClr val="E058EE"/>
                </a:solidFill>
              </a:rPr>
              <a:t>(2) </a:t>
            </a:r>
            <a:r>
              <a:rPr lang="en-US" u="sng" dirty="0" smtClean="0">
                <a:solidFill>
                  <a:srgbClr val="E058EE"/>
                </a:solidFill>
              </a:rPr>
              <a:t>him</a:t>
            </a:r>
            <a:r>
              <a:rPr lang="en-US" dirty="0"/>
              <a:t> with </a:t>
            </a:r>
            <a:r>
              <a:rPr lang="en-US" u="sng" dirty="0" smtClean="0">
                <a:solidFill>
                  <a:srgbClr val="4EF4F8"/>
                </a:solidFill>
              </a:rPr>
              <a:t>a</a:t>
            </a:r>
            <a:r>
              <a:rPr lang="en-US" dirty="0" smtClean="0"/>
              <a:t> </a:t>
            </a:r>
            <a:r>
              <a:rPr lang="en-US" dirty="0">
                <a:solidFill>
                  <a:srgbClr val="00B0F0"/>
                </a:solidFill>
              </a:rPr>
              <a:t>single</a:t>
            </a:r>
            <a:r>
              <a:rPr lang="en-US" dirty="0"/>
              <a:t> </a:t>
            </a:r>
            <a:r>
              <a:rPr lang="en-US" dirty="0">
                <a:solidFill>
                  <a:schemeClr val="tx2">
                    <a:lumMod val="60000"/>
                    <a:lumOff val="40000"/>
                  </a:schemeClr>
                </a:solidFill>
              </a:rPr>
              <a:t>trireme</a:t>
            </a:r>
            <a:r>
              <a:rPr lang="en-US" dirty="0" smtClean="0"/>
              <a:t>, </a:t>
            </a:r>
            <a:r>
              <a:rPr lang="en-US" dirty="0"/>
              <a:t>bearing </a:t>
            </a:r>
            <a:r>
              <a:rPr lang="en-US" dirty="0">
                <a:solidFill>
                  <a:srgbClr val="00B0F0"/>
                </a:solidFill>
              </a:rPr>
              <a:t>friendly</a:t>
            </a:r>
            <a:r>
              <a:rPr lang="en-US" dirty="0"/>
              <a:t> </a:t>
            </a:r>
            <a:r>
              <a:rPr lang="en-US" dirty="0">
                <a:solidFill>
                  <a:schemeClr val="tx2">
                    <a:lumMod val="60000"/>
                    <a:lumOff val="40000"/>
                  </a:schemeClr>
                </a:solidFill>
              </a:rPr>
              <a:t>offerings</a:t>
            </a:r>
            <a:r>
              <a:rPr lang="en-US" dirty="0"/>
              <a:t> and </a:t>
            </a:r>
            <a:r>
              <a:rPr lang="en-US" dirty="0">
                <a:solidFill>
                  <a:schemeClr val="tx2">
                    <a:lumMod val="60000"/>
                    <a:lumOff val="40000"/>
                  </a:schemeClr>
                </a:solidFill>
              </a:rPr>
              <a:t>gifts</a:t>
            </a:r>
            <a:r>
              <a:rPr lang="en-US" dirty="0"/>
              <a:t>, </a:t>
            </a:r>
            <a:r>
              <a:rPr lang="en-US" dirty="0">
                <a:solidFill>
                  <a:schemeClr val="tx2">
                    <a:lumMod val="60000"/>
                    <a:lumOff val="40000"/>
                  </a:schemeClr>
                </a:solidFill>
              </a:rPr>
              <a:t>Tissaphernes</a:t>
            </a:r>
            <a:r>
              <a:rPr lang="en-US" dirty="0"/>
              <a:t> </a:t>
            </a:r>
            <a:r>
              <a:rPr lang="en-US" dirty="0">
                <a:solidFill>
                  <a:srgbClr val="FF0000"/>
                </a:solidFill>
              </a:rPr>
              <a:t>seized</a:t>
            </a:r>
            <a:r>
              <a:rPr lang="en-US" dirty="0"/>
              <a:t> </a:t>
            </a:r>
            <a:r>
              <a:rPr lang="en-US" dirty="0" smtClean="0">
                <a:solidFill>
                  <a:srgbClr val="E058EE"/>
                </a:solidFill>
              </a:rPr>
              <a:t>(2) </a:t>
            </a:r>
            <a:r>
              <a:rPr lang="en-US" u="sng" dirty="0" smtClean="0">
                <a:solidFill>
                  <a:srgbClr val="E058EE"/>
                </a:solidFill>
              </a:rPr>
              <a:t>him</a:t>
            </a:r>
            <a:r>
              <a:rPr lang="en-US" dirty="0" smtClean="0"/>
              <a:t> </a:t>
            </a:r>
            <a:r>
              <a:rPr lang="en-US" dirty="0"/>
              <a:t>and </a:t>
            </a:r>
            <a:r>
              <a:rPr lang="en-US" dirty="0">
                <a:solidFill>
                  <a:srgbClr val="FF0000"/>
                </a:solidFill>
              </a:rPr>
              <a:t>imprisoned</a:t>
            </a:r>
            <a:r>
              <a:rPr lang="en-US" dirty="0"/>
              <a:t> </a:t>
            </a:r>
            <a:r>
              <a:rPr lang="en-US" dirty="0" smtClean="0">
                <a:solidFill>
                  <a:srgbClr val="E058EE"/>
                </a:solidFill>
              </a:rPr>
              <a:t>(2) </a:t>
            </a:r>
            <a:r>
              <a:rPr lang="en-US" u="sng" dirty="0" smtClean="0">
                <a:solidFill>
                  <a:srgbClr val="E058EE"/>
                </a:solidFill>
              </a:rPr>
              <a:t>him</a:t>
            </a:r>
            <a:r>
              <a:rPr lang="en-US" dirty="0" smtClean="0"/>
              <a:t> </a:t>
            </a:r>
            <a:r>
              <a:rPr lang="en-US" dirty="0"/>
              <a:t>in </a:t>
            </a:r>
            <a:r>
              <a:rPr lang="en-US" dirty="0">
                <a:solidFill>
                  <a:schemeClr val="tx2">
                    <a:lumMod val="60000"/>
                    <a:lumOff val="40000"/>
                  </a:schemeClr>
                </a:solidFill>
              </a:rPr>
              <a:t>Sardis</a:t>
            </a:r>
            <a:r>
              <a:rPr lang="en-US" dirty="0"/>
              <a:t>, saying that </a:t>
            </a:r>
            <a:r>
              <a:rPr lang="en-US" u="sng" dirty="0">
                <a:solidFill>
                  <a:srgbClr val="4EF4F8"/>
                </a:solidFill>
              </a:rPr>
              <a:t>the</a:t>
            </a:r>
            <a:r>
              <a:rPr lang="en-US" dirty="0"/>
              <a:t> </a:t>
            </a:r>
            <a:r>
              <a:rPr lang="en-US" dirty="0">
                <a:solidFill>
                  <a:schemeClr val="tx2">
                    <a:lumMod val="60000"/>
                    <a:lumOff val="40000"/>
                  </a:schemeClr>
                </a:solidFill>
              </a:rPr>
              <a:t>King</a:t>
            </a:r>
            <a:r>
              <a:rPr lang="en-US" dirty="0"/>
              <a:t> ordered </a:t>
            </a:r>
            <a:r>
              <a:rPr lang="en-US" dirty="0" smtClean="0">
                <a:solidFill>
                  <a:srgbClr val="E058EE"/>
                </a:solidFill>
              </a:rPr>
              <a:t>(2) </a:t>
            </a:r>
            <a:r>
              <a:rPr lang="en-US" u="sng" dirty="0" smtClean="0">
                <a:solidFill>
                  <a:srgbClr val="E058EE"/>
                </a:solidFill>
              </a:rPr>
              <a:t>him</a:t>
            </a:r>
            <a:r>
              <a:rPr lang="en-US" dirty="0" smtClean="0"/>
              <a:t> </a:t>
            </a:r>
            <a:r>
              <a:rPr lang="en-US" dirty="0"/>
              <a:t>to make </a:t>
            </a:r>
            <a:r>
              <a:rPr lang="en-US" dirty="0">
                <a:solidFill>
                  <a:schemeClr val="tx2">
                    <a:lumMod val="60000"/>
                    <a:lumOff val="40000"/>
                  </a:schemeClr>
                </a:solidFill>
              </a:rPr>
              <a:t>war</a:t>
            </a:r>
            <a:r>
              <a:rPr lang="en-US" dirty="0"/>
              <a:t> upon </a:t>
            </a:r>
            <a:r>
              <a:rPr lang="en-US" u="sng" dirty="0">
                <a:solidFill>
                  <a:srgbClr val="4EF4F8"/>
                </a:solidFill>
              </a:rPr>
              <a:t>the</a:t>
            </a:r>
            <a:r>
              <a:rPr lang="en-US" dirty="0"/>
              <a:t> </a:t>
            </a:r>
            <a:r>
              <a:rPr lang="en-US" dirty="0">
                <a:solidFill>
                  <a:schemeClr val="tx2">
                    <a:lumMod val="60000"/>
                    <a:lumOff val="40000"/>
                  </a:schemeClr>
                </a:solidFill>
              </a:rPr>
              <a:t>Athenians</a:t>
            </a:r>
            <a:r>
              <a:rPr lang="en-US" dirty="0"/>
              <a:t>. </a:t>
            </a:r>
            <a:r>
              <a:rPr lang="en-US" dirty="0" smtClean="0">
                <a:solidFill>
                  <a:srgbClr val="00B0F0"/>
                </a:solidFill>
              </a:rPr>
              <a:t>Thirty</a:t>
            </a:r>
            <a:r>
              <a:rPr lang="en-US" dirty="0" smtClean="0"/>
              <a:t> </a:t>
            </a:r>
            <a:r>
              <a:rPr lang="en-US" dirty="0">
                <a:solidFill>
                  <a:schemeClr val="tx2">
                    <a:lumMod val="60000"/>
                    <a:lumOff val="40000"/>
                  </a:schemeClr>
                </a:solidFill>
              </a:rPr>
              <a:t>days</a:t>
            </a:r>
            <a:r>
              <a:rPr lang="en-US" dirty="0"/>
              <a:t> later, however, </a:t>
            </a:r>
            <a:r>
              <a:rPr lang="en-US" dirty="0" smtClean="0">
                <a:solidFill>
                  <a:schemeClr val="tx2">
                    <a:lumMod val="60000"/>
                    <a:lumOff val="40000"/>
                  </a:schemeClr>
                </a:solidFill>
              </a:rPr>
              <a:t>Alcibiades</a:t>
            </a:r>
            <a:r>
              <a:rPr lang="en-US" dirty="0" smtClean="0"/>
              <a:t> and </a:t>
            </a:r>
            <a:r>
              <a:rPr lang="en-US" dirty="0" err="1" smtClean="0">
                <a:solidFill>
                  <a:schemeClr val="tx2">
                    <a:lumMod val="60000"/>
                    <a:lumOff val="40000"/>
                  </a:schemeClr>
                </a:solidFill>
              </a:rPr>
              <a:t>Mantitheus</a:t>
            </a:r>
            <a:r>
              <a:rPr lang="en-US" dirty="0"/>
              <a:t>, </a:t>
            </a:r>
            <a:r>
              <a:rPr lang="en-US" dirty="0" smtClean="0">
                <a:solidFill>
                  <a:srgbClr val="E058EE"/>
                </a:solidFill>
              </a:rPr>
              <a:t>(5) </a:t>
            </a:r>
            <a:r>
              <a:rPr lang="en-US" u="sng" dirty="0" smtClean="0">
                <a:solidFill>
                  <a:srgbClr val="E058EE"/>
                </a:solidFill>
              </a:rPr>
              <a:t>who</a:t>
            </a:r>
            <a:r>
              <a:rPr lang="en-US" dirty="0" smtClean="0"/>
              <a:t> </a:t>
            </a:r>
            <a:r>
              <a:rPr lang="en-US" dirty="0"/>
              <a:t>had been taken </a:t>
            </a:r>
            <a:r>
              <a:rPr lang="en-US" dirty="0">
                <a:solidFill>
                  <a:schemeClr val="tx2">
                    <a:lumMod val="60000"/>
                    <a:lumOff val="40000"/>
                  </a:schemeClr>
                </a:solidFill>
              </a:rPr>
              <a:t>prisoner</a:t>
            </a:r>
            <a:r>
              <a:rPr lang="en-US" dirty="0"/>
              <a:t> in </a:t>
            </a:r>
            <a:r>
              <a:rPr lang="en-US" dirty="0">
                <a:solidFill>
                  <a:schemeClr val="tx2">
                    <a:lumMod val="60000"/>
                    <a:lumOff val="40000"/>
                  </a:schemeClr>
                </a:solidFill>
              </a:rPr>
              <a:t>Caria</a:t>
            </a:r>
            <a:r>
              <a:rPr lang="en-US" dirty="0"/>
              <a:t>, </a:t>
            </a:r>
            <a:r>
              <a:rPr lang="en-US" dirty="0">
                <a:solidFill>
                  <a:srgbClr val="FF0000"/>
                </a:solidFill>
              </a:rPr>
              <a:t>provided</a:t>
            </a:r>
            <a:r>
              <a:rPr lang="en-US" dirty="0">
                <a:solidFill>
                  <a:srgbClr val="E058EE"/>
                </a:solidFill>
              </a:rPr>
              <a:t> </a:t>
            </a:r>
            <a:r>
              <a:rPr lang="en-US" dirty="0" smtClean="0">
                <a:solidFill>
                  <a:srgbClr val="E058EE"/>
                </a:solidFill>
              </a:rPr>
              <a:t>(3) </a:t>
            </a:r>
            <a:r>
              <a:rPr lang="en-US" u="sng" dirty="0" smtClean="0">
                <a:solidFill>
                  <a:srgbClr val="E058EE"/>
                </a:solidFill>
              </a:rPr>
              <a:t>themselves</a:t>
            </a:r>
            <a:r>
              <a:rPr lang="en-US" dirty="0" smtClean="0"/>
              <a:t> </a:t>
            </a:r>
            <a:r>
              <a:rPr lang="en-US" dirty="0"/>
              <a:t>with </a:t>
            </a:r>
            <a:r>
              <a:rPr lang="en-US" dirty="0">
                <a:solidFill>
                  <a:schemeClr val="tx2">
                    <a:lumMod val="60000"/>
                    <a:lumOff val="40000"/>
                  </a:schemeClr>
                </a:solidFill>
              </a:rPr>
              <a:t>horses</a:t>
            </a:r>
            <a:r>
              <a:rPr lang="en-US" dirty="0"/>
              <a:t> and </a:t>
            </a:r>
            <a:r>
              <a:rPr lang="en-US" dirty="0">
                <a:solidFill>
                  <a:srgbClr val="FF0000"/>
                </a:solidFill>
              </a:rPr>
              <a:t>made</a:t>
            </a:r>
            <a:r>
              <a:rPr lang="en-US" dirty="0"/>
              <a:t> </a:t>
            </a:r>
            <a:r>
              <a:rPr lang="en-US" dirty="0" smtClean="0">
                <a:solidFill>
                  <a:srgbClr val="E058EE"/>
                </a:solidFill>
              </a:rPr>
              <a:t>(4) </a:t>
            </a:r>
            <a:r>
              <a:rPr lang="en-US" u="sng" dirty="0" smtClean="0">
                <a:solidFill>
                  <a:srgbClr val="E058EE"/>
                </a:solidFill>
              </a:rPr>
              <a:t>their</a:t>
            </a:r>
            <a:r>
              <a:rPr lang="en-US" dirty="0" smtClean="0"/>
              <a:t> </a:t>
            </a:r>
            <a:r>
              <a:rPr lang="en-US" dirty="0">
                <a:solidFill>
                  <a:schemeClr val="tx2">
                    <a:lumMod val="60000"/>
                    <a:lumOff val="40000"/>
                  </a:schemeClr>
                </a:solidFill>
              </a:rPr>
              <a:t>escape</a:t>
            </a:r>
            <a:r>
              <a:rPr lang="en-US" dirty="0"/>
              <a:t> from </a:t>
            </a:r>
            <a:r>
              <a:rPr lang="en-US" dirty="0">
                <a:solidFill>
                  <a:schemeClr val="tx2">
                    <a:lumMod val="60000"/>
                    <a:lumOff val="40000"/>
                  </a:schemeClr>
                </a:solidFill>
              </a:rPr>
              <a:t>Sardis</a:t>
            </a:r>
            <a:r>
              <a:rPr lang="en-US" dirty="0"/>
              <a:t> by </a:t>
            </a:r>
            <a:r>
              <a:rPr lang="en-US" dirty="0">
                <a:solidFill>
                  <a:schemeClr val="tx2">
                    <a:lumMod val="60000"/>
                    <a:lumOff val="40000"/>
                  </a:schemeClr>
                </a:solidFill>
              </a:rPr>
              <a:t>night</a:t>
            </a:r>
            <a:r>
              <a:rPr lang="en-US" dirty="0"/>
              <a:t> to </a:t>
            </a:r>
            <a:r>
              <a:rPr lang="en-US" dirty="0">
                <a:solidFill>
                  <a:schemeClr val="tx2">
                    <a:lumMod val="60000"/>
                    <a:lumOff val="40000"/>
                  </a:schemeClr>
                </a:solidFill>
              </a:rPr>
              <a:t>Clazomenae</a:t>
            </a:r>
            <a:r>
              <a:rPr lang="en-US" dirty="0"/>
              <a:t>. </a:t>
            </a:r>
          </a:p>
        </p:txBody>
      </p:sp>
    </p:spTree>
    <p:extLst>
      <p:ext uri="{BB962C8B-B14F-4D97-AF65-F5344CB8AC3E}">
        <p14:creationId xmlns:p14="http://schemas.microsoft.com/office/powerpoint/2010/main" val="2290000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5876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Adjectives</a:t>
            </a:r>
            <a:endParaRPr lang="en-US" dirty="0"/>
          </a:p>
        </p:txBody>
      </p:sp>
      <p:sp>
        <p:nvSpPr>
          <p:cNvPr id="3" name="Content Placeholder 2"/>
          <p:cNvSpPr>
            <a:spLocks noGrp="1"/>
          </p:cNvSpPr>
          <p:nvPr>
            <p:ph idx="1"/>
          </p:nvPr>
        </p:nvSpPr>
        <p:spPr/>
        <p:txBody>
          <a:bodyPr/>
          <a:lstStyle/>
          <a:p>
            <a:r>
              <a:rPr lang="en-US" dirty="0" smtClean="0"/>
              <a:t>Modify Nouns = </a:t>
            </a:r>
            <a:r>
              <a:rPr lang="en-US" b="1" u="sng" dirty="0" smtClean="0"/>
              <a:t>attributive</a:t>
            </a:r>
            <a:r>
              <a:rPr lang="en-US" dirty="0" smtClean="0"/>
              <a:t> function </a:t>
            </a:r>
            <a:endParaRPr lang="en-US" dirty="0" smtClean="0"/>
          </a:p>
          <a:p>
            <a:pPr lvl="1"/>
            <a:r>
              <a:rPr lang="en-US" dirty="0" smtClean="0"/>
              <a:t>“The </a:t>
            </a:r>
            <a:r>
              <a:rPr lang="en-US" u="sng" dirty="0" smtClean="0"/>
              <a:t>guilty</a:t>
            </a:r>
            <a:r>
              <a:rPr lang="en-US" dirty="0" smtClean="0"/>
              <a:t> naurarchs fled.”</a:t>
            </a:r>
          </a:p>
          <a:p>
            <a:pPr lvl="1"/>
            <a:r>
              <a:rPr lang="en-US" dirty="0" smtClean="0"/>
              <a:t>“The </a:t>
            </a:r>
            <a:r>
              <a:rPr lang="en-US" u="sng" dirty="0" smtClean="0"/>
              <a:t>hostile</a:t>
            </a:r>
            <a:r>
              <a:rPr lang="en-US" dirty="0" smtClean="0"/>
              <a:t> Carians attacked the city.”</a:t>
            </a:r>
          </a:p>
          <a:p>
            <a:pPr lvl="1"/>
            <a:r>
              <a:rPr lang="en-US" dirty="0"/>
              <a:t>Relation labelled </a:t>
            </a:r>
            <a:r>
              <a:rPr lang="en-US" b="1" u="sng" dirty="0"/>
              <a:t>ATR</a:t>
            </a:r>
            <a:r>
              <a:rPr lang="en-US" dirty="0"/>
              <a:t> in dependency syntax</a:t>
            </a:r>
          </a:p>
          <a:p>
            <a:r>
              <a:rPr lang="en-US" dirty="0" smtClean="0"/>
              <a:t>Act in place of nouns = </a:t>
            </a:r>
            <a:r>
              <a:rPr lang="en-US" b="1" u="sng" dirty="0" smtClean="0"/>
              <a:t>substantive</a:t>
            </a:r>
            <a:r>
              <a:rPr lang="en-US" dirty="0" smtClean="0"/>
              <a:t> function</a:t>
            </a:r>
            <a:endParaRPr lang="en-US" dirty="0" smtClean="0"/>
          </a:p>
          <a:p>
            <a:pPr lvl="1"/>
            <a:r>
              <a:rPr lang="en-US" dirty="0"/>
              <a:t>“The </a:t>
            </a:r>
            <a:r>
              <a:rPr lang="en-US" u="sng" dirty="0" smtClean="0"/>
              <a:t>guilty</a:t>
            </a:r>
            <a:r>
              <a:rPr lang="en-US" dirty="0" smtClean="0"/>
              <a:t> fled.”</a:t>
            </a:r>
            <a:endParaRPr lang="en-US" dirty="0"/>
          </a:p>
          <a:p>
            <a:pPr lvl="1"/>
            <a:r>
              <a:rPr lang="en-US" dirty="0"/>
              <a:t>“The </a:t>
            </a:r>
            <a:r>
              <a:rPr lang="en-US" u="sng" dirty="0" smtClean="0"/>
              <a:t>hostiles</a:t>
            </a:r>
            <a:r>
              <a:rPr lang="en-US" dirty="0" smtClean="0"/>
              <a:t> </a:t>
            </a:r>
            <a:r>
              <a:rPr lang="en-US" dirty="0"/>
              <a:t>attacked the city.”</a:t>
            </a:r>
          </a:p>
          <a:p>
            <a:endParaRPr lang="en-US" dirty="0"/>
          </a:p>
        </p:txBody>
      </p:sp>
    </p:spTree>
    <p:extLst>
      <p:ext uri="{BB962C8B-B14F-4D97-AF65-F5344CB8AC3E}">
        <p14:creationId xmlns:p14="http://schemas.microsoft.com/office/powerpoint/2010/main" val="4272067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Adjectives</a:t>
            </a:r>
            <a:endParaRPr lang="en-US" dirty="0"/>
          </a:p>
        </p:txBody>
      </p:sp>
      <p:sp>
        <p:nvSpPr>
          <p:cNvPr id="3" name="Content Placeholder 2"/>
          <p:cNvSpPr>
            <a:spLocks noGrp="1"/>
          </p:cNvSpPr>
          <p:nvPr>
            <p:ph idx="1"/>
          </p:nvPr>
        </p:nvSpPr>
        <p:spPr>
          <a:xfrm>
            <a:off x="1024128" y="1470212"/>
            <a:ext cx="10405872" cy="4839148"/>
          </a:xfrm>
        </p:spPr>
        <p:txBody>
          <a:bodyPr/>
          <a:lstStyle/>
          <a:p>
            <a:r>
              <a:rPr lang="en-US" b="1" u="sng" dirty="0"/>
              <a:t>Qualitative</a:t>
            </a:r>
            <a:r>
              <a:rPr lang="en-US" dirty="0"/>
              <a:t>: good, handsome, ugly, </a:t>
            </a:r>
            <a:r>
              <a:rPr lang="en-US" dirty="0" smtClean="0"/>
              <a:t>Persian, </a:t>
            </a:r>
            <a:r>
              <a:rPr lang="en-US" i="1" dirty="0"/>
              <a:t>etc.</a:t>
            </a:r>
            <a:endParaRPr lang="en-US" dirty="0"/>
          </a:p>
          <a:p>
            <a:r>
              <a:rPr lang="en-US" b="1" u="sng" dirty="0"/>
              <a:t>Possessive</a:t>
            </a:r>
            <a:r>
              <a:rPr lang="en-US" dirty="0"/>
              <a:t>: my, your, his, her, its, their, our</a:t>
            </a:r>
          </a:p>
          <a:p>
            <a:r>
              <a:rPr lang="en-US" b="1" u="sng" dirty="0"/>
              <a:t>Relative</a:t>
            </a:r>
            <a:r>
              <a:rPr lang="en-US" dirty="0"/>
              <a:t> and </a:t>
            </a:r>
            <a:r>
              <a:rPr lang="en-US" b="1" u="sng" dirty="0"/>
              <a:t>interrogative</a:t>
            </a:r>
            <a:r>
              <a:rPr lang="en-US" dirty="0"/>
              <a:t>: who, what, which, whatever, </a:t>
            </a:r>
            <a:r>
              <a:rPr lang="en-US" i="1" dirty="0"/>
              <a:t>etc.</a:t>
            </a:r>
            <a:endParaRPr lang="en-US" dirty="0"/>
          </a:p>
          <a:p>
            <a:r>
              <a:rPr lang="en-US" b="1" u="sng" dirty="0"/>
              <a:t>Numerals</a:t>
            </a:r>
            <a:r>
              <a:rPr lang="en-US" dirty="0"/>
              <a:t>: one, two, three, fourth, twentieth, </a:t>
            </a:r>
            <a:r>
              <a:rPr lang="en-US" i="1" dirty="0"/>
              <a:t>etc.</a:t>
            </a:r>
            <a:r>
              <a:rPr lang="en-US" dirty="0"/>
              <a:t> [cardinals and ordinals]</a:t>
            </a:r>
          </a:p>
          <a:p>
            <a:r>
              <a:rPr lang="en-US" b="1" u="sng" dirty="0"/>
              <a:t>Indefinite</a:t>
            </a:r>
            <a:r>
              <a:rPr lang="en-US" dirty="0"/>
              <a:t>: some, any, every, each, any, many, </a:t>
            </a:r>
            <a:r>
              <a:rPr lang="en-US" i="1" dirty="0"/>
              <a:t>etc.</a:t>
            </a:r>
            <a:endParaRPr lang="en-US" dirty="0"/>
          </a:p>
          <a:p>
            <a:r>
              <a:rPr lang="en-US" b="1" u="sng" dirty="0"/>
              <a:t>Demonstrative</a:t>
            </a:r>
            <a:r>
              <a:rPr lang="en-US" dirty="0"/>
              <a:t>: this, that, those, these, </a:t>
            </a:r>
            <a:r>
              <a:rPr lang="en-US" i="1" dirty="0"/>
              <a:t>etc.</a:t>
            </a:r>
            <a:endParaRPr lang="en-US" dirty="0"/>
          </a:p>
          <a:p>
            <a:endParaRPr lang="en-US" dirty="0"/>
          </a:p>
        </p:txBody>
      </p:sp>
    </p:spTree>
    <p:extLst>
      <p:ext uri="{BB962C8B-B14F-4D97-AF65-F5344CB8AC3E}">
        <p14:creationId xmlns:p14="http://schemas.microsoft.com/office/powerpoint/2010/main" val="2691688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Adjectives have </a:t>
            </a:r>
            <a:r>
              <a:rPr lang="en-US" b="1" u="sng" dirty="0" smtClean="0"/>
              <a:t>Degree</a:t>
            </a:r>
            <a:endParaRPr lang="en-US" b="1" u="sng" dirty="0"/>
          </a:p>
        </p:txBody>
      </p:sp>
      <p:sp>
        <p:nvSpPr>
          <p:cNvPr id="3" name="Content Placeholder 2"/>
          <p:cNvSpPr>
            <a:spLocks noGrp="1"/>
          </p:cNvSpPr>
          <p:nvPr>
            <p:ph idx="1"/>
          </p:nvPr>
        </p:nvSpPr>
        <p:spPr>
          <a:xfrm>
            <a:off x="1024128" y="1470212"/>
            <a:ext cx="10405872" cy="4839148"/>
          </a:xfrm>
        </p:spPr>
        <p:txBody>
          <a:bodyPr>
            <a:normAutofit lnSpcReduction="10000"/>
          </a:bodyPr>
          <a:lstStyle/>
          <a:p>
            <a:r>
              <a:rPr lang="en-US" b="1" u="sng" dirty="0" smtClean="0"/>
              <a:t>Positive</a:t>
            </a:r>
            <a:r>
              <a:rPr lang="en-US" dirty="0"/>
              <a:t> </a:t>
            </a:r>
            <a:r>
              <a:rPr lang="en-US" dirty="0" smtClean="0"/>
              <a:t>[the “normal” form]</a:t>
            </a:r>
          </a:p>
          <a:p>
            <a:pPr lvl="1"/>
            <a:r>
              <a:rPr lang="en-US" dirty="0" smtClean="0"/>
              <a:t>Red</a:t>
            </a:r>
            <a:r>
              <a:rPr lang="en-US" dirty="0"/>
              <a:t>, handsome, tall</a:t>
            </a:r>
          </a:p>
          <a:p>
            <a:pPr lvl="1"/>
            <a:r>
              <a:rPr lang="en-US" dirty="0"/>
              <a:t>By far, most adjectives are positive. If it is not labeled otherwise, assume it is the positive.</a:t>
            </a:r>
          </a:p>
          <a:p>
            <a:r>
              <a:rPr lang="en-US" b="1" u="sng" dirty="0" smtClean="0"/>
              <a:t>Comparative</a:t>
            </a:r>
            <a:endParaRPr lang="en-US" dirty="0"/>
          </a:p>
          <a:p>
            <a:pPr lvl="1"/>
            <a:r>
              <a:rPr lang="en-US" dirty="0" smtClean="0"/>
              <a:t>Redder</a:t>
            </a:r>
            <a:r>
              <a:rPr lang="en-US" dirty="0"/>
              <a:t>, more handsome, </a:t>
            </a:r>
            <a:r>
              <a:rPr lang="en-US" dirty="0" smtClean="0"/>
              <a:t>taller</a:t>
            </a:r>
          </a:p>
          <a:p>
            <a:pPr lvl="1"/>
            <a:r>
              <a:rPr lang="en-US" dirty="0" smtClean="0"/>
              <a:t>Usually formed with “-</a:t>
            </a:r>
            <a:r>
              <a:rPr lang="en-US" dirty="0" err="1" smtClean="0"/>
              <a:t>er</a:t>
            </a:r>
            <a:r>
              <a:rPr lang="en-US" dirty="0" smtClean="0"/>
              <a:t>” or “more X”</a:t>
            </a:r>
            <a:endParaRPr lang="en-US" dirty="0"/>
          </a:p>
          <a:p>
            <a:r>
              <a:rPr lang="en-US" b="1" u="sng" dirty="0" smtClean="0"/>
              <a:t>Superlative</a:t>
            </a:r>
            <a:endParaRPr lang="en-US" dirty="0"/>
          </a:p>
          <a:p>
            <a:pPr lvl="1"/>
            <a:r>
              <a:rPr lang="en-US" dirty="0" smtClean="0"/>
              <a:t>Reddest</a:t>
            </a:r>
            <a:r>
              <a:rPr lang="en-US" dirty="0"/>
              <a:t>, most handsome, </a:t>
            </a:r>
            <a:r>
              <a:rPr lang="en-US" dirty="0" smtClean="0"/>
              <a:t>tallest</a:t>
            </a:r>
          </a:p>
          <a:p>
            <a:pPr lvl="1"/>
            <a:r>
              <a:rPr lang="en-US" dirty="0" smtClean="0"/>
              <a:t>Usually formed with “-</a:t>
            </a:r>
            <a:r>
              <a:rPr lang="en-US" dirty="0" err="1" smtClean="0"/>
              <a:t>est</a:t>
            </a:r>
            <a:r>
              <a:rPr lang="en-US" dirty="0" smtClean="0"/>
              <a:t>” or “most X”</a:t>
            </a:r>
            <a:endParaRPr lang="en-US" dirty="0"/>
          </a:p>
          <a:p>
            <a:endParaRPr lang="en-US" dirty="0"/>
          </a:p>
        </p:txBody>
      </p:sp>
    </p:spTree>
    <p:extLst>
      <p:ext uri="{BB962C8B-B14F-4D97-AF65-F5344CB8AC3E}">
        <p14:creationId xmlns:p14="http://schemas.microsoft.com/office/powerpoint/2010/main" val="1465733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Words are </a:t>
            </a:r>
            <a:r>
              <a:rPr lang="en-US" dirty="0" smtClean="0">
                <a:solidFill>
                  <a:srgbClr val="00B0F0"/>
                </a:solidFill>
              </a:rPr>
              <a:t>Adjectives</a:t>
            </a:r>
            <a:r>
              <a:rPr lang="en-US" dirty="0" smtClean="0"/>
              <a:t>? which Nouns do they Modify?</a:t>
            </a:r>
            <a:endParaRPr lang="en-US" dirty="0"/>
          </a:p>
        </p:txBody>
      </p:sp>
      <p:sp>
        <p:nvSpPr>
          <p:cNvPr id="3" name="Content Placeholder 2"/>
          <p:cNvSpPr>
            <a:spLocks noGrp="1"/>
          </p:cNvSpPr>
          <p:nvPr>
            <p:ph idx="1"/>
          </p:nvPr>
        </p:nvSpPr>
        <p:spPr>
          <a:xfrm>
            <a:off x="1024128" y="2357718"/>
            <a:ext cx="9720073" cy="3951642"/>
          </a:xfrm>
        </p:spPr>
        <p:txBody>
          <a:bodyPr>
            <a:normAutofit/>
          </a:bodyPr>
          <a:lstStyle/>
          <a:p>
            <a:pPr marL="0" indent="0">
              <a:buNone/>
            </a:pPr>
            <a:r>
              <a:rPr lang="en-US" dirty="0" smtClean="0"/>
              <a:t>But </a:t>
            </a:r>
            <a:r>
              <a:rPr lang="en-US" dirty="0"/>
              <a:t>when, on the other hand, Pausanias appeared with the army from Lacedaemon, they again thought that they were in great danger, and, by all accounts, there was deep silence and despondency in their army. </a:t>
            </a:r>
          </a:p>
          <a:p>
            <a:pPr marL="0" indent="0">
              <a:buNone/>
            </a:pPr>
            <a:endParaRPr lang="en-US" dirty="0"/>
          </a:p>
        </p:txBody>
      </p:sp>
    </p:spTree>
    <p:extLst>
      <p:ext uri="{BB962C8B-B14F-4D97-AF65-F5344CB8AC3E}">
        <p14:creationId xmlns:p14="http://schemas.microsoft.com/office/powerpoint/2010/main" val="2920058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Words are </a:t>
            </a:r>
            <a:r>
              <a:rPr lang="en-US" dirty="0" smtClean="0">
                <a:solidFill>
                  <a:srgbClr val="00B0F0"/>
                </a:solidFill>
              </a:rPr>
              <a:t>Adjectives</a:t>
            </a:r>
            <a:r>
              <a:rPr lang="en-US" dirty="0" smtClean="0"/>
              <a:t>? which Nouns do they Modify?</a:t>
            </a:r>
            <a:endParaRPr lang="en-US" dirty="0"/>
          </a:p>
        </p:txBody>
      </p:sp>
      <p:sp>
        <p:nvSpPr>
          <p:cNvPr id="3" name="Content Placeholder 2"/>
          <p:cNvSpPr>
            <a:spLocks noGrp="1"/>
          </p:cNvSpPr>
          <p:nvPr>
            <p:ph idx="1"/>
          </p:nvPr>
        </p:nvSpPr>
        <p:spPr>
          <a:xfrm>
            <a:off x="1024128" y="2357718"/>
            <a:ext cx="9720073" cy="3951642"/>
          </a:xfrm>
        </p:spPr>
        <p:txBody>
          <a:bodyPr>
            <a:normAutofit/>
          </a:bodyPr>
          <a:lstStyle/>
          <a:p>
            <a:pPr marL="0" indent="0">
              <a:buNone/>
            </a:pPr>
            <a:r>
              <a:rPr lang="en-US" dirty="0" smtClean="0"/>
              <a:t>But </a:t>
            </a:r>
            <a:r>
              <a:rPr lang="en-US" dirty="0"/>
              <a:t>when, on the </a:t>
            </a:r>
            <a:r>
              <a:rPr lang="en-US" dirty="0">
                <a:solidFill>
                  <a:srgbClr val="00B0F0"/>
                </a:solidFill>
              </a:rPr>
              <a:t>other</a:t>
            </a:r>
            <a:r>
              <a:rPr lang="en-US" dirty="0"/>
              <a:t> </a:t>
            </a:r>
            <a:r>
              <a:rPr lang="en-US" u="sng" dirty="0"/>
              <a:t>hand</a:t>
            </a:r>
            <a:r>
              <a:rPr lang="en-US" dirty="0"/>
              <a:t>, Pausanias appeared with the army from Lacedaemon, they again thought that they were in </a:t>
            </a:r>
            <a:r>
              <a:rPr lang="en-US" dirty="0">
                <a:solidFill>
                  <a:srgbClr val="00B0F0"/>
                </a:solidFill>
              </a:rPr>
              <a:t>great</a:t>
            </a:r>
            <a:r>
              <a:rPr lang="en-US" dirty="0"/>
              <a:t> </a:t>
            </a:r>
            <a:r>
              <a:rPr lang="en-US" u="sng" dirty="0"/>
              <a:t>danger</a:t>
            </a:r>
            <a:r>
              <a:rPr lang="en-US" dirty="0"/>
              <a:t>, and, by </a:t>
            </a:r>
            <a:r>
              <a:rPr lang="en-US" dirty="0">
                <a:solidFill>
                  <a:srgbClr val="00B0F0"/>
                </a:solidFill>
              </a:rPr>
              <a:t>all</a:t>
            </a:r>
            <a:r>
              <a:rPr lang="en-US" dirty="0"/>
              <a:t> </a:t>
            </a:r>
            <a:r>
              <a:rPr lang="en-US" u="sng" dirty="0"/>
              <a:t>accounts</a:t>
            </a:r>
            <a:r>
              <a:rPr lang="en-US" dirty="0"/>
              <a:t>, there was </a:t>
            </a:r>
            <a:r>
              <a:rPr lang="en-US" dirty="0">
                <a:solidFill>
                  <a:srgbClr val="00B0F0"/>
                </a:solidFill>
              </a:rPr>
              <a:t>deep</a:t>
            </a:r>
            <a:r>
              <a:rPr lang="en-US" dirty="0"/>
              <a:t> </a:t>
            </a:r>
            <a:r>
              <a:rPr lang="en-US" u="sng" dirty="0"/>
              <a:t>silence and despondency </a:t>
            </a:r>
            <a:r>
              <a:rPr lang="en-US" dirty="0"/>
              <a:t>in </a:t>
            </a:r>
            <a:r>
              <a:rPr lang="en-US" dirty="0">
                <a:solidFill>
                  <a:srgbClr val="00B0F0"/>
                </a:solidFill>
              </a:rPr>
              <a:t>their</a:t>
            </a:r>
            <a:r>
              <a:rPr lang="en-US" dirty="0"/>
              <a:t> </a:t>
            </a:r>
            <a:r>
              <a:rPr lang="en-US" u="sng" dirty="0"/>
              <a:t>army</a:t>
            </a:r>
            <a:r>
              <a:rPr lang="en-US" dirty="0"/>
              <a:t>. </a:t>
            </a:r>
          </a:p>
          <a:p>
            <a:pPr marL="0" indent="0">
              <a:buNone/>
            </a:pPr>
            <a:endParaRPr lang="en-US" dirty="0"/>
          </a:p>
        </p:txBody>
      </p:sp>
    </p:spTree>
    <p:extLst>
      <p:ext uri="{BB962C8B-B14F-4D97-AF65-F5344CB8AC3E}">
        <p14:creationId xmlns:p14="http://schemas.microsoft.com/office/powerpoint/2010/main" val="1156596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Words are </a:t>
            </a:r>
            <a:r>
              <a:rPr lang="en-US" dirty="0" smtClean="0">
                <a:solidFill>
                  <a:srgbClr val="00B0F0"/>
                </a:solidFill>
              </a:rPr>
              <a:t>Adjectives</a:t>
            </a:r>
            <a:r>
              <a:rPr lang="en-US" dirty="0" smtClean="0"/>
              <a:t>? which Nouns do they Modify?</a:t>
            </a:r>
            <a:endParaRPr lang="en-US" dirty="0"/>
          </a:p>
        </p:txBody>
      </p:sp>
      <p:sp>
        <p:nvSpPr>
          <p:cNvPr id="3" name="Content Placeholder 2"/>
          <p:cNvSpPr>
            <a:spLocks noGrp="1"/>
          </p:cNvSpPr>
          <p:nvPr>
            <p:ph idx="1"/>
          </p:nvPr>
        </p:nvSpPr>
        <p:spPr>
          <a:xfrm>
            <a:off x="1024128" y="2070847"/>
            <a:ext cx="9720073" cy="4238513"/>
          </a:xfrm>
        </p:spPr>
        <p:txBody>
          <a:bodyPr>
            <a:normAutofit/>
          </a:bodyPr>
          <a:lstStyle/>
          <a:p>
            <a:pPr marL="0" indent="0">
              <a:buNone/>
            </a:pPr>
            <a:r>
              <a:rPr lang="en-US" dirty="0" smtClean="0"/>
              <a:t>He </a:t>
            </a:r>
            <a:r>
              <a:rPr lang="en-US" dirty="0"/>
              <a:t>set off himself for </a:t>
            </a:r>
            <a:r>
              <a:rPr lang="en-US" dirty="0" err="1"/>
              <a:t>Dascyleium</a:t>
            </a:r>
            <a:r>
              <a:rPr lang="en-US" dirty="0"/>
              <a:t>, the place where the palace of </a:t>
            </a:r>
            <a:r>
              <a:rPr lang="en-US" dirty="0" err="1"/>
              <a:t>Pharnabazus</a:t>
            </a:r>
            <a:r>
              <a:rPr lang="en-US" dirty="0"/>
              <a:t> was situated, and round about it were many large villages, stored with </a:t>
            </a:r>
            <a:r>
              <a:rPr lang="en-US" dirty="0" smtClean="0"/>
              <a:t>abundant provisions and </a:t>
            </a:r>
            <a:r>
              <a:rPr lang="en-US" dirty="0"/>
              <a:t>splendid wild animals, some </a:t>
            </a:r>
            <a:r>
              <a:rPr lang="en-US" dirty="0" smtClean="0"/>
              <a:t>of </a:t>
            </a:r>
            <a:r>
              <a:rPr lang="en-US" dirty="0"/>
              <a:t>them in enclosed parks, others in open spaces.</a:t>
            </a:r>
          </a:p>
        </p:txBody>
      </p:sp>
    </p:spTree>
    <p:extLst>
      <p:ext uri="{BB962C8B-B14F-4D97-AF65-F5344CB8AC3E}">
        <p14:creationId xmlns:p14="http://schemas.microsoft.com/office/powerpoint/2010/main" val="29480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Words are </a:t>
            </a:r>
            <a:r>
              <a:rPr lang="en-US" dirty="0" smtClean="0">
                <a:solidFill>
                  <a:srgbClr val="00B0F0"/>
                </a:solidFill>
              </a:rPr>
              <a:t>Adjectives</a:t>
            </a:r>
            <a:r>
              <a:rPr lang="en-US" dirty="0" smtClean="0"/>
              <a:t>? which Nouns do they Modify?</a:t>
            </a:r>
            <a:endParaRPr lang="en-US" dirty="0"/>
          </a:p>
        </p:txBody>
      </p:sp>
      <p:sp>
        <p:nvSpPr>
          <p:cNvPr id="3" name="Content Placeholder 2"/>
          <p:cNvSpPr>
            <a:spLocks noGrp="1"/>
          </p:cNvSpPr>
          <p:nvPr>
            <p:ph idx="1"/>
          </p:nvPr>
        </p:nvSpPr>
        <p:spPr>
          <a:xfrm>
            <a:off x="1024128" y="2070847"/>
            <a:ext cx="9720073" cy="4238513"/>
          </a:xfrm>
        </p:spPr>
        <p:txBody>
          <a:bodyPr>
            <a:normAutofit/>
          </a:bodyPr>
          <a:lstStyle/>
          <a:p>
            <a:pPr marL="0" indent="0">
              <a:buNone/>
            </a:pPr>
            <a:r>
              <a:rPr lang="en-US" dirty="0" smtClean="0"/>
              <a:t>He </a:t>
            </a:r>
            <a:r>
              <a:rPr lang="en-US" dirty="0"/>
              <a:t>set off himself for </a:t>
            </a:r>
            <a:r>
              <a:rPr lang="en-US" dirty="0" err="1"/>
              <a:t>Dascyleium</a:t>
            </a:r>
            <a:r>
              <a:rPr lang="en-US" dirty="0"/>
              <a:t>, the place where the palace of </a:t>
            </a:r>
            <a:r>
              <a:rPr lang="en-US" dirty="0" err="1"/>
              <a:t>Pharnabazus</a:t>
            </a:r>
            <a:r>
              <a:rPr lang="en-US" dirty="0"/>
              <a:t> was situated, and round about it were many </a:t>
            </a:r>
            <a:r>
              <a:rPr lang="en-US" dirty="0">
                <a:solidFill>
                  <a:srgbClr val="00B0F0"/>
                </a:solidFill>
              </a:rPr>
              <a:t>large</a:t>
            </a:r>
            <a:r>
              <a:rPr lang="en-US" dirty="0"/>
              <a:t> </a:t>
            </a:r>
            <a:r>
              <a:rPr lang="en-US" u="sng" dirty="0"/>
              <a:t>villages</a:t>
            </a:r>
            <a:r>
              <a:rPr lang="en-US" dirty="0"/>
              <a:t>, stored with </a:t>
            </a:r>
            <a:r>
              <a:rPr lang="en-US" dirty="0" smtClean="0">
                <a:solidFill>
                  <a:srgbClr val="00B0F0"/>
                </a:solidFill>
              </a:rPr>
              <a:t>abundant</a:t>
            </a:r>
            <a:r>
              <a:rPr lang="en-US" dirty="0" smtClean="0"/>
              <a:t> </a:t>
            </a:r>
            <a:r>
              <a:rPr lang="en-US" u="sng" dirty="0" smtClean="0"/>
              <a:t>provisions</a:t>
            </a:r>
            <a:r>
              <a:rPr lang="en-US" dirty="0" smtClean="0"/>
              <a:t> and </a:t>
            </a:r>
            <a:r>
              <a:rPr lang="en-US" dirty="0">
                <a:solidFill>
                  <a:srgbClr val="00B0F0"/>
                </a:solidFill>
              </a:rPr>
              <a:t>splendid</a:t>
            </a:r>
            <a:r>
              <a:rPr lang="en-US" dirty="0"/>
              <a:t> </a:t>
            </a:r>
            <a:r>
              <a:rPr lang="en-US" dirty="0">
                <a:solidFill>
                  <a:srgbClr val="00B0F0"/>
                </a:solidFill>
              </a:rPr>
              <a:t>wild</a:t>
            </a:r>
            <a:r>
              <a:rPr lang="en-US" dirty="0"/>
              <a:t> </a:t>
            </a:r>
            <a:r>
              <a:rPr lang="en-US" u="sng" dirty="0"/>
              <a:t>animals</a:t>
            </a:r>
            <a:r>
              <a:rPr lang="en-US" dirty="0"/>
              <a:t>, </a:t>
            </a:r>
            <a:r>
              <a:rPr lang="en-US" dirty="0">
                <a:solidFill>
                  <a:srgbClr val="00B0F0"/>
                </a:solidFill>
              </a:rPr>
              <a:t>some</a:t>
            </a:r>
            <a:r>
              <a:rPr lang="en-US" dirty="0"/>
              <a:t> </a:t>
            </a:r>
            <a:r>
              <a:rPr lang="en-US" dirty="0" smtClean="0"/>
              <a:t>of </a:t>
            </a:r>
            <a:r>
              <a:rPr lang="en-US" dirty="0"/>
              <a:t>them in </a:t>
            </a:r>
            <a:r>
              <a:rPr lang="en-US" dirty="0">
                <a:solidFill>
                  <a:srgbClr val="00B0F0"/>
                </a:solidFill>
              </a:rPr>
              <a:t>enclosed</a:t>
            </a:r>
            <a:r>
              <a:rPr lang="en-US" dirty="0"/>
              <a:t> </a:t>
            </a:r>
            <a:r>
              <a:rPr lang="en-US" u="sng" dirty="0"/>
              <a:t>parks</a:t>
            </a:r>
            <a:r>
              <a:rPr lang="en-US" dirty="0"/>
              <a:t>, </a:t>
            </a:r>
            <a:r>
              <a:rPr lang="en-US" dirty="0">
                <a:solidFill>
                  <a:srgbClr val="00B0F0"/>
                </a:solidFill>
              </a:rPr>
              <a:t>others</a:t>
            </a:r>
            <a:r>
              <a:rPr lang="en-US" dirty="0"/>
              <a:t> in </a:t>
            </a:r>
            <a:r>
              <a:rPr lang="en-US" dirty="0">
                <a:solidFill>
                  <a:srgbClr val="00B0F0"/>
                </a:solidFill>
              </a:rPr>
              <a:t>open</a:t>
            </a:r>
            <a:r>
              <a:rPr lang="en-US" dirty="0"/>
              <a:t> </a:t>
            </a:r>
            <a:r>
              <a:rPr lang="en-US" u="sng" dirty="0"/>
              <a:t>spaces</a:t>
            </a:r>
            <a:r>
              <a:rPr lang="en-US" dirty="0"/>
              <a:t>.</a:t>
            </a:r>
          </a:p>
        </p:txBody>
      </p:sp>
    </p:spTree>
    <p:extLst>
      <p:ext uri="{BB962C8B-B14F-4D97-AF65-F5344CB8AC3E}">
        <p14:creationId xmlns:p14="http://schemas.microsoft.com/office/powerpoint/2010/main" val="261285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637768"/>
            <a:ext cx="9720072" cy="723652"/>
          </a:xfrm>
        </p:spPr>
        <p:txBody>
          <a:bodyPr/>
          <a:lstStyle/>
          <a:p>
            <a:r>
              <a:rPr lang="en-US" dirty="0" smtClean="0"/>
              <a:t>Pronoun</a:t>
            </a:r>
            <a:endParaRPr lang="en-US" dirty="0"/>
          </a:p>
        </p:txBody>
      </p:sp>
      <p:sp>
        <p:nvSpPr>
          <p:cNvPr id="3" name="Content Placeholder 2"/>
          <p:cNvSpPr>
            <a:spLocks noGrp="1"/>
          </p:cNvSpPr>
          <p:nvPr>
            <p:ph idx="1"/>
          </p:nvPr>
        </p:nvSpPr>
        <p:spPr/>
        <p:txBody>
          <a:bodyPr/>
          <a:lstStyle/>
          <a:p>
            <a:r>
              <a:rPr lang="en-US" dirty="0" smtClean="0"/>
              <a:t>Replaces a noun within the sentence.</a:t>
            </a:r>
          </a:p>
          <a:p>
            <a:r>
              <a:rPr lang="en-US" dirty="0" smtClean="0"/>
              <a:t>The word it replaces is called the </a:t>
            </a:r>
            <a:r>
              <a:rPr lang="en-US" b="1" u="sng" dirty="0" smtClean="0"/>
              <a:t>antecedent</a:t>
            </a:r>
            <a:r>
              <a:rPr lang="en-US" dirty="0" smtClean="0"/>
              <a:t>.</a:t>
            </a:r>
          </a:p>
          <a:p>
            <a:r>
              <a:rPr lang="en-US" dirty="0" smtClean="0"/>
              <a:t>Pronouns often function as adjectives, and can be labeled as such.</a:t>
            </a:r>
          </a:p>
          <a:p>
            <a:pPr lvl="1"/>
            <a:r>
              <a:rPr lang="en-US" dirty="0" smtClean="0"/>
              <a:t>“</a:t>
            </a:r>
            <a:r>
              <a:rPr lang="en-US" u="sng" dirty="0" smtClean="0"/>
              <a:t>Those</a:t>
            </a:r>
            <a:r>
              <a:rPr lang="en-US" dirty="0" smtClean="0"/>
              <a:t> </a:t>
            </a:r>
            <a:r>
              <a:rPr lang="en-US" dirty="0"/>
              <a:t>Spartans </a:t>
            </a:r>
            <a:r>
              <a:rPr lang="en-US" dirty="0" smtClean="0"/>
              <a:t>fought </a:t>
            </a:r>
            <a:r>
              <a:rPr lang="en-US" dirty="0"/>
              <a:t>really well.” [adjectival]</a:t>
            </a:r>
          </a:p>
          <a:p>
            <a:pPr lvl="1"/>
            <a:r>
              <a:rPr lang="en-US" dirty="0" smtClean="0"/>
              <a:t>“</a:t>
            </a:r>
            <a:r>
              <a:rPr lang="en-US" u="sng" dirty="0"/>
              <a:t>That</a:t>
            </a:r>
            <a:r>
              <a:rPr lang="en-US" dirty="0"/>
              <a:t> went fast!” [substantive]</a:t>
            </a:r>
          </a:p>
          <a:p>
            <a:pPr lvl="1"/>
            <a:endParaRPr lang="en-US" dirty="0"/>
          </a:p>
        </p:txBody>
      </p:sp>
    </p:spTree>
    <p:extLst>
      <p:ext uri="{BB962C8B-B14F-4D97-AF65-F5344CB8AC3E}">
        <p14:creationId xmlns:p14="http://schemas.microsoft.com/office/powerpoint/2010/main" val="3313609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384</TotalTime>
  <Words>944</Words>
  <Application>Microsoft Office PowerPoint</Application>
  <PresentationFormat>Widescreen</PresentationFormat>
  <Paragraphs>57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Courier New</vt:lpstr>
      <vt:lpstr>Tw Cen MT</vt:lpstr>
      <vt:lpstr>Tw Cen MT Condensed</vt:lpstr>
      <vt:lpstr>Wingdings 3</vt:lpstr>
      <vt:lpstr>Integral</vt:lpstr>
      <vt:lpstr>Introduction to Adjectives and Pronouns</vt:lpstr>
      <vt:lpstr>Adjectives</vt:lpstr>
      <vt:lpstr>Types of Adjectives</vt:lpstr>
      <vt:lpstr>Adjectives have Degree</vt:lpstr>
      <vt:lpstr>Which Words are Adjectives? which Nouns do they Modify?</vt:lpstr>
      <vt:lpstr>Which Words are Adjectives? which Nouns do they Modify?</vt:lpstr>
      <vt:lpstr>Which Words are Adjectives? which Nouns do they Modify?</vt:lpstr>
      <vt:lpstr>Which Words are Adjectives? which Nouns do they Modify?</vt:lpstr>
      <vt:lpstr>Pronoun</vt:lpstr>
      <vt:lpstr>Types of Pronoun</vt:lpstr>
      <vt:lpstr>Which Words are Pronouns? </vt:lpstr>
      <vt:lpstr>What Type of Pronoun?</vt:lpstr>
      <vt:lpstr>(1) Demonstrative; (2) Personal; (3) reflexive;  (4) Possessive (5) Relative</vt:lpstr>
      <vt:lpstr>PowerPoint Presentation</vt:lpstr>
    </vt:vector>
  </TitlesOfParts>
  <Company>University of Nebraska - Lincoln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Grammar 101</dc:title>
  <dc:creator>Vanessa Gorman</dc:creator>
  <cp:lastModifiedBy>Vanessa Gorman</cp:lastModifiedBy>
  <cp:revision>61</cp:revision>
  <dcterms:created xsi:type="dcterms:W3CDTF">2019-10-07T18:50:51Z</dcterms:created>
  <dcterms:modified xsi:type="dcterms:W3CDTF">2020-12-04T15:38:05Z</dcterms:modified>
</cp:coreProperties>
</file>