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3" r:id="rId2"/>
    <p:sldId id="351" r:id="rId3"/>
    <p:sldId id="352" r:id="rId4"/>
    <p:sldId id="355" r:id="rId5"/>
    <p:sldId id="356" r:id="rId6"/>
    <p:sldId id="354" r:id="rId7"/>
    <p:sldId id="372" r:id="rId8"/>
    <p:sldId id="381" r:id="rId9"/>
    <p:sldId id="373" r:id="rId10"/>
    <p:sldId id="383" r:id="rId11"/>
    <p:sldId id="353" r:id="rId12"/>
    <p:sldId id="357" r:id="rId13"/>
    <p:sldId id="362" r:id="rId14"/>
    <p:sldId id="384" r:id="rId15"/>
    <p:sldId id="365" r:id="rId16"/>
    <p:sldId id="366" r:id="rId17"/>
    <p:sldId id="379" r:id="rId18"/>
    <p:sldId id="370" r:id="rId19"/>
    <p:sldId id="386" r:id="rId20"/>
    <p:sldId id="374" r:id="rId21"/>
    <p:sldId id="375" r:id="rId22"/>
    <p:sldId id="376" r:id="rId23"/>
    <p:sldId id="396" r:id="rId24"/>
    <p:sldId id="369" r:id="rId25"/>
    <p:sldId id="368" r:id="rId26"/>
    <p:sldId id="378" r:id="rId27"/>
    <p:sldId id="382" r:id="rId28"/>
    <p:sldId id="388" r:id="rId29"/>
    <p:sldId id="387" r:id="rId30"/>
    <p:sldId id="394" r:id="rId31"/>
    <p:sldId id="389" r:id="rId32"/>
    <p:sldId id="390" r:id="rId33"/>
    <p:sldId id="391" r:id="rId34"/>
    <p:sldId id="392" r:id="rId35"/>
    <p:sldId id="393" r:id="rId36"/>
    <p:sldId id="395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F0"/>
    <a:srgbClr val="E058EE"/>
    <a:srgbClr val="4EF4F8"/>
    <a:srgbClr val="FF99FF"/>
    <a:srgbClr val="EEC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6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291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67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36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061882"/>
            <a:ext cx="9720073" cy="424747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24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048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640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80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344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8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4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12/4/2020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24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Greek Adjectives and Pronouns </a:t>
            </a:r>
            <a:br>
              <a:rPr lang="en-US" dirty="0" smtClean="0"/>
            </a:br>
            <a:r>
              <a:rPr lang="en-US" sz="4400" dirty="0" smtClean="0"/>
              <a:t>with 3- and 2-endings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07055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Use after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9435" y="1443338"/>
            <a:ext cx="7360024" cy="4294073"/>
          </a:xfrm>
        </p:spPr>
        <p:txBody>
          <a:bodyPr>
            <a:normAutofit/>
          </a:bodyPr>
          <a:lstStyle/>
          <a:p>
            <a:r>
              <a:rPr lang="el-GR" dirty="0" smtClean="0"/>
              <a:t>πρότερος, ὑστεραῖος</a:t>
            </a:r>
            <a:r>
              <a:rPr lang="en-US" dirty="0" smtClean="0"/>
              <a:t>, </a:t>
            </a:r>
            <a:r>
              <a:rPr lang="el-GR" dirty="0" smtClean="0"/>
              <a:t>ὕστερος</a:t>
            </a:r>
            <a:r>
              <a:rPr lang="en-US" dirty="0"/>
              <a:t> </a:t>
            </a:r>
            <a:r>
              <a:rPr lang="en-US" dirty="0" smtClean="0"/>
              <a:t>usually take a genitive of comparison [ADV]</a:t>
            </a:r>
          </a:p>
          <a:p>
            <a:pPr lvl="1"/>
            <a:r>
              <a:rPr lang="en-US" i="1" dirty="0" smtClean="0"/>
              <a:t>Previous to, later than</a:t>
            </a:r>
          </a:p>
          <a:p>
            <a:pPr lvl="1"/>
            <a:r>
              <a:rPr lang="en-US" dirty="0" smtClean="0"/>
              <a:t>Sometimes a dative</a:t>
            </a:r>
          </a:p>
          <a:p>
            <a:r>
              <a:rPr lang="en-US" dirty="0" smtClean="0"/>
              <a:t>Often used substantively, with something</a:t>
            </a:r>
            <a:r>
              <a:rPr lang="el-GR" dirty="0" smtClean="0"/>
              <a:t> </a:t>
            </a:r>
            <a:r>
              <a:rPr lang="en-US" dirty="0" smtClean="0"/>
              <a:t>like </a:t>
            </a:r>
            <a:r>
              <a:rPr lang="el-GR" dirty="0" smtClean="0"/>
              <a:t>ἡμέρᾳ </a:t>
            </a:r>
            <a:r>
              <a:rPr lang="en-US" dirty="0" smtClean="0"/>
              <a:t>assumed. [ADV]</a:t>
            </a:r>
            <a:endParaRPr lang="el-GR" dirty="0" smtClean="0"/>
          </a:p>
          <a:p>
            <a:pPr lvl="1"/>
            <a:r>
              <a:rPr lang="el-GR" dirty="0" smtClean="0"/>
              <a:t>τῇ </a:t>
            </a:r>
            <a:r>
              <a:rPr lang="el-GR" dirty="0"/>
              <a:t>δὲ ὑστεραίᾳ </a:t>
            </a:r>
            <a:r>
              <a:rPr lang="en-US" dirty="0" smtClean="0"/>
              <a:t>= </a:t>
            </a:r>
            <a:r>
              <a:rPr lang="en-US" i="1" dirty="0" smtClean="0"/>
              <a:t>on the next day</a:t>
            </a:r>
          </a:p>
          <a:p>
            <a:r>
              <a:rPr lang="en-US" dirty="0" smtClean="0"/>
              <a:t>Or used in the adverbial accusative [ADV]</a:t>
            </a:r>
          </a:p>
          <a:p>
            <a:pPr lvl="1"/>
            <a:r>
              <a:rPr lang="el-GR" dirty="0" smtClean="0"/>
              <a:t>ὕστερον</a:t>
            </a:r>
            <a:r>
              <a:rPr lang="en-US" dirty="0" smtClean="0"/>
              <a:t> = </a:t>
            </a:r>
            <a:r>
              <a:rPr lang="en-US" i="1" dirty="0" smtClean="0"/>
              <a:t>later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814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2-ending adjectives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95718"/>
            <a:ext cx="9220201" cy="4713642"/>
          </a:xfrm>
        </p:spPr>
        <p:txBody>
          <a:bodyPr/>
          <a:lstStyle/>
          <a:p>
            <a:r>
              <a:rPr lang="en-US" dirty="0"/>
              <a:t>Usually </a:t>
            </a:r>
            <a:r>
              <a:rPr lang="en-US" u="sng" dirty="0"/>
              <a:t>compound</a:t>
            </a:r>
            <a:r>
              <a:rPr lang="en-US" dirty="0"/>
              <a:t> </a:t>
            </a:r>
            <a:r>
              <a:rPr lang="en-US" dirty="0" smtClean="0"/>
              <a:t>adjectives: </a:t>
            </a:r>
            <a:r>
              <a:rPr lang="el-GR" dirty="0" smtClean="0"/>
              <a:t>αὐτόνομος</a:t>
            </a:r>
            <a:endParaRPr lang="en-US" dirty="0"/>
          </a:p>
          <a:p>
            <a:r>
              <a:rPr lang="en-US" dirty="0" smtClean="0"/>
              <a:t>Masculine and feminine both use masculine endings</a:t>
            </a:r>
          </a:p>
          <a:p>
            <a:r>
              <a:rPr lang="el-GR" dirty="0" smtClean="0"/>
              <a:t>ἄδικος</a:t>
            </a:r>
            <a:r>
              <a:rPr lang="en-US" dirty="0" smtClean="0"/>
              <a:t> = </a:t>
            </a:r>
            <a:r>
              <a:rPr lang="el-GR" dirty="0" smtClean="0"/>
              <a:t>α</a:t>
            </a:r>
            <a:r>
              <a:rPr lang="en-US" dirty="0"/>
              <a:t>-</a:t>
            </a:r>
            <a:r>
              <a:rPr lang="en-US" dirty="0" smtClean="0"/>
              <a:t>privative (“not”) + </a:t>
            </a:r>
            <a:r>
              <a:rPr lang="el-GR" dirty="0" smtClean="0"/>
              <a:t>δίκος</a:t>
            </a:r>
            <a:r>
              <a:rPr lang="en-US" dirty="0" smtClean="0"/>
              <a:t> (“just”) = “unjust”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082647"/>
              </p:ext>
            </p:extLst>
          </p:nvPr>
        </p:nvGraphicFramePr>
        <p:xfrm>
          <a:off x="2301688" y="3648636"/>
          <a:ext cx="7664824" cy="18604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1977">
                  <a:extLst>
                    <a:ext uri="{9D8B030D-6E8A-4147-A177-3AD203B41FA5}">
                      <a16:colId xmlns:a16="http://schemas.microsoft.com/office/drawing/2014/main" val="2147776484"/>
                    </a:ext>
                  </a:extLst>
                </a:gridCol>
                <a:gridCol w="707515">
                  <a:extLst>
                    <a:ext uri="{9D8B030D-6E8A-4147-A177-3AD203B41FA5}">
                      <a16:colId xmlns:a16="http://schemas.microsoft.com/office/drawing/2014/main" val="1967459397"/>
                    </a:ext>
                  </a:extLst>
                </a:gridCol>
                <a:gridCol w="997785">
                  <a:extLst>
                    <a:ext uri="{9D8B030D-6E8A-4147-A177-3AD203B41FA5}">
                      <a16:colId xmlns:a16="http://schemas.microsoft.com/office/drawing/2014/main" val="572072254"/>
                    </a:ext>
                  </a:extLst>
                </a:gridCol>
                <a:gridCol w="1130822">
                  <a:extLst>
                    <a:ext uri="{9D8B030D-6E8A-4147-A177-3AD203B41FA5}">
                      <a16:colId xmlns:a16="http://schemas.microsoft.com/office/drawing/2014/main" val="2095524108"/>
                    </a:ext>
                  </a:extLst>
                </a:gridCol>
                <a:gridCol w="189575">
                  <a:extLst>
                    <a:ext uri="{9D8B030D-6E8A-4147-A177-3AD203B41FA5}">
                      <a16:colId xmlns:a16="http://schemas.microsoft.com/office/drawing/2014/main" val="4082750278"/>
                    </a:ext>
                  </a:extLst>
                </a:gridCol>
                <a:gridCol w="1222469">
                  <a:extLst>
                    <a:ext uri="{9D8B030D-6E8A-4147-A177-3AD203B41FA5}">
                      <a16:colId xmlns:a16="http://schemas.microsoft.com/office/drawing/2014/main" val="3184869194"/>
                    </a:ext>
                  </a:extLst>
                </a:gridCol>
                <a:gridCol w="1127865">
                  <a:extLst>
                    <a:ext uri="{9D8B030D-6E8A-4147-A177-3AD203B41FA5}">
                      <a16:colId xmlns:a16="http://schemas.microsoft.com/office/drawing/2014/main" val="2202759022"/>
                    </a:ext>
                  </a:extLst>
                </a:gridCol>
                <a:gridCol w="1266816">
                  <a:extLst>
                    <a:ext uri="{9D8B030D-6E8A-4147-A177-3AD203B41FA5}">
                      <a16:colId xmlns:a16="http://schemas.microsoft.com/office/drawing/2014/main" val="2501304250"/>
                    </a:ext>
                  </a:extLst>
                </a:gridCol>
              </a:tblGrid>
              <a:tr h="46783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 </a:t>
                      </a:r>
                      <a:r>
                        <a:rPr lang="el-GR" sz="2000" dirty="0">
                          <a:effectLst/>
                        </a:rPr>
                        <a:t>Masc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 Fem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 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Masc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Fem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1268825"/>
                  </a:ext>
                </a:extLst>
              </a:tr>
              <a:tr h="336481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Nom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ἄδικος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ἄδικον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ἄδικοι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ἄδικα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7584146"/>
                  </a:ext>
                </a:extLst>
              </a:tr>
              <a:tr h="23391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Gen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ἀδίκου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ἀδίκων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804340"/>
                  </a:ext>
                </a:extLst>
              </a:tr>
              <a:tr h="23391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Dat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ἀδίκῳ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ἀδίκοις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37520"/>
                  </a:ext>
                </a:extLst>
              </a:tr>
              <a:tr h="23391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Acc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ἄδικον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ἀδίκους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ἄδικα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70549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242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8760"/>
          </a:xfrm>
        </p:spPr>
        <p:txBody>
          <a:bodyPr>
            <a:noAutofit/>
          </a:bodyPr>
          <a:lstStyle/>
          <a:p>
            <a:r>
              <a:rPr lang="en-US" dirty="0" smtClean="0"/>
              <a:t> </a:t>
            </a:r>
            <a:r>
              <a:rPr lang="en-US" sz="3600" dirty="0"/>
              <a:t>The first four cardinal numerals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decline irregularly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168" y="2061883"/>
            <a:ext cx="9230033" cy="1801906"/>
          </a:xfrm>
        </p:spPr>
        <p:txBody>
          <a:bodyPr>
            <a:normAutofit/>
          </a:bodyPr>
          <a:lstStyle/>
          <a:p>
            <a:r>
              <a:rPr lang="en-US" dirty="0" smtClean="0"/>
              <a:t>One, three, and four we will encounter later</a:t>
            </a:r>
          </a:p>
          <a:p>
            <a:r>
              <a:rPr lang="el-GR" dirty="0" smtClean="0"/>
              <a:t>δύο</a:t>
            </a:r>
            <a:r>
              <a:rPr lang="en-US" dirty="0" smtClean="0"/>
              <a:t> [“two”] is usually indeclinable, though it admits of a dual form in the genitive and dative [</a:t>
            </a:r>
            <a:r>
              <a:rPr lang="el-GR" dirty="0" smtClean="0"/>
              <a:t>δυοῖν</a:t>
            </a:r>
            <a:r>
              <a:rPr lang="en-US" dirty="0" smtClean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53779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8760"/>
          </a:xfrm>
        </p:spPr>
        <p:txBody>
          <a:bodyPr>
            <a:noAutofit/>
          </a:bodyPr>
          <a:lstStyle/>
          <a:p>
            <a:r>
              <a:rPr lang="en-US" dirty="0"/>
              <a:t>Cardinal numerals from 5 to 199 are </a:t>
            </a:r>
            <a:r>
              <a:rPr lang="en-US" dirty="0" smtClean="0"/>
              <a:t>indeclinable 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488407"/>
              </p:ext>
            </p:extLst>
          </p:nvPr>
        </p:nvGraphicFramePr>
        <p:xfrm>
          <a:off x="3052475" y="2153266"/>
          <a:ext cx="5663378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98">
                  <a:extLst>
                    <a:ext uri="{9D8B030D-6E8A-4147-A177-3AD203B41FA5}">
                      <a16:colId xmlns:a16="http://schemas.microsoft.com/office/drawing/2014/main" val="4025801258"/>
                    </a:ext>
                  </a:extLst>
                </a:gridCol>
                <a:gridCol w="1332714">
                  <a:extLst>
                    <a:ext uri="{9D8B030D-6E8A-4147-A177-3AD203B41FA5}">
                      <a16:colId xmlns:a16="http://schemas.microsoft.com/office/drawing/2014/main" val="2387230197"/>
                    </a:ext>
                  </a:extLst>
                </a:gridCol>
                <a:gridCol w="220782">
                  <a:extLst>
                    <a:ext uri="{9D8B030D-6E8A-4147-A177-3AD203B41FA5}">
                      <a16:colId xmlns:a16="http://schemas.microsoft.com/office/drawing/2014/main" val="825989290"/>
                    </a:ext>
                  </a:extLst>
                </a:gridCol>
                <a:gridCol w="925972">
                  <a:extLst>
                    <a:ext uri="{9D8B030D-6E8A-4147-A177-3AD203B41FA5}">
                      <a16:colId xmlns:a16="http://schemas.microsoft.com/office/drawing/2014/main" val="3355567422"/>
                    </a:ext>
                  </a:extLst>
                </a:gridCol>
                <a:gridCol w="2574312">
                  <a:extLst>
                    <a:ext uri="{9D8B030D-6E8A-4147-A177-3AD203B41FA5}">
                      <a16:colId xmlns:a16="http://schemas.microsoft.com/office/drawing/2014/main" val="37907056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πέντε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τρεισκαίδεκα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2203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ἕξ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πεντέκαίδεκα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520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ἑπτά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εἴκοσι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2400" b="1" dirty="0" smtClean="0">
                          <a:solidFill>
                            <a:schemeClr val="tx1"/>
                          </a:solidFill>
                        </a:rPr>
                        <a:t>ν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634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ὀκτώ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εἷς</a:t>
                      </a:r>
                      <a:r>
                        <a:rPr lang="el-GR" sz="2400" baseline="0" dirty="0" smtClean="0"/>
                        <a:t> καὶ </a:t>
                      </a:r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εἴκοσι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l-GR" sz="2400" b="0" dirty="0" smtClean="0">
                          <a:solidFill>
                            <a:schemeClr val="tx1"/>
                          </a:solidFill>
                        </a:rPr>
                        <a:t>ν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18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ἐννέα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*</a:t>
                      </a:r>
                      <a:r>
                        <a:rPr lang="el-GR" sz="2400" b="1" dirty="0" smtClean="0"/>
                        <a:t>τριάκοντα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6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*</a:t>
                      </a:r>
                      <a:r>
                        <a:rPr lang="el-GR" sz="2400" b="1" dirty="0" smtClean="0"/>
                        <a:t>δέκα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τετταράκοντα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655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ἔνδεκα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πε</a:t>
                      </a:r>
                      <a:r>
                        <a:rPr lang="el-GR" sz="2400" baseline="0" dirty="0" smtClean="0"/>
                        <a:t>ντήκοντα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767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*</a:t>
                      </a:r>
                      <a:r>
                        <a:rPr lang="el-GR" sz="2400" b="1" dirty="0" smtClean="0"/>
                        <a:t>δώδεκα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*</a:t>
                      </a:r>
                      <a:r>
                        <a:rPr lang="el-GR" sz="2400" b="1" dirty="0" smtClean="0"/>
                        <a:t>ἐκατόν</a:t>
                      </a:r>
                      <a:r>
                        <a:rPr lang="el-GR" sz="2400" b="1" baseline="0" dirty="0" smtClean="0"/>
                        <a:t> 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554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53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Cardinal Numbers in Xenophon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542863"/>
              </p:ext>
            </p:extLst>
          </p:nvPr>
        </p:nvGraphicFramePr>
        <p:xfrm>
          <a:off x="1548138" y="1828803"/>
          <a:ext cx="8672051" cy="33881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771">
                  <a:extLst>
                    <a:ext uri="{9D8B030D-6E8A-4147-A177-3AD203B41FA5}">
                      <a16:colId xmlns:a16="http://schemas.microsoft.com/office/drawing/2014/main" val="2653894169"/>
                    </a:ext>
                  </a:extLst>
                </a:gridCol>
                <a:gridCol w="2224840">
                  <a:extLst>
                    <a:ext uri="{9D8B030D-6E8A-4147-A177-3AD203B41FA5}">
                      <a16:colId xmlns:a16="http://schemas.microsoft.com/office/drawing/2014/main" val="1423310050"/>
                    </a:ext>
                  </a:extLst>
                </a:gridCol>
                <a:gridCol w="2459137">
                  <a:extLst>
                    <a:ext uri="{9D8B030D-6E8A-4147-A177-3AD203B41FA5}">
                      <a16:colId xmlns:a16="http://schemas.microsoft.com/office/drawing/2014/main" val="2339486865"/>
                    </a:ext>
                  </a:extLst>
                </a:gridCol>
                <a:gridCol w="2329362">
                  <a:extLst>
                    <a:ext uri="{9D8B030D-6E8A-4147-A177-3AD203B41FA5}">
                      <a16:colId xmlns:a16="http://schemas.microsoft.com/office/drawing/2014/main" val="2051295207"/>
                    </a:ext>
                  </a:extLst>
                </a:gridCol>
                <a:gridCol w="993941">
                  <a:extLst>
                    <a:ext uri="{9D8B030D-6E8A-4147-A177-3AD203B41FA5}">
                      <a16:colId xmlns:a16="http://schemas.microsoft.com/office/drawing/2014/main" val="2736866355"/>
                    </a:ext>
                  </a:extLst>
                </a:gridCol>
              </a:tblGrid>
              <a:tr h="822162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lemma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meaning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case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count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0551336"/>
                  </a:ext>
                </a:extLst>
              </a:tr>
              <a:tr h="4110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δέκα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16145"/>
                  </a:ext>
                </a:extLst>
              </a:tr>
              <a:tr h="43243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δύο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indecl/dual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4148210"/>
                  </a:ext>
                </a:extLst>
              </a:tr>
              <a:tr h="4110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δυώδεκα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381560"/>
                  </a:ext>
                </a:extLst>
              </a:tr>
              <a:tr h="4110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 dirty="0">
                          <a:effectLst/>
                        </a:rPr>
                        <a:t>εἴκοσι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34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92787718"/>
                  </a:ext>
                </a:extLst>
              </a:tr>
              <a:tr h="4110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ἑκατόν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100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1940760"/>
                  </a:ext>
                </a:extLst>
              </a:tr>
              <a:tr h="41108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800">
                          <a:effectLst/>
                        </a:rPr>
                        <a:t>τριάκοντα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30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indecl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594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1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0172"/>
          </a:xfrm>
        </p:spPr>
        <p:txBody>
          <a:bodyPr>
            <a:noAutofit/>
          </a:bodyPr>
          <a:lstStyle/>
          <a:p>
            <a:r>
              <a:rPr lang="en-US" dirty="0"/>
              <a:t>Cardinal numerals </a:t>
            </a:r>
            <a:r>
              <a:rPr lang="en-US" dirty="0" smtClean="0"/>
              <a:t>above 200 decline like </a:t>
            </a:r>
            <a:br>
              <a:rPr lang="en-US" dirty="0" smtClean="0"/>
            </a:br>
            <a:r>
              <a:rPr lang="en-US" dirty="0" smtClean="0"/>
              <a:t>3-ending adjectives 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5596" y="2111044"/>
            <a:ext cx="4857136" cy="2371310"/>
          </a:xfrm>
        </p:spPr>
        <p:txBody>
          <a:bodyPr/>
          <a:lstStyle/>
          <a:p>
            <a:r>
              <a:rPr lang="el-GR" dirty="0" smtClean="0"/>
              <a:t>διακόσιοι, -αι, -α</a:t>
            </a:r>
            <a:r>
              <a:rPr lang="en-US" dirty="0" smtClean="0"/>
              <a:t> [</a:t>
            </a:r>
            <a:r>
              <a:rPr lang="en-US" i="1" dirty="0" smtClean="0"/>
              <a:t>200</a:t>
            </a:r>
            <a:r>
              <a:rPr lang="en-US" dirty="0" smtClean="0"/>
              <a:t>]</a:t>
            </a:r>
          </a:p>
          <a:p>
            <a:r>
              <a:rPr lang="el-GR" dirty="0" smtClean="0"/>
              <a:t>πεντακόσιοι</a:t>
            </a:r>
            <a:r>
              <a:rPr lang="el-GR" dirty="0"/>
              <a:t>, -αι, -α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en-US" i="1" dirty="0" smtClean="0"/>
              <a:t>500</a:t>
            </a:r>
            <a:r>
              <a:rPr lang="en-US" dirty="0" smtClean="0"/>
              <a:t>]</a:t>
            </a:r>
            <a:endParaRPr lang="en-US" dirty="0"/>
          </a:p>
          <a:p>
            <a:r>
              <a:rPr lang="el-GR" dirty="0" smtClean="0"/>
              <a:t>χίλιοι, </a:t>
            </a:r>
            <a:r>
              <a:rPr lang="el-GR" dirty="0"/>
              <a:t>-αι, -α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en-US" i="1" dirty="0" smtClean="0"/>
              <a:t>1,000</a:t>
            </a:r>
            <a:r>
              <a:rPr lang="en-US" dirty="0" smtClean="0"/>
              <a:t>]</a:t>
            </a:r>
          </a:p>
          <a:p>
            <a:r>
              <a:rPr lang="el-GR" dirty="0" smtClean="0"/>
              <a:t>μύριοι</a:t>
            </a:r>
            <a:r>
              <a:rPr lang="el-GR" dirty="0"/>
              <a:t>, -αι, -α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en-US" i="1" dirty="0" smtClean="0"/>
              <a:t>10,000</a:t>
            </a:r>
            <a:r>
              <a:rPr lang="en-US" dirty="0" smtClean="0"/>
              <a:t>]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442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24466"/>
            <a:ext cx="10184646" cy="1179870"/>
          </a:xfrm>
        </p:spPr>
        <p:txBody>
          <a:bodyPr>
            <a:noAutofit/>
          </a:bodyPr>
          <a:lstStyle/>
          <a:p>
            <a:r>
              <a:rPr lang="en-US" dirty="0" smtClean="0"/>
              <a:t>All ordinal numerals decline </a:t>
            </a:r>
            <a:br>
              <a:rPr lang="en-US" dirty="0" smtClean="0"/>
            </a:br>
            <a:r>
              <a:rPr lang="en-US" dirty="0" smtClean="0"/>
              <a:t>like 3-ending adjectives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5469" y="1809135"/>
            <a:ext cx="4754880" cy="4500225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*</a:t>
            </a:r>
            <a:r>
              <a:rPr lang="el-GR" b="1" dirty="0" smtClean="0"/>
              <a:t>πρῶτος</a:t>
            </a:r>
            <a:r>
              <a:rPr lang="el-GR" b="1" dirty="0"/>
              <a:t>, -α, -</a:t>
            </a:r>
            <a:r>
              <a:rPr lang="el-GR" b="1" dirty="0" smtClean="0"/>
              <a:t>ον</a:t>
            </a:r>
            <a:r>
              <a:rPr lang="en-US" b="1" dirty="0"/>
              <a:t>	</a:t>
            </a:r>
            <a:r>
              <a:rPr lang="en-US" b="1" i="1" dirty="0" smtClean="0"/>
              <a:t>first</a:t>
            </a:r>
            <a:r>
              <a:rPr lang="en-US" i="1" dirty="0" smtClean="0"/>
              <a:t>   </a:t>
            </a:r>
            <a:r>
              <a:rPr lang="en-US" dirty="0" smtClean="0"/>
              <a:t>[113x]</a:t>
            </a:r>
            <a:endParaRPr lang="en-US" b="1" u="sng" dirty="0"/>
          </a:p>
          <a:p>
            <a:r>
              <a:rPr lang="el-GR" dirty="0" smtClean="0"/>
              <a:t>δεύτερος</a:t>
            </a:r>
            <a:r>
              <a:rPr lang="en-US" dirty="0" smtClean="0"/>
              <a:t>		</a:t>
            </a:r>
            <a:r>
              <a:rPr lang="en-US" i="1" dirty="0" smtClean="0"/>
              <a:t>second</a:t>
            </a:r>
            <a:endParaRPr lang="el-GR" dirty="0"/>
          </a:p>
          <a:p>
            <a:r>
              <a:rPr lang="el-GR" dirty="0" smtClean="0"/>
              <a:t>τρίτος</a:t>
            </a:r>
            <a:r>
              <a:rPr lang="en-US" dirty="0" smtClean="0"/>
              <a:t>		</a:t>
            </a:r>
            <a:r>
              <a:rPr lang="en-US" i="1" dirty="0" smtClean="0"/>
              <a:t>third</a:t>
            </a:r>
            <a:endParaRPr lang="el-GR" dirty="0"/>
          </a:p>
          <a:p>
            <a:r>
              <a:rPr lang="el-GR" dirty="0" smtClean="0"/>
              <a:t>τέταρτος</a:t>
            </a:r>
            <a:r>
              <a:rPr lang="en-US" dirty="0" smtClean="0"/>
              <a:t>		</a:t>
            </a:r>
            <a:r>
              <a:rPr lang="en-US" i="1" dirty="0" smtClean="0"/>
              <a:t>fourth</a:t>
            </a:r>
            <a:endParaRPr lang="el-GR" dirty="0"/>
          </a:p>
          <a:p>
            <a:r>
              <a:rPr lang="el-GR" dirty="0" smtClean="0"/>
              <a:t>πέμπτος</a:t>
            </a:r>
            <a:r>
              <a:rPr lang="en-US" dirty="0" smtClean="0"/>
              <a:t>		</a:t>
            </a:r>
            <a:r>
              <a:rPr lang="en-US" i="1" dirty="0" smtClean="0"/>
              <a:t>fifth</a:t>
            </a:r>
            <a:endParaRPr lang="el-GR" i="1" dirty="0"/>
          </a:p>
          <a:p>
            <a:r>
              <a:rPr lang="el-GR" dirty="0" smtClean="0"/>
              <a:t>ἕκτος</a:t>
            </a:r>
            <a:r>
              <a:rPr lang="en-US" dirty="0" smtClean="0"/>
              <a:t>		</a:t>
            </a:r>
            <a:r>
              <a:rPr lang="en-US" i="1" dirty="0" smtClean="0"/>
              <a:t>sixth</a:t>
            </a:r>
            <a:endParaRPr lang="el-GR" dirty="0"/>
          </a:p>
          <a:p>
            <a:r>
              <a:rPr lang="el-GR" dirty="0" smtClean="0"/>
              <a:t>ἕβδομος</a:t>
            </a:r>
            <a:r>
              <a:rPr lang="en-US" dirty="0" smtClean="0"/>
              <a:t>		</a:t>
            </a:r>
            <a:r>
              <a:rPr lang="en-US" i="1" dirty="0" smtClean="0"/>
              <a:t>seventh</a:t>
            </a:r>
            <a:endParaRPr lang="el-GR" dirty="0"/>
          </a:p>
          <a:p>
            <a:r>
              <a:rPr lang="el-GR" dirty="0" smtClean="0"/>
              <a:t>ὄγδοος</a:t>
            </a:r>
            <a:r>
              <a:rPr lang="en-US" dirty="0" smtClean="0"/>
              <a:t>		</a:t>
            </a:r>
            <a:r>
              <a:rPr lang="en-US" i="1" dirty="0" smtClean="0"/>
              <a:t>eighth	</a:t>
            </a:r>
            <a:endParaRPr lang="el-GR" dirty="0"/>
          </a:p>
          <a:p>
            <a:r>
              <a:rPr lang="el-GR" dirty="0" smtClean="0"/>
              <a:t>ἔνατος	</a:t>
            </a:r>
            <a:r>
              <a:rPr lang="en-US" dirty="0" smtClean="0"/>
              <a:t>	</a:t>
            </a:r>
            <a:r>
              <a:rPr lang="en-US" i="1" dirty="0" smtClean="0"/>
              <a:t>ninth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19" y="1809135"/>
            <a:ext cx="5563583" cy="4500225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δέκατος</a:t>
            </a:r>
            <a:r>
              <a:rPr lang="en-US" dirty="0" smtClean="0"/>
              <a:t>		</a:t>
            </a:r>
            <a:r>
              <a:rPr lang="en-US" i="1" dirty="0" smtClean="0"/>
              <a:t>tenth</a:t>
            </a:r>
            <a:endParaRPr lang="el-GR" dirty="0" smtClean="0"/>
          </a:p>
          <a:p>
            <a:r>
              <a:rPr lang="el-GR" dirty="0" smtClean="0"/>
              <a:t>δωδέκατος</a:t>
            </a:r>
            <a:r>
              <a:rPr lang="en-US" dirty="0" smtClean="0"/>
              <a:t>		</a:t>
            </a:r>
            <a:r>
              <a:rPr lang="en-US" i="1" dirty="0" smtClean="0"/>
              <a:t>twelfth </a:t>
            </a:r>
            <a:endParaRPr lang="el-GR" dirty="0" smtClean="0"/>
          </a:p>
          <a:p>
            <a:r>
              <a:rPr lang="el-GR" dirty="0" smtClean="0"/>
              <a:t>εἰκοστός</a:t>
            </a:r>
            <a:r>
              <a:rPr lang="en-US" dirty="0" smtClean="0"/>
              <a:t>		</a:t>
            </a:r>
            <a:r>
              <a:rPr lang="en-US" i="1" dirty="0" smtClean="0"/>
              <a:t>twentieth</a:t>
            </a:r>
            <a:endParaRPr lang="el-GR" dirty="0" smtClean="0"/>
          </a:p>
          <a:p>
            <a:r>
              <a:rPr lang="el-GR" dirty="0" smtClean="0"/>
              <a:t>πεντηκοστός</a:t>
            </a:r>
            <a:r>
              <a:rPr lang="en-US" dirty="0" smtClean="0"/>
              <a:t>	</a:t>
            </a:r>
            <a:r>
              <a:rPr lang="en-US" i="1" dirty="0" smtClean="0"/>
              <a:t>fiftieth</a:t>
            </a:r>
            <a:endParaRPr lang="el-GR" dirty="0" smtClean="0"/>
          </a:p>
          <a:p>
            <a:r>
              <a:rPr lang="el-GR" dirty="0" smtClean="0"/>
              <a:t>ἐκατοστός</a:t>
            </a:r>
            <a:r>
              <a:rPr lang="en-US" dirty="0" smtClean="0"/>
              <a:t>		</a:t>
            </a:r>
            <a:r>
              <a:rPr lang="en-US" i="1" dirty="0" smtClean="0"/>
              <a:t>one hundredth</a:t>
            </a:r>
            <a:endParaRPr lang="el-GR" dirty="0" smtClean="0"/>
          </a:p>
          <a:p>
            <a:r>
              <a:rPr lang="el-GR" dirty="0" smtClean="0"/>
              <a:t>πεντακοσιοστός</a:t>
            </a:r>
            <a:r>
              <a:rPr lang="en-US" dirty="0" smtClean="0"/>
              <a:t>	</a:t>
            </a:r>
            <a:r>
              <a:rPr lang="en-US" i="1" dirty="0" smtClean="0"/>
              <a:t>five hundredth </a:t>
            </a:r>
            <a:endParaRPr lang="el-GR" i="1" dirty="0" smtClean="0"/>
          </a:p>
          <a:p>
            <a:r>
              <a:rPr lang="el-GR" dirty="0" smtClean="0"/>
              <a:t>χιλιοστός</a:t>
            </a:r>
            <a:r>
              <a:rPr lang="en-US" dirty="0" smtClean="0"/>
              <a:t>		</a:t>
            </a:r>
            <a:r>
              <a:rPr lang="en-US" i="1" dirty="0" smtClean="0"/>
              <a:t>one thousandth</a:t>
            </a:r>
            <a:endParaRPr lang="el-GR" dirty="0" smtClean="0"/>
          </a:p>
          <a:p>
            <a:r>
              <a:rPr lang="el-GR" dirty="0" smtClean="0"/>
              <a:t>μυριοστός</a:t>
            </a:r>
            <a:r>
              <a:rPr lang="en-US" dirty="0" smtClean="0"/>
              <a:t>		</a:t>
            </a:r>
            <a:r>
              <a:rPr lang="en-US" i="1" dirty="0" smtClean="0"/>
              <a:t>ten thousandth</a:t>
            </a:r>
            <a:endParaRPr lang="el-GR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957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663388"/>
            <a:ext cx="9720073" cy="5645972"/>
          </a:xfrm>
        </p:spPr>
        <p:txBody>
          <a:bodyPr/>
          <a:lstStyle/>
          <a:p>
            <a:pPr marL="0" indent="0" algn="r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 smtClean="0"/>
          </a:p>
          <a:p>
            <a:pPr marL="0" indent="0" algn="r">
              <a:buNone/>
            </a:pPr>
            <a:endParaRPr lang="en-US" dirty="0"/>
          </a:p>
          <a:p>
            <a:pPr marL="0" indent="0" algn="ctr">
              <a:buNone/>
            </a:pPr>
            <a:r>
              <a:rPr lang="el-GR" dirty="0" smtClean="0"/>
              <a:t>ὡς</a:t>
            </a:r>
            <a:r>
              <a:rPr lang="en-US" dirty="0" smtClean="0"/>
              <a:t> + number = </a:t>
            </a:r>
            <a:r>
              <a:rPr lang="en-US" i="1" dirty="0" smtClean="0"/>
              <a:t>roughly, </a:t>
            </a:r>
            <a:r>
              <a:rPr lang="en-US" i="1" dirty="0" smtClean="0"/>
              <a:t>about </a:t>
            </a:r>
            <a:r>
              <a:rPr lang="en-US" dirty="0" smtClean="0"/>
              <a:t>[</a:t>
            </a:r>
            <a:r>
              <a:rPr lang="en-US" dirty="0" err="1" smtClean="0"/>
              <a:t>AuxZ</a:t>
            </a:r>
            <a:r>
              <a:rPr lang="en-US" dirty="0" smtClean="0"/>
              <a:t>]</a:t>
            </a:r>
            <a:endParaRPr lang="en-US" dirty="0" smtClean="0"/>
          </a:p>
          <a:p>
            <a:pPr marL="0" indent="0" algn="ctr">
              <a:buNone/>
            </a:pPr>
            <a:r>
              <a:rPr lang="el-GR" dirty="0" smtClean="0"/>
              <a:t>ὡς</a:t>
            </a:r>
            <a:r>
              <a:rPr lang="en-US" dirty="0" smtClean="0"/>
              <a:t> </a:t>
            </a:r>
            <a:r>
              <a:rPr lang="el-GR" dirty="0" smtClean="0"/>
              <a:t>ἐκατόν</a:t>
            </a:r>
            <a:r>
              <a:rPr lang="en-US" dirty="0" smtClean="0"/>
              <a:t> = </a:t>
            </a:r>
            <a:r>
              <a:rPr lang="en-US" i="1" dirty="0" smtClean="0"/>
              <a:t>about a hundred</a:t>
            </a: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99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Positions of Adjectives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69364" y="1577788"/>
            <a:ext cx="8229600" cy="406997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Attributive</a:t>
            </a:r>
            <a:r>
              <a:rPr lang="en-US" dirty="0" smtClean="0"/>
              <a:t> = immediately following article [ATR]</a:t>
            </a:r>
          </a:p>
          <a:p>
            <a:pPr lvl="1"/>
            <a:r>
              <a:rPr lang="el-GR" dirty="0"/>
              <a:t>αἱ καλαί </a:t>
            </a:r>
            <a:r>
              <a:rPr lang="el-GR" dirty="0" smtClean="0"/>
              <a:t>ἡμέραι</a:t>
            </a:r>
            <a:r>
              <a:rPr lang="en-US" dirty="0" smtClean="0"/>
              <a:t> = </a:t>
            </a:r>
            <a:r>
              <a:rPr lang="en-US" i="1" dirty="0" smtClean="0"/>
              <a:t>the beautiful days</a:t>
            </a:r>
          </a:p>
          <a:p>
            <a:pPr lvl="1"/>
            <a:r>
              <a:rPr lang="el-GR" dirty="0"/>
              <a:t>αἱ </a:t>
            </a:r>
            <a:r>
              <a:rPr lang="el-GR" dirty="0" smtClean="0"/>
              <a:t>ἡμέραι </a:t>
            </a:r>
            <a:r>
              <a:rPr lang="el-GR" dirty="0"/>
              <a:t>αἱ καλαί </a:t>
            </a:r>
            <a:r>
              <a:rPr lang="en-US" dirty="0"/>
              <a:t>= </a:t>
            </a:r>
            <a:r>
              <a:rPr lang="en-US" i="1" dirty="0"/>
              <a:t>the beautiful days</a:t>
            </a:r>
          </a:p>
          <a:p>
            <a:r>
              <a:rPr lang="en-US" b="1" u="sng" dirty="0" smtClean="0"/>
              <a:t>Predicate</a:t>
            </a:r>
            <a:r>
              <a:rPr lang="en-US" dirty="0" smtClean="0"/>
              <a:t> = not following the article [PNOM]</a:t>
            </a:r>
          </a:p>
          <a:p>
            <a:pPr lvl="1"/>
            <a:r>
              <a:rPr lang="el-GR" dirty="0"/>
              <a:t>αἱ </a:t>
            </a:r>
            <a:r>
              <a:rPr lang="el-GR" dirty="0" smtClean="0"/>
              <a:t>ἡμέραι</a:t>
            </a:r>
            <a:r>
              <a:rPr lang="en-US" dirty="0" smtClean="0"/>
              <a:t> </a:t>
            </a:r>
            <a:r>
              <a:rPr lang="el-GR" dirty="0"/>
              <a:t>καλαί </a:t>
            </a:r>
            <a:r>
              <a:rPr lang="en-US" dirty="0" smtClean="0"/>
              <a:t>= </a:t>
            </a:r>
            <a:r>
              <a:rPr lang="en-US" i="1" dirty="0" smtClean="0"/>
              <a:t>the days are beautiful  </a:t>
            </a:r>
            <a:endParaRPr lang="en-US" dirty="0"/>
          </a:p>
          <a:p>
            <a:pPr lvl="1"/>
            <a:r>
              <a:rPr lang="el-GR" dirty="0"/>
              <a:t> καλαί </a:t>
            </a:r>
            <a:r>
              <a:rPr lang="el-GR" dirty="0" smtClean="0"/>
              <a:t>αἱ ἡμέραι</a:t>
            </a:r>
            <a:r>
              <a:rPr lang="en-US" dirty="0" smtClean="0"/>
              <a:t> = </a:t>
            </a:r>
            <a:r>
              <a:rPr lang="en-US" i="1" dirty="0"/>
              <a:t>the days are beautiful </a:t>
            </a:r>
            <a:endParaRPr lang="en-US" dirty="0" smtClean="0"/>
          </a:p>
          <a:p>
            <a:r>
              <a:rPr lang="en-US" b="1" u="sng" dirty="0" smtClean="0"/>
              <a:t>Substantive</a:t>
            </a:r>
            <a:r>
              <a:rPr lang="en-US" dirty="0" smtClean="0"/>
              <a:t> = following article, but without a stated noun, and so acts as a noun</a:t>
            </a:r>
          </a:p>
          <a:p>
            <a:pPr lvl="1"/>
            <a:r>
              <a:rPr lang="el-GR" dirty="0"/>
              <a:t>αἱ </a:t>
            </a:r>
            <a:r>
              <a:rPr lang="el-GR" dirty="0" smtClean="0"/>
              <a:t>καλαί</a:t>
            </a:r>
            <a:r>
              <a:rPr lang="en-US" dirty="0" smtClean="0"/>
              <a:t> </a:t>
            </a:r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n-US" i="1" dirty="0" smtClean="0"/>
              <a:t>the beautiful women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5335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2346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pronouns/adjectives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n-US" dirty="0" smtClean="0"/>
              <a:t>     Demonstrative, </a:t>
            </a:r>
            <a:br>
              <a:rPr lang="en-US" dirty="0" smtClean="0"/>
            </a:br>
            <a:r>
              <a:rPr lang="en-US" dirty="0" smtClean="0"/>
              <a:t>     reflexive</a:t>
            </a:r>
            <a:r>
              <a:rPr lang="en-US" dirty="0"/>
              <a:t>,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qualifying </a:t>
            </a:r>
            <a:br>
              <a:rPr lang="en-US" dirty="0" smtClean="0"/>
            </a:br>
            <a:r>
              <a:rPr lang="en-US" dirty="0" smtClean="0"/>
              <a:t>     adjectives</a:t>
            </a:r>
            <a:br>
              <a:rPr lang="en-US" dirty="0" smtClean="0"/>
            </a:br>
            <a:r>
              <a:rPr lang="en-US" dirty="0" smtClean="0"/>
              <a:t>     and pronouns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995992"/>
              </p:ext>
            </p:extLst>
          </p:nvPr>
        </p:nvGraphicFramePr>
        <p:xfrm>
          <a:off x="3651206" y="235973"/>
          <a:ext cx="7252769" cy="6173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682">
                  <a:extLst>
                    <a:ext uri="{9D8B030D-6E8A-4147-A177-3AD203B41FA5}">
                      <a16:colId xmlns:a16="http://schemas.microsoft.com/office/drawing/2014/main" val="1315076878"/>
                    </a:ext>
                  </a:extLst>
                </a:gridCol>
                <a:gridCol w="2112069">
                  <a:extLst>
                    <a:ext uri="{9D8B030D-6E8A-4147-A177-3AD203B41FA5}">
                      <a16:colId xmlns:a16="http://schemas.microsoft.com/office/drawing/2014/main" val="588129822"/>
                    </a:ext>
                  </a:extLst>
                </a:gridCol>
                <a:gridCol w="2035456">
                  <a:extLst>
                    <a:ext uri="{9D8B030D-6E8A-4147-A177-3AD203B41FA5}">
                      <a16:colId xmlns:a16="http://schemas.microsoft.com/office/drawing/2014/main" val="1273728834"/>
                    </a:ext>
                  </a:extLst>
                </a:gridCol>
                <a:gridCol w="1533832">
                  <a:extLst>
                    <a:ext uri="{9D8B030D-6E8A-4147-A177-3AD203B41FA5}">
                      <a16:colId xmlns:a16="http://schemas.microsoft.com/office/drawing/2014/main" val="3894151273"/>
                    </a:ext>
                  </a:extLst>
                </a:gridCol>
                <a:gridCol w="953730">
                  <a:extLst>
                    <a:ext uri="{9D8B030D-6E8A-4147-A177-3AD203B41FA5}">
                      <a16:colId xmlns:a16="http://schemas.microsoft.com/office/drawing/2014/main" val="1778215432"/>
                    </a:ext>
                  </a:extLst>
                </a:gridCol>
              </a:tblGrid>
              <a:tr h="42261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lemma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meaning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Pron</a:t>
                      </a:r>
                      <a:r>
                        <a:rPr lang="en-US" sz="2400">
                          <a:effectLst/>
                        </a:rPr>
                        <a:t> only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count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2307147528"/>
                  </a:ext>
                </a:extLst>
              </a:tr>
              <a:tr h="7145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ἀλλήλων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(of) one another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XX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203251337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ἄλλος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other, another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355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652003079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ἀμφότερος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both; either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910124570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αὐτός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he, same, self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1277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344197948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ἑαυτοῦ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(of)  himself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XX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2350070698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ἕκαστος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each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856918273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ἐκεῖνος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that man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1403514570"/>
                  </a:ext>
                </a:extLst>
              </a:tr>
              <a:tr h="7145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ἕτερος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one</a:t>
                      </a:r>
                      <a:r>
                        <a:rPr lang="en-US" sz="2400" dirty="0">
                          <a:effectLst/>
                        </a:rPr>
                        <a:t> or </a:t>
                      </a:r>
                      <a:r>
                        <a:rPr lang="en-US" sz="2400" i="1" dirty="0">
                          <a:effectLst/>
                        </a:rPr>
                        <a:t>the other</a:t>
                      </a:r>
                      <a:r>
                        <a:rPr lang="en-US" sz="2400" dirty="0">
                          <a:effectLst/>
                        </a:rPr>
                        <a:t> (of two)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740177413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μόνος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alone, only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528535023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ὅδε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this man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493916115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οὗτος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this man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425739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49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10343118" cy="723652"/>
          </a:xfrm>
        </p:spPr>
        <p:txBody>
          <a:bodyPr>
            <a:normAutofit/>
          </a:bodyPr>
          <a:lstStyle/>
          <a:p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855" y="2377960"/>
            <a:ext cx="10013665" cy="2243201"/>
          </a:xfrm>
        </p:spPr>
        <p:txBody>
          <a:bodyPr>
            <a:normAutofit/>
          </a:bodyPr>
          <a:lstStyle/>
          <a:p>
            <a:r>
              <a:rPr lang="en-US" dirty="0" smtClean="0"/>
              <a:t>Adjectives match the noun they modify in gender, number, and case</a:t>
            </a:r>
          </a:p>
          <a:p>
            <a:r>
              <a:rPr lang="en-US" dirty="0" smtClean="0"/>
              <a:t>Adjectives do not necessarily have the same endings as the nouns they modify, because they also follow the three declensions</a:t>
            </a:r>
          </a:p>
          <a:p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660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6567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Declension </a:t>
            </a:r>
            <a:r>
              <a:rPr lang="en-US" dirty="0" smtClean="0"/>
              <a:t>of demonstrative, reflexive</a:t>
            </a:r>
            <a:r>
              <a:rPr lang="en-US" dirty="0"/>
              <a:t>, </a:t>
            </a:r>
            <a:r>
              <a:rPr lang="en-US" dirty="0" smtClean="0"/>
              <a:t>and qualifying adjectives and </a:t>
            </a:r>
            <a:r>
              <a:rPr lang="en-US" dirty="0"/>
              <a:t>pronouns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800170" y="2005781"/>
            <a:ext cx="8454875" cy="4011561"/>
          </a:xfrm>
        </p:spPr>
        <p:txBody>
          <a:bodyPr>
            <a:normAutofit/>
          </a:bodyPr>
          <a:lstStyle/>
          <a:p>
            <a:r>
              <a:rPr lang="en-US" dirty="0" smtClean="0"/>
              <a:t>Most are regular </a:t>
            </a:r>
            <a:r>
              <a:rPr lang="en-US" dirty="0"/>
              <a:t>3-ending </a:t>
            </a:r>
            <a:r>
              <a:rPr lang="en-US" dirty="0" smtClean="0"/>
              <a:t>adjectives</a:t>
            </a:r>
          </a:p>
          <a:p>
            <a:r>
              <a:rPr lang="en-US" dirty="0" smtClean="0"/>
              <a:t>–</a:t>
            </a:r>
            <a:r>
              <a:rPr lang="el-GR" dirty="0"/>
              <a:t>ο</a:t>
            </a:r>
            <a:r>
              <a:rPr lang="en-US" dirty="0"/>
              <a:t> in neuter nom/acc sg</a:t>
            </a:r>
          </a:p>
          <a:p>
            <a:pPr lvl="1"/>
            <a:r>
              <a:rPr lang="el-GR" dirty="0"/>
              <a:t>αὐτός</a:t>
            </a:r>
            <a:r>
              <a:rPr lang="en-US" dirty="0"/>
              <a:t>, </a:t>
            </a:r>
            <a:r>
              <a:rPr lang="el-GR" dirty="0"/>
              <a:t>αὐτή</a:t>
            </a:r>
            <a:r>
              <a:rPr lang="en-US" dirty="0"/>
              <a:t>, </a:t>
            </a:r>
            <a:r>
              <a:rPr lang="el-GR" dirty="0"/>
              <a:t>αὐτό</a:t>
            </a:r>
            <a:endParaRPr lang="en-US" dirty="0"/>
          </a:p>
          <a:p>
            <a:pPr lvl="1"/>
            <a:r>
              <a:rPr lang="el-GR" dirty="0"/>
              <a:t>ἐκεῖνος, ἐκείνη, ἐκεῖνο</a:t>
            </a:r>
            <a:endParaRPr lang="en-US" dirty="0"/>
          </a:p>
          <a:p>
            <a:r>
              <a:rPr lang="en-US" dirty="0" smtClean="0"/>
              <a:t>No nominative</a:t>
            </a:r>
          </a:p>
          <a:p>
            <a:pPr lvl="1"/>
            <a:r>
              <a:rPr lang="el-GR" dirty="0"/>
              <a:t>ἑαυτοῦ</a:t>
            </a:r>
            <a:r>
              <a:rPr lang="en-US" dirty="0"/>
              <a:t>, </a:t>
            </a:r>
            <a:r>
              <a:rPr lang="el-GR" dirty="0"/>
              <a:t>ἑαυτῆς</a:t>
            </a:r>
            <a:r>
              <a:rPr lang="en-US" dirty="0"/>
              <a:t>, </a:t>
            </a:r>
            <a:r>
              <a:rPr lang="el-GR" dirty="0"/>
              <a:t>ἑαυτοῦ</a:t>
            </a:r>
            <a:r>
              <a:rPr lang="en-US" dirty="0"/>
              <a:t> </a:t>
            </a:r>
            <a:r>
              <a:rPr lang="en-US" dirty="0" smtClean="0"/>
              <a:t> (</a:t>
            </a:r>
            <a:r>
              <a:rPr lang="en-US" i="1" dirty="0" smtClean="0"/>
              <a:t>of himself/herself/itself)</a:t>
            </a:r>
            <a:endParaRPr lang="en-US" dirty="0" smtClean="0"/>
          </a:p>
          <a:p>
            <a:pPr lvl="1"/>
            <a:r>
              <a:rPr lang="el-GR" dirty="0" smtClean="0"/>
              <a:t>ἀλλήλων</a:t>
            </a:r>
            <a:r>
              <a:rPr lang="en-US" dirty="0" smtClean="0"/>
              <a:t> (</a:t>
            </a:r>
            <a:r>
              <a:rPr lang="en-US" i="1" dirty="0" smtClean="0"/>
              <a:t>of each other)</a:t>
            </a:r>
            <a:endParaRPr lang="en-US" dirty="0"/>
          </a:p>
          <a:p>
            <a:r>
              <a:rPr lang="el-GR" dirty="0" smtClean="0"/>
              <a:t>ὅδε, ἥδε, τόδε</a:t>
            </a:r>
            <a:r>
              <a:rPr lang="en-US" dirty="0" smtClean="0"/>
              <a:t> is declined exactly like the article + </a:t>
            </a:r>
            <a:r>
              <a:rPr lang="el-GR" dirty="0" smtClean="0"/>
              <a:t>δε</a:t>
            </a:r>
            <a:endParaRPr lang="en-US" dirty="0" smtClean="0"/>
          </a:p>
          <a:p>
            <a:endParaRPr lang="el-GR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4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295835"/>
            <a:ext cx="9720072" cy="1488141"/>
          </a:xfrm>
        </p:spPr>
        <p:txBody>
          <a:bodyPr>
            <a:normAutofit/>
          </a:bodyPr>
          <a:lstStyle/>
          <a:p>
            <a:r>
              <a:rPr lang="el-GR" sz="3200" dirty="0"/>
              <a:t>οὗτος, αὕτη, τοῦτο</a:t>
            </a:r>
            <a:r>
              <a:rPr lang="en-US" sz="3200" dirty="0"/>
              <a:t> is declined like a regular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3-ending adjective, </a:t>
            </a:r>
            <a:r>
              <a:rPr lang="en-US" sz="3200" u="sng" dirty="0" smtClean="0"/>
              <a:t>except </a:t>
            </a:r>
            <a:r>
              <a:rPr lang="en-US" sz="3200" u="sng" dirty="0"/>
              <a:t>in the </a:t>
            </a:r>
            <a:r>
              <a:rPr lang="en-US" sz="3200" u="sng" dirty="0" smtClean="0"/>
              <a:t>nominative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and the fem gen </a:t>
            </a:r>
            <a:r>
              <a:rPr lang="en-US" sz="2400" dirty="0" err="1" smtClean="0"/>
              <a:t>plur</a:t>
            </a:r>
            <a:endParaRPr lang="en-US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  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821459"/>
              </p:ext>
            </p:extLst>
          </p:nvPr>
        </p:nvGraphicFramePr>
        <p:xfrm>
          <a:off x="3543743" y="2402391"/>
          <a:ext cx="4680839" cy="153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707">
                  <a:extLst>
                    <a:ext uri="{9D8B030D-6E8A-4147-A177-3AD203B41FA5}">
                      <a16:colId xmlns:a16="http://schemas.microsoft.com/office/drawing/2014/main" val="1672534963"/>
                    </a:ext>
                  </a:extLst>
                </a:gridCol>
                <a:gridCol w="1302425">
                  <a:extLst>
                    <a:ext uri="{9D8B030D-6E8A-4147-A177-3AD203B41FA5}">
                      <a16:colId xmlns:a16="http://schemas.microsoft.com/office/drawing/2014/main" val="121916442"/>
                    </a:ext>
                  </a:extLst>
                </a:gridCol>
                <a:gridCol w="1200125">
                  <a:extLst>
                    <a:ext uri="{9D8B030D-6E8A-4147-A177-3AD203B41FA5}">
                      <a16:colId xmlns:a16="http://schemas.microsoft.com/office/drawing/2014/main" val="4286725267"/>
                    </a:ext>
                  </a:extLst>
                </a:gridCol>
                <a:gridCol w="1519582">
                  <a:extLst>
                    <a:ext uri="{9D8B030D-6E8A-4147-A177-3AD203B41FA5}">
                      <a16:colId xmlns:a16="http://schemas.microsoft.com/office/drawing/2014/main" val="1950164627"/>
                    </a:ext>
                  </a:extLst>
                </a:gridCol>
              </a:tblGrid>
              <a:tr h="3078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 </a:t>
                      </a:r>
                      <a:r>
                        <a:rPr lang="el-GR" sz="2000" dirty="0">
                          <a:effectLst/>
                        </a:rPr>
                        <a:t>Masc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Sing Fem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Sing 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3903610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Nom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3115" algn="l"/>
                        </a:tabLst>
                      </a:pPr>
                      <a:r>
                        <a:rPr lang="el-GR" sz="2000" dirty="0">
                          <a:effectLst/>
                        </a:rPr>
                        <a:t>οὗτος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αὕτη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τοῦτο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091474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Gen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τούτου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ταύτης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τούτου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8992330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Dat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τούτῳ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ταύτῃ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τούτῳ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878818"/>
                  </a:ext>
                </a:extLst>
              </a:tr>
              <a:tr h="307848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Acc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τοῦτον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ταύτην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τοῦτο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780481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133631"/>
              </p:ext>
            </p:extLst>
          </p:nvPr>
        </p:nvGraphicFramePr>
        <p:xfrm>
          <a:off x="3543744" y="4282140"/>
          <a:ext cx="4680839" cy="15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1343">
                  <a:extLst>
                    <a:ext uri="{9D8B030D-6E8A-4147-A177-3AD203B41FA5}">
                      <a16:colId xmlns:a16="http://schemas.microsoft.com/office/drawing/2014/main" val="1742024260"/>
                    </a:ext>
                  </a:extLst>
                </a:gridCol>
                <a:gridCol w="1236768">
                  <a:extLst>
                    <a:ext uri="{9D8B030D-6E8A-4147-A177-3AD203B41FA5}">
                      <a16:colId xmlns:a16="http://schemas.microsoft.com/office/drawing/2014/main" val="2288336923"/>
                    </a:ext>
                  </a:extLst>
                </a:gridCol>
                <a:gridCol w="1169916">
                  <a:extLst>
                    <a:ext uri="{9D8B030D-6E8A-4147-A177-3AD203B41FA5}">
                      <a16:colId xmlns:a16="http://schemas.microsoft.com/office/drawing/2014/main" val="4159219077"/>
                    </a:ext>
                  </a:extLst>
                </a:gridCol>
                <a:gridCol w="1612812">
                  <a:extLst>
                    <a:ext uri="{9D8B030D-6E8A-4147-A177-3AD203B41FA5}">
                      <a16:colId xmlns:a16="http://schemas.microsoft.com/office/drawing/2014/main" val="1606528416"/>
                    </a:ext>
                  </a:extLst>
                </a:gridCol>
              </a:tblGrid>
              <a:tr h="30079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Masc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Fem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Plur Neut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6525398"/>
                  </a:ext>
                </a:extLst>
              </a:tr>
              <a:tr h="30079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Nom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οὗτοι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αὗται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ταῦτα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2619440"/>
                  </a:ext>
                </a:extLst>
              </a:tr>
              <a:tr h="30079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Gen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τούτων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τ</a:t>
                      </a:r>
                      <a:r>
                        <a:rPr lang="el-GR" sz="2000" u="sng" dirty="0">
                          <a:solidFill>
                            <a:srgbClr val="FF0000"/>
                          </a:solidFill>
                          <a:effectLst/>
                        </a:rPr>
                        <a:t>ού</a:t>
                      </a:r>
                      <a:r>
                        <a:rPr lang="el-GR" sz="2000" dirty="0">
                          <a:effectLst/>
                        </a:rPr>
                        <a:t>των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τούτων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555136"/>
                  </a:ext>
                </a:extLst>
              </a:tr>
              <a:tr h="30079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Dat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τούτοις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ταύταις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τούτοις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6525168"/>
                  </a:ext>
                </a:extLst>
              </a:tr>
              <a:tr h="300796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Acc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τούτους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ταύτας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ταῦτα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68973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553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225655"/>
          </a:xfrm>
        </p:spPr>
        <p:txBody>
          <a:bodyPr>
            <a:normAutofit/>
          </a:bodyPr>
          <a:lstStyle/>
          <a:p>
            <a:r>
              <a:rPr lang="en-US" dirty="0" smtClean="0"/>
              <a:t>Demonstratives can act as either </a:t>
            </a:r>
            <a:br>
              <a:rPr lang="en-US" dirty="0" smtClean="0"/>
            </a:br>
            <a:r>
              <a:rPr lang="en-US" dirty="0" smtClean="0"/>
              <a:t>adjectives or pronouns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767" y="2012720"/>
            <a:ext cx="9720073" cy="4247478"/>
          </a:xfrm>
        </p:spPr>
        <p:txBody>
          <a:bodyPr>
            <a:normAutofit/>
          </a:bodyPr>
          <a:lstStyle/>
          <a:p>
            <a:r>
              <a:rPr lang="en-US" dirty="0" smtClean="0"/>
              <a:t>Often just 3</a:t>
            </a:r>
            <a:r>
              <a:rPr lang="en-US" baseline="30000" dirty="0" smtClean="0"/>
              <a:t>rd</a:t>
            </a:r>
            <a:r>
              <a:rPr lang="en-US" dirty="0" smtClean="0"/>
              <a:t> person personal pronoun = “he/she/it/they”</a:t>
            </a:r>
          </a:p>
          <a:p>
            <a:pPr lvl="1"/>
            <a:r>
              <a:rPr lang="el-GR" dirty="0" smtClean="0"/>
              <a:t>ἔπεμψαν </a:t>
            </a:r>
            <a:r>
              <a:rPr lang="el-GR" dirty="0"/>
              <a:t>αὐτοὺς εἰς Λακεδαίμονα. [2.2.12</a:t>
            </a:r>
            <a:r>
              <a:rPr lang="el-GR" dirty="0" smtClean="0"/>
              <a:t>]</a:t>
            </a:r>
            <a:endParaRPr lang="en-US" dirty="0" smtClean="0"/>
          </a:p>
          <a:p>
            <a:pPr lvl="1"/>
            <a:r>
              <a:rPr lang="en-US" dirty="0" smtClean="0"/>
              <a:t>Remember, the article can act as a pronoun as well.</a:t>
            </a:r>
          </a:p>
          <a:p>
            <a:pPr lvl="1"/>
            <a:r>
              <a:rPr lang="el-GR" dirty="0"/>
              <a:t>οἱ δὲ ταῦτα ἐποίησαν. [2.1.27]</a:t>
            </a:r>
            <a:endParaRPr lang="en-US" dirty="0"/>
          </a:p>
          <a:p>
            <a:r>
              <a:rPr lang="en-US" dirty="0" smtClean="0"/>
              <a:t>Common idioms</a:t>
            </a:r>
            <a:endParaRPr lang="el-GR" dirty="0" smtClean="0"/>
          </a:p>
          <a:p>
            <a:pPr lvl="1"/>
            <a:r>
              <a:rPr lang="el-GR" dirty="0"/>
              <a:t>μετὰ δὲ </a:t>
            </a:r>
            <a:r>
              <a:rPr lang="el-GR" dirty="0" smtClean="0"/>
              <a:t>ταῦτα</a:t>
            </a:r>
            <a:r>
              <a:rPr lang="en-US" dirty="0" smtClean="0"/>
              <a:t> = </a:t>
            </a:r>
            <a:r>
              <a:rPr lang="en-US" i="1" dirty="0" smtClean="0"/>
              <a:t>afterwards</a:t>
            </a:r>
          </a:p>
          <a:p>
            <a:pPr lvl="2"/>
            <a:r>
              <a:rPr lang="el-GR" dirty="0" smtClean="0"/>
              <a:t>μετὰ </a:t>
            </a:r>
            <a:r>
              <a:rPr lang="el-GR" dirty="0"/>
              <a:t>δὲ ταῦτα Τισσαφέρνης ἦλθεν εἰς Ἑλλήσποντον. [1.1.9]</a:t>
            </a:r>
            <a:endParaRPr lang="el-GR" dirty="0" smtClean="0"/>
          </a:p>
          <a:p>
            <a:pPr lvl="1"/>
            <a:r>
              <a:rPr lang="el-GR" dirty="0"/>
              <a:t>οἱ δὲ μετʼ </a:t>
            </a:r>
            <a:r>
              <a:rPr lang="el-GR" dirty="0" smtClean="0"/>
              <a:t>αὐτοῦ </a:t>
            </a:r>
            <a:r>
              <a:rPr lang="en-US" dirty="0" smtClean="0"/>
              <a:t>or </a:t>
            </a:r>
            <a:r>
              <a:rPr lang="en-US" dirty="0"/>
              <a:t>οἱ μὲν </a:t>
            </a:r>
            <a:r>
              <a:rPr lang="en-US" dirty="0" smtClean="0"/>
              <a:t>περὶ Λύσανδρον </a:t>
            </a:r>
          </a:p>
          <a:p>
            <a:pPr lvl="2"/>
            <a:r>
              <a:rPr lang="en-US" dirty="0" smtClean="0"/>
              <a:t>= </a:t>
            </a:r>
            <a:r>
              <a:rPr lang="en-US" i="1" dirty="0"/>
              <a:t>t</a:t>
            </a:r>
            <a:r>
              <a:rPr lang="en-US" i="1" dirty="0" smtClean="0"/>
              <a:t>he ones with him </a:t>
            </a:r>
            <a:r>
              <a:rPr lang="en-US" dirty="0" smtClean="0"/>
              <a:t>or </a:t>
            </a:r>
            <a:r>
              <a:rPr lang="en-US" i="1" dirty="0" smtClean="0"/>
              <a:t>the ones with Lysander</a:t>
            </a:r>
          </a:p>
          <a:p>
            <a:pPr lvl="2"/>
            <a:r>
              <a:rPr lang="el-GR" dirty="0"/>
              <a:t>οἱ δὲ μετʼ αὐτοῦ ἔφυγον. [1.1.18]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50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23461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pronouns/adjectives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n-US" dirty="0" smtClean="0"/>
              <a:t>     Demonstrative, </a:t>
            </a:r>
            <a:br>
              <a:rPr lang="en-US" dirty="0" smtClean="0"/>
            </a:br>
            <a:r>
              <a:rPr lang="en-US" dirty="0" smtClean="0"/>
              <a:t>     reflexive</a:t>
            </a:r>
            <a:r>
              <a:rPr lang="en-US" dirty="0"/>
              <a:t>, and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qualifying </a:t>
            </a:r>
            <a:br>
              <a:rPr lang="en-US" dirty="0" smtClean="0"/>
            </a:br>
            <a:r>
              <a:rPr lang="en-US" dirty="0" smtClean="0"/>
              <a:t>     adjectives</a:t>
            </a:r>
            <a:br>
              <a:rPr lang="en-US" dirty="0" smtClean="0"/>
            </a:br>
            <a:r>
              <a:rPr lang="en-US" dirty="0" smtClean="0"/>
              <a:t>     and pronouns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651206" y="235973"/>
          <a:ext cx="7252769" cy="61735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7682">
                  <a:extLst>
                    <a:ext uri="{9D8B030D-6E8A-4147-A177-3AD203B41FA5}">
                      <a16:colId xmlns:a16="http://schemas.microsoft.com/office/drawing/2014/main" val="1315076878"/>
                    </a:ext>
                  </a:extLst>
                </a:gridCol>
                <a:gridCol w="2112069">
                  <a:extLst>
                    <a:ext uri="{9D8B030D-6E8A-4147-A177-3AD203B41FA5}">
                      <a16:colId xmlns:a16="http://schemas.microsoft.com/office/drawing/2014/main" val="588129822"/>
                    </a:ext>
                  </a:extLst>
                </a:gridCol>
                <a:gridCol w="2035456">
                  <a:extLst>
                    <a:ext uri="{9D8B030D-6E8A-4147-A177-3AD203B41FA5}">
                      <a16:colId xmlns:a16="http://schemas.microsoft.com/office/drawing/2014/main" val="1273728834"/>
                    </a:ext>
                  </a:extLst>
                </a:gridCol>
                <a:gridCol w="1533832">
                  <a:extLst>
                    <a:ext uri="{9D8B030D-6E8A-4147-A177-3AD203B41FA5}">
                      <a16:colId xmlns:a16="http://schemas.microsoft.com/office/drawing/2014/main" val="3894151273"/>
                    </a:ext>
                  </a:extLst>
                </a:gridCol>
                <a:gridCol w="953730">
                  <a:extLst>
                    <a:ext uri="{9D8B030D-6E8A-4147-A177-3AD203B41FA5}">
                      <a16:colId xmlns:a16="http://schemas.microsoft.com/office/drawing/2014/main" val="1778215432"/>
                    </a:ext>
                  </a:extLst>
                </a:gridCol>
              </a:tblGrid>
              <a:tr h="422610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lemma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meaning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Pron</a:t>
                      </a:r>
                      <a:r>
                        <a:rPr lang="en-US" sz="2400">
                          <a:effectLst/>
                        </a:rPr>
                        <a:t> only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count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2307147528"/>
                  </a:ext>
                </a:extLst>
              </a:tr>
              <a:tr h="7145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ἀλλήλων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(of) one another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XX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203251337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ἄλλος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other, another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355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652003079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ἀμφότερος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both; either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910124570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αὐτός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he, same, self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1277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344197948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ἑαυτοῦ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(of)  himself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XX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190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2350070698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ἕκαστος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each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79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856918273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ἐκεῖνος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that man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206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1403514570"/>
                  </a:ext>
                </a:extLst>
              </a:tr>
              <a:tr h="714591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ἕτερος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one</a:t>
                      </a:r>
                      <a:r>
                        <a:rPr lang="en-US" sz="2400" dirty="0">
                          <a:effectLst/>
                        </a:rPr>
                        <a:t> or </a:t>
                      </a:r>
                      <a:r>
                        <a:rPr lang="en-US" sz="2400" i="1" dirty="0">
                          <a:effectLst/>
                        </a:rPr>
                        <a:t>the other</a:t>
                      </a:r>
                      <a:r>
                        <a:rPr lang="en-US" sz="2400" dirty="0">
                          <a:effectLst/>
                        </a:rPr>
                        <a:t> (of two)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740177413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μόνος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alone, only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3528535023"/>
                  </a:ext>
                </a:extLst>
              </a:tr>
              <a:tr h="357295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ὅδε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>
                          <a:effectLst/>
                        </a:rPr>
                        <a:t>this man</a:t>
                      </a:r>
                      <a:endParaRPr lang="en-US" sz="2000" i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493916115"/>
                  </a:ext>
                </a:extLst>
              </a:tr>
              <a:tr h="564972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οὗτος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this man</a:t>
                      </a:r>
                      <a:endParaRPr lang="en-US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endParaRPr lang="en-US" sz="18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1022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250" marR="66250" marT="0" marB="0"/>
                </a:tc>
                <a:extLst>
                  <a:ext uri="{0D108BD9-81ED-4DB2-BD59-A6C34878D82A}">
                    <a16:rowId xmlns:a16="http://schemas.microsoft.com/office/drawing/2014/main" val="4257390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Reflexive pronoun = </a:t>
            </a:r>
            <a:r>
              <a:rPr lang="el-GR" dirty="0"/>
              <a:t>ἑαυτοῦ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1657" y="1574340"/>
            <a:ext cx="8932543" cy="4393842"/>
          </a:xfrm>
        </p:spPr>
        <p:txBody>
          <a:bodyPr>
            <a:normAutofit/>
          </a:bodyPr>
          <a:lstStyle/>
          <a:p>
            <a:r>
              <a:rPr lang="en-US" dirty="0" smtClean="0"/>
              <a:t>The pronoun refers to the subject of the verb of its clause</a:t>
            </a:r>
          </a:p>
          <a:p>
            <a:pPr lvl="1"/>
            <a:r>
              <a:rPr lang="en-US" u="sng" dirty="0" smtClean="0"/>
              <a:t>You</a:t>
            </a:r>
            <a:r>
              <a:rPr lang="en-US" dirty="0" smtClean="0"/>
              <a:t> should bring it to </a:t>
            </a:r>
            <a:r>
              <a:rPr lang="en-US" u="sng" dirty="0" smtClean="0"/>
              <a:t>myself</a:t>
            </a:r>
            <a:r>
              <a:rPr lang="en-US" dirty="0" smtClean="0"/>
              <a:t> = WRONG</a:t>
            </a:r>
          </a:p>
          <a:p>
            <a:pPr lvl="1"/>
            <a:r>
              <a:rPr lang="en-US" u="sng" dirty="0" smtClean="0"/>
              <a:t>He</a:t>
            </a:r>
            <a:r>
              <a:rPr lang="en-US" dirty="0" smtClean="0"/>
              <a:t> led the army </a:t>
            </a:r>
            <a:r>
              <a:rPr lang="en-US" u="sng" dirty="0" smtClean="0"/>
              <a:t>himself</a:t>
            </a:r>
            <a:r>
              <a:rPr lang="en-US" dirty="0" smtClean="0"/>
              <a:t> = CORRECT</a:t>
            </a:r>
            <a:endParaRPr lang="en-US" u="sng" dirty="0" smtClean="0"/>
          </a:p>
          <a:p>
            <a:r>
              <a:rPr lang="el-GR" dirty="0" smtClean="0"/>
              <a:t>ἑαυτοῦ</a:t>
            </a:r>
            <a:r>
              <a:rPr lang="en-US" dirty="0" smtClean="0"/>
              <a:t> acts as the 3</a:t>
            </a:r>
            <a:r>
              <a:rPr lang="en-US" baseline="30000" dirty="0" smtClean="0"/>
              <a:t>rd</a:t>
            </a:r>
            <a:r>
              <a:rPr lang="en-US" dirty="0" smtClean="0"/>
              <a:t> person reflexive pronoun</a:t>
            </a:r>
          </a:p>
          <a:p>
            <a:pPr lvl="1"/>
            <a:r>
              <a:rPr lang="en-US" dirty="0" smtClean="0"/>
              <a:t>3-ending adjective with no nominative form</a:t>
            </a:r>
          </a:p>
          <a:p>
            <a:pPr lvl="1"/>
            <a:r>
              <a:rPr lang="en-US" dirty="0" smtClean="0"/>
              <a:t>Can be contracted to </a:t>
            </a:r>
            <a:r>
              <a:rPr lang="el-GR" dirty="0" smtClean="0"/>
              <a:t>αὑτοῦ </a:t>
            </a:r>
            <a:r>
              <a:rPr lang="en-US" dirty="0" smtClean="0"/>
              <a:t>with rough breathing</a:t>
            </a:r>
          </a:p>
          <a:p>
            <a:r>
              <a:rPr lang="en-US" dirty="0" smtClean="0"/>
              <a:t>For the nominative, use </a:t>
            </a:r>
            <a:r>
              <a:rPr lang="el-GR" dirty="0" smtClean="0"/>
              <a:t>αὐτός</a:t>
            </a:r>
            <a:r>
              <a:rPr lang="en-US" dirty="0" smtClean="0"/>
              <a:t> in the predicate position</a:t>
            </a:r>
          </a:p>
          <a:p>
            <a:pPr lvl="1"/>
            <a:r>
              <a:rPr lang="el-GR" dirty="0"/>
              <a:t>ὁ θεός αὐτὸς</a:t>
            </a:r>
            <a:r>
              <a:rPr lang="en-US" dirty="0"/>
              <a:t> = </a:t>
            </a:r>
            <a:r>
              <a:rPr lang="en-US" i="1" dirty="0"/>
              <a:t>the god </a:t>
            </a:r>
            <a:r>
              <a:rPr lang="en-US" i="1" dirty="0" smtClean="0"/>
              <a:t>himself</a:t>
            </a:r>
            <a:endParaRPr lang="en-US" dirty="0" smtClean="0"/>
          </a:p>
          <a:p>
            <a:pPr lvl="1"/>
            <a:r>
              <a:rPr lang="el-GR" dirty="0"/>
              <a:t>αὐτὸς </a:t>
            </a:r>
            <a:r>
              <a:rPr lang="el-GR" dirty="0" smtClean="0"/>
              <a:t>ὁ </a:t>
            </a:r>
            <a:r>
              <a:rPr lang="el-GR" dirty="0"/>
              <a:t>θεός </a:t>
            </a:r>
            <a:r>
              <a:rPr lang="en-US" dirty="0" smtClean="0"/>
              <a:t>= </a:t>
            </a:r>
            <a:r>
              <a:rPr lang="en-US" i="1" dirty="0"/>
              <a:t>the god himself</a:t>
            </a:r>
            <a:endParaRPr lang="en-US" dirty="0"/>
          </a:p>
          <a:p>
            <a:pPr marL="744537" lvl="1" indent="0">
              <a:buNone/>
            </a:pPr>
            <a:endParaRPr lang="el-GR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37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αὐτός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703" y="1446498"/>
            <a:ext cx="9011265" cy="4695713"/>
          </a:xfrm>
        </p:spPr>
        <p:txBody>
          <a:bodyPr/>
          <a:lstStyle/>
          <a:p>
            <a:r>
              <a:rPr lang="en-US" dirty="0"/>
              <a:t>In the predicate position, it means “self”</a:t>
            </a:r>
            <a:endParaRPr lang="el-GR" dirty="0"/>
          </a:p>
          <a:p>
            <a:pPr lvl="1"/>
            <a:r>
              <a:rPr lang="el-GR" dirty="0"/>
              <a:t>ὁ θεός αὐτὸς</a:t>
            </a:r>
            <a:r>
              <a:rPr lang="en-US" dirty="0"/>
              <a:t> = </a:t>
            </a:r>
            <a:r>
              <a:rPr lang="en-US" i="1" dirty="0"/>
              <a:t>the god himself</a:t>
            </a:r>
            <a:endParaRPr lang="en-US" dirty="0"/>
          </a:p>
          <a:p>
            <a:r>
              <a:rPr lang="en-US" dirty="0" smtClean="0"/>
              <a:t>In the attributive position, it means “the same”</a:t>
            </a:r>
          </a:p>
          <a:p>
            <a:pPr lvl="1" algn="just"/>
            <a:r>
              <a:rPr lang="el-GR" dirty="0" smtClean="0"/>
              <a:t>ὁ αὐτὸς θεός</a:t>
            </a:r>
            <a:r>
              <a:rPr lang="en-US" dirty="0" smtClean="0"/>
              <a:t> = </a:t>
            </a:r>
            <a:r>
              <a:rPr lang="en-US" i="1" dirty="0" smtClean="0"/>
              <a:t>the same god</a:t>
            </a:r>
            <a:endParaRPr lang="en-US" dirty="0" smtClean="0"/>
          </a:p>
          <a:p>
            <a:r>
              <a:rPr lang="en-US" dirty="0" smtClean="0"/>
              <a:t>When standing alone in the nominative, it emphasizes the subject</a:t>
            </a:r>
          </a:p>
          <a:p>
            <a:pPr lvl="1"/>
            <a:r>
              <a:rPr lang="el-GR" dirty="0" smtClean="0"/>
              <a:t>αὐτοὶ τὴν γῆν ἔσχον</a:t>
            </a:r>
            <a:r>
              <a:rPr lang="en-US" dirty="0" smtClean="0"/>
              <a:t> = </a:t>
            </a:r>
            <a:r>
              <a:rPr lang="en-US" i="1" dirty="0" smtClean="0"/>
              <a:t>They [the Athenians] held the land.</a:t>
            </a:r>
          </a:p>
          <a:p>
            <a:pPr lvl="1"/>
            <a:r>
              <a:rPr lang="en-US" dirty="0" smtClean="0"/>
              <a:t>Emphasizes the unstated subject, Athenians. [Smyth 1206]</a:t>
            </a:r>
            <a:endParaRPr lang="en-US" dirty="0"/>
          </a:p>
          <a:p>
            <a:r>
              <a:rPr lang="en-US" dirty="0" smtClean="0"/>
              <a:t>In oblique cases, it is merely the 3</a:t>
            </a:r>
            <a:r>
              <a:rPr lang="en-US" baseline="30000" dirty="0" smtClean="0"/>
              <a:t>rd</a:t>
            </a:r>
            <a:r>
              <a:rPr lang="en-US" dirty="0" smtClean="0"/>
              <a:t> person pronoun.</a:t>
            </a:r>
          </a:p>
          <a:p>
            <a:pPr lvl="1"/>
            <a:r>
              <a:rPr lang="el-GR" dirty="0" smtClean="0"/>
              <a:t>ἔλιπον</a:t>
            </a:r>
            <a:r>
              <a:rPr lang="el-GR" dirty="0"/>
              <a:t> </a:t>
            </a:r>
            <a:r>
              <a:rPr lang="el-GR" dirty="0" smtClean="0"/>
              <a:t>αὐτήν ἐν τῇ Καρίᾳ =</a:t>
            </a:r>
            <a:r>
              <a:rPr lang="en-US" i="1" dirty="0" smtClean="0"/>
              <a:t>They left her in Caria.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0217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αὐτός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0077" y="1543666"/>
            <a:ext cx="7924800" cy="3106992"/>
          </a:xfrm>
        </p:spPr>
        <p:txBody>
          <a:bodyPr/>
          <a:lstStyle/>
          <a:p>
            <a:r>
              <a:rPr lang="el-GR" dirty="0"/>
              <a:t>καὶ ὁ αὐτὸς </a:t>
            </a:r>
            <a:r>
              <a:rPr lang="el-GR" dirty="0" smtClean="0"/>
              <a:t>στρατηγός μὲν </a:t>
            </a:r>
            <a:r>
              <a:rPr lang="el-GR" dirty="0"/>
              <a:t>ἀπέπλευσε </a:t>
            </a:r>
            <a:r>
              <a:rPr lang="el-GR" dirty="0" smtClean="0"/>
              <a:t>εἰς Κύπρον.</a:t>
            </a:r>
            <a:endParaRPr lang="en-US" dirty="0" smtClean="0"/>
          </a:p>
          <a:p>
            <a:pPr lvl="1"/>
            <a:r>
              <a:rPr lang="en-US" i="1" dirty="0" smtClean="0"/>
              <a:t>And the same general sailed away to Cyprus.</a:t>
            </a:r>
            <a:endParaRPr lang="el-GR" i="1" dirty="0" smtClean="0"/>
          </a:p>
          <a:p>
            <a:r>
              <a:rPr lang="el-GR" dirty="0"/>
              <a:t>καὶ ὁ </a:t>
            </a:r>
            <a:r>
              <a:rPr lang="el-GR" dirty="0" smtClean="0"/>
              <a:t>στρατηγός </a:t>
            </a:r>
            <a:r>
              <a:rPr lang="el-GR" dirty="0"/>
              <a:t>μὲν ἀπέπλευσε αὐτὸς </a:t>
            </a:r>
            <a:r>
              <a:rPr lang="el-GR" dirty="0" smtClean="0"/>
              <a:t>εἰς </a:t>
            </a:r>
            <a:r>
              <a:rPr lang="el-GR" dirty="0"/>
              <a:t>Κύπρον</a:t>
            </a:r>
            <a:r>
              <a:rPr lang="el-GR" dirty="0" smtClean="0"/>
              <a:t>.</a:t>
            </a:r>
            <a:endParaRPr lang="en-US" dirty="0" smtClean="0"/>
          </a:p>
          <a:p>
            <a:pPr lvl="1"/>
            <a:r>
              <a:rPr lang="en-US" i="1" dirty="0"/>
              <a:t>And the </a:t>
            </a:r>
            <a:r>
              <a:rPr lang="en-US" i="1" dirty="0" smtClean="0"/>
              <a:t>general himself sailed </a:t>
            </a:r>
            <a:r>
              <a:rPr lang="en-US" i="1" dirty="0"/>
              <a:t>away to Cyprus.</a:t>
            </a:r>
            <a:endParaRPr lang="el-GR" i="1" dirty="0"/>
          </a:p>
          <a:p>
            <a:r>
              <a:rPr lang="el-GR" dirty="0" smtClean="0"/>
              <a:t>καὶ </a:t>
            </a:r>
            <a:r>
              <a:rPr lang="el-GR" dirty="0"/>
              <a:t>αὐτὸς μὲν ἀπέπλευσε </a:t>
            </a:r>
            <a:r>
              <a:rPr lang="el-GR" dirty="0" smtClean="0"/>
              <a:t>εἰς Κύπρον.</a:t>
            </a:r>
          </a:p>
          <a:p>
            <a:pPr lvl="1"/>
            <a:r>
              <a:rPr lang="en-US" i="1" dirty="0"/>
              <a:t>And </a:t>
            </a:r>
            <a:r>
              <a:rPr lang="en-US" i="1" dirty="0" smtClean="0"/>
              <a:t>he sailed </a:t>
            </a:r>
            <a:r>
              <a:rPr lang="en-US" i="1" dirty="0"/>
              <a:t>away to Cyprus.</a:t>
            </a:r>
            <a:endParaRPr lang="el-GR" i="1" dirty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55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91613"/>
            <a:ext cx="9720073" cy="5817747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Don’t </a:t>
            </a:r>
            <a:r>
              <a:rPr lang="en-US" dirty="0"/>
              <a:t>confuse </a:t>
            </a:r>
            <a:r>
              <a:rPr lang="en-US" dirty="0" err="1"/>
              <a:t>ἀλλά</a:t>
            </a:r>
            <a:r>
              <a:rPr lang="en-US" dirty="0"/>
              <a:t> [</a:t>
            </a:r>
            <a:r>
              <a:rPr lang="en-US" i="1" dirty="0"/>
              <a:t>but</a:t>
            </a:r>
            <a:r>
              <a:rPr lang="en-US" dirty="0"/>
              <a:t>] with </a:t>
            </a:r>
            <a:r>
              <a:rPr lang="en-US" dirty="0" err="1"/>
              <a:t>ἄλλ</a:t>
            </a:r>
            <a:r>
              <a:rPr lang="en-US" dirty="0"/>
              <a:t>α [</a:t>
            </a:r>
            <a:r>
              <a:rPr lang="en-US" i="1" dirty="0"/>
              <a:t>other things</a:t>
            </a:r>
            <a:r>
              <a:rPr lang="en-US" dirty="0" smtClean="0"/>
              <a:t>].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9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ἐμάχοντο τοῖς ἐναντίοις ὁπλίταις. 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23788" y="2113936"/>
            <a:ext cx="3044515" cy="361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94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τῇ δʼ ὑστεραίᾳ ἡμέρᾳ ἔφυγον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2920" y="1933077"/>
            <a:ext cx="3302487" cy="378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25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98760"/>
          </a:xfrm>
        </p:spPr>
        <p:txBody>
          <a:bodyPr>
            <a:normAutofit/>
          </a:bodyPr>
          <a:lstStyle/>
          <a:p>
            <a:r>
              <a:rPr lang="en-US" dirty="0"/>
              <a:t>3-ending adjectives follow the pattern of the 1</a:t>
            </a:r>
            <a:r>
              <a:rPr lang="en-US" baseline="30000" dirty="0"/>
              <a:t>st</a:t>
            </a:r>
            <a:r>
              <a:rPr lang="en-US" dirty="0"/>
              <a:t> and 2</a:t>
            </a:r>
            <a:r>
              <a:rPr lang="en-US" baseline="30000" dirty="0"/>
              <a:t>nd</a:t>
            </a:r>
            <a:r>
              <a:rPr lang="en-US" dirty="0"/>
              <a:t> </a:t>
            </a:r>
            <a:r>
              <a:rPr lang="en-US" dirty="0" smtClean="0"/>
              <a:t>declensions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130991"/>
              </p:ext>
            </p:extLst>
          </p:nvPr>
        </p:nvGraphicFramePr>
        <p:xfrm>
          <a:off x="1183341" y="2393574"/>
          <a:ext cx="9678622" cy="2249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3314">
                  <a:extLst>
                    <a:ext uri="{9D8B030D-6E8A-4147-A177-3AD203B41FA5}">
                      <a16:colId xmlns:a16="http://schemas.microsoft.com/office/drawing/2014/main" val="2205865732"/>
                    </a:ext>
                  </a:extLst>
                </a:gridCol>
                <a:gridCol w="1459345">
                  <a:extLst>
                    <a:ext uri="{9D8B030D-6E8A-4147-A177-3AD203B41FA5}">
                      <a16:colId xmlns:a16="http://schemas.microsoft.com/office/drawing/2014/main" val="3345364858"/>
                    </a:ext>
                  </a:extLst>
                </a:gridCol>
                <a:gridCol w="1293091">
                  <a:extLst>
                    <a:ext uri="{9D8B030D-6E8A-4147-A177-3AD203B41FA5}">
                      <a16:colId xmlns:a16="http://schemas.microsoft.com/office/drawing/2014/main" val="609621854"/>
                    </a:ext>
                  </a:extLst>
                </a:gridCol>
                <a:gridCol w="1361440">
                  <a:extLst>
                    <a:ext uri="{9D8B030D-6E8A-4147-A177-3AD203B41FA5}">
                      <a16:colId xmlns:a16="http://schemas.microsoft.com/office/drawing/2014/main" val="4181755995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806151625"/>
                    </a:ext>
                  </a:extLst>
                </a:gridCol>
                <a:gridCol w="1570182">
                  <a:extLst>
                    <a:ext uri="{9D8B030D-6E8A-4147-A177-3AD203B41FA5}">
                      <a16:colId xmlns:a16="http://schemas.microsoft.com/office/drawing/2014/main" val="417913663"/>
                    </a:ext>
                  </a:extLst>
                </a:gridCol>
                <a:gridCol w="1477818">
                  <a:extLst>
                    <a:ext uri="{9D8B030D-6E8A-4147-A177-3AD203B41FA5}">
                      <a16:colId xmlns:a16="http://schemas.microsoft.com/office/drawing/2014/main" val="2944509207"/>
                    </a:ext>
                  </a:extLst>
                </a:gridCol>
                <a:gridCol w="1440872">
                  <a:extLst>
                    <a:ext uri="{9D8B030D-6E8A-4147-A177-3AD203B41FA5}">
                      <a16:colId xmlns:a16="http://schemas.microsoft.com/office/drawing/2014/main" val="3878472508"/>
                    </a:ext>
                  </a:extLst>
                </a:gridCol>
              </a:tblGrid>
              <a:tr h="44981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Sing </a:t>
                      </a:r>
                      <a:r>
                        <a:rPr lang="el-GR" sz="2200">
                          <a:effectLst/>
                        </a:rPr>
                        <a:t>Masc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Sing Fem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Sing Neut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Plur Masc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Plur Fem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Plur Neut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884709"/>
                  </a:ext>
                </a:extLst>
              </a:tr>
              <a:tr h="44981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Nom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καλός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καλή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καλόν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καλοί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καλαί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καλά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9148377"/>
                  </a:ext>
                </a:extLst>
              </a:tr>
              <a:tr h="44981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Gen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καλοῦ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καλῆς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καλοῦ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καλῶν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καλῶν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καλῶν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0423190"/>
                  </a:ext>
                </a:extLst>
              </a:tr>
              <a:tr h="44981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Dat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καλῷ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καλῇ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καλῷ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καλοῖς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καλαῖς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καλοῖς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6068293"/>
                  </a:ext>
                </a:extLst>
              </a:tr>
              <a:tr h="449814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Acc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καλόν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καλήν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καλόν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>
                          <a:effectLst/>
                        </a:rPr>
                        <a:t> 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καλούς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καλάς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200" dirty="0" smtClean="0">
                          <a:effectLst/>
                        </a:rPr>
                        <a:t>καλά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011203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623775" y="-667334"/>
            <a:ext cx="17953692" cy="112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7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οἱ μὲν δὴ ταῦτʼ ἐποίουν.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5061" y="2251588"/>
            <a:ext cx="5158205" cy="318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2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35429"/>
          </a:xfrm>
        </p:spPr>
        <p:txBody>
          <a:bodyPr>
            <a:normAutofit/>
          </a:bodyPr>
          <a:lstStyle/>
          <a:p>
            <a:r>
              <a:rPr lang="el-GR" dirty="0"/>
              <a:t>Ἀλκιβιάδης δὲ τῶν μὲν ὁπλιτῶν ὀλίγους ἔλαβεν, ἡγεῖτο δὲ τὴν στρατιὰν εἰς τοὺς Βιθυνοὺς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3782" y="2013002"/>
            <a:ext cx="6580764" cy="424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88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καὶ δύο ἀπέκτειναν, καὶ οἱ ἄλλοι ἔφευγον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9651" y="2045110"/>
            <a:ext cx="3829025" cy="3983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2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84590"/>
          </a:xfrm>
        </p:spPr>
        <p:txBody>
          <a:bodyPr>
            <a:normAutofit/>
          </a:bodyPr>
          <a:lstStyle/>
          <a:p>
            <a:r>
              <a:rPr lang="el-GR" dirty="0"/>
              <a:t>κατέφευγον γὰρ σὺν αὐτῷ τῶν δέκα στρατηγῶν Λέων καὶ Ἐρασινίδης.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59989" y="2289354"/>
            <a:ext cx="5848350" cy="375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96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145261"/>
          </a:xfrm>
        </p:spPr>
        <p:txBody>
          <a:bodyPr>
            <a:normAutofit/>
          </a:bodyPr>
          <a:lstStyle/>
          <a:p>
            <a:r>
              <a:rPr lang="el-GR" dirty="0"/>
              <a:t>Θράσυλλος δὲ σὺν τῇ αὐτῇ στρατιᾷ εἰς Ἀθήνας κατέπλευσε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7639" y="2089958"/>
            <a:ext cx="4822800" cy="404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80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046939"/>
          </a:xfrm>
        </p:spPr>
        <p:txBody>
          <a:bodyPr>
            <a:normAutofit/>
          </a:bodyPr>
          <a:lstStyle/>
          <a:p>
            <a:r>
              <a:rPr lang="el-GR" dirty="0"/>
              <a:t>Θράσυλλος δὲ αὐτὸς σὺν τῇ ἄλλῃ στρατιᾷ εἰς Ἀθήνας κατέπλευσε</a:t>
            </a:r>
            <a:r>
              <a:rPr lang="el-GR" dirty="0" smtClean="0"/>
              <a:t>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5336" y="2064774"/>
            <a:ext cx="4977656" cy="397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65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0270" y="481781"/>
            <a:ext cx="10874477" cy="14846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l-GR" sz="2800" dirty="0"/>
              <a:t>Θράσυλλος δὲ σὺν τῇ </a:t>
            </a:r>
            <a:r>
              <a:rPr lang="el-GR" sz="2800" u="sng" dirty="0"/>
              <a:t>αὐτῇ</a:t>
            </a:r>
            <a:r>
              <a:rPr lang="el-GR" sz="2800" dirty="0"/>
              <a:t> στρατιᾷ εἰς Ἀθήνας κατέπλευσε.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l-GR" sz="2800" dirty="0" smtClean="0"/>
              <a:t>Θράσυλλος </a:t>
            </a:r>
            <a:r>
              <a:rPr lang="el-GR" sz="2800" dirty="0"/>
              <a:t>δὲ </a:t>
            </a:r>
            <a:r>
              <a:rPr lang="el-GR" sz="2800" u="sng" dirty="0"/>
              <a:t>αὐτὸς</a:t>
            </a:r>
            <a:r>
              <a:rPr lang="el-GR" sz="2800" dirty="0"/>
              <a:t> σὺν τῇ ἄλλῃ στρατιᾷ εἰς Ἀθήνας κατέπλευσε.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00931" y="2209006"/>
            <a:ext cx="4600575" cy="3857625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58348" y="2204547"/>
            <a:ext cx="4827639" cy="3858155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2959510" y="4483510"/>
            <a:ext cx="1936955" cy="1651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958348" y="3657600"/>
            <a:ext cx="1936955" cy="1651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6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334963"/>
              </p:ext>
            </p:extLst>
          </p:nvPr>
        </p:nvGraphicFramePr>
        <p:xfrm>
          <a:off x="1230606" y="585216"/>
          <a:ext cx="9720070" cy="24652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642">
                  <a:extLst>
                    <a:ext uri="{9D8B030D-6E8A-4147-A177-3AD203B41FA5}">
                      <a16:colId xmlns:a16="http://schemas.microsoft.com/office/drawing/2014/main" val="749577600"/>
                    </a:ext>
                  </a:extLst>
                </a:gridCol>
                <a:gridCol w="2982294">
                  <a:extLst>
                    <a:ext uri="{9D8B030D-6E8A-4147-A177-3AD203B41FA5}">
                      <a16:colId xmlns:a16="http://schemas.microsoft.com/office/drawing/2014/main" val="2442703139"/>
                    </a:ext>
                  </a:extLst>
                </a:gridCol>
                <a:gridCol w="2982294">
                  <a:extLst>
                    <a:ext uri="{9D8B030D-6E8A-4147-A177-3AD203B41FA5}">
                      <a16:colId xmlns:a16="http://schemas.microsoft.com/office/drawing/2014/main" val="2888675116"/>
                    </a:ext>
                  </a:extLst>
                </a:gridCol>
                <a:gridCol w="2871840">
                  <a:extLst>
                    <a:ext uri="{9D8B030D-6E8A-4147-A177-3AD203B41FA5}">
                      <a16:colId xmlns:a16="http://schemas.microsoft.com/office/drawing/2014/main" val="1377877473"/>
                    </a:ext>
                  </a:extLst>
                </a:gridCol>
              </a:tblGrid>
              <a:tr h="4930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Sing </a:t>
                      </a:r>
                      <a:r>
                        <a:rPr lang="el-GR" sz="2400">
                          <a:effectLst/>
                        </a:rPr>
                        <a:t>Masc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Sing Fem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Sing Neut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2700957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Nom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93115" algn="l"/>
                        </a:tabLst>
                      </a:pPr>
                      <a:r>
                        <a:rPr lang="el-GR" sz="2400">
                          <a:effectLst/>
                        </a:rPr>
                        <a:t>ὁ καλός πολίτης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ἡ καλή ἡμέρα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τὸ καλόν χωρίον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52459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Gen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τοῦ καλοῦ πολίτου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τῆς καλῆς ἡμέρας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τοῦ καλοῦ </a:t>
                      </a:r>
                      <a:r>
                        <a:rPr lang="el-GR" sz="2400" dirty="0" smtClean="0">
                          <a:effectLst/>
                        </a:rPr>
                        <a:t>χωρίου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2983536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Dat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τῷ καλῷ πολίτῃ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τῇ καλῇ ἡμέρᾳ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τῷ καλῷ χωρίῳ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760808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Acc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τὸν καλόν πολίτην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τὴν καλήν ἡμέραν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τὸ καλόν χωρίον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355464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766568"/>
              </p:ext>
            </p:extLst>
          </p:nvPr>
        </p:nvGraphicFramePr>
        <p:xfrm>
          <a:off x="1230606" y="3371597"/>
          <a:ext cx="9720070" cy="2463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643">
                  <a:extLst>
                    <a:ext uri="{9D8B030D-6E8A-4147-A177-3AD203B41FA5}">
                      <a16:colId xmlns:a16="http://schemas.microsoft.com/office/drawing/2014/main" val="3405570365"/>
                    </a:ext>
                  </a:extLst>
                </a:gridCol>
                <a:gridCol w="2982294">
                  <a:extLst>
                    <a:ext uri="{9D8B030D-6E8A-4147-A177-3AD203B41FA5}">
                      <a16:colId xmlns:a16="http://schemas.microsoft.com/office/drawing/2014/main" val="2105983457"/>
                    </a:ext>
                  </a:extLst>
                </a:gridCol>
                <a:gridCol w="2982294">
                  <a:extLst>
                    <a:ext uri="{9D8B030D-6E8A-4147-A177-3AD203B41FA5}">
                      <a16:colId xmlns:a16="http://schemas.microsoft.com/office/drawing/2014/main" val="1610664130"/>
                    </a:ext>
                  </a:extLst>
                </a:gridCol>
                <a:gridCol w="2871839">
                  <a:extLst>
                    <a:ext uri="{9D8B030D-6E8A-4147-A177-3AD203B41FA5}">
                      <a16:colId xmlns:a16="http://schemas.microsoft.com/office/drawing/2014/main" val="1560084564"/>
                    </a:ext>
                  </a:extLst>
                </a:gridCol>
              </a:tblGrid>
              <a:tr h="4927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Plur Masc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Plur Fem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Plur Neut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9878378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Nom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οἱ καλοί </a:t>
                      </a:r>
                      <a:r>
                        <a:rPr lang="el-GR" sz="2400" dirty="0" smtClean="0">
                          <a:effectLst/>
                        </a:rPr>
                        <a:t>πολ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ται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αἱ καλαί ἡμέραι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τὰ καλά χωρία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5441567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Gen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τῶν καλῶν </a:t>
                      </a:r>
                      <a:r>
                        <a:rPr lang="el-GR" sz="2400" dirty="0" smtClean="0">
                          <a:effectLst/>
                        </a:rPr>
                        <a:t>πολιτ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τῶν καλῶν ἡ</a:t>
                      </a:r>
                      <a:r>
                        <a:rPr lang="el-GR" sz="2400" dirty="0" smtClean="0">
                          <a:effectLst/>
                        </a:rPr>
                        <a:t>μερ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ῶ</a:t>
                      </a:r>
                      <a:r>
                        <a:rPr lang="el-GR" sz="2400" dirty="0" smtClean="0">
                          <a:effectLst/>
                        </a:rPr>
                        <a:t>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τῶν καλῶν χωρίων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4240865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Dat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τοῖς καλοῖς πολίταις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ταῖς </a:t>
                      </a:r>
                      <a:r>
                        <a:rPr lang="el-GR" sz="2400" dirty="0" smtClean="0">
                          <a:effectLst/>
                        </a:rPr>
                        <a:t>καλα</a:t>
                      </a:r>
                      <a:r>
                        <a:rPr lang="el-GR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ῖ</a:t>
                      </a:r>
                      <a:r>
                        <a:rPr lang="el-GR" sz="2400" dirty="0" smtClean="0">
                          <a:effectLst/>
                        </a:rPr>
                        <a:t>ς </a:t>
                      </a:r>
                      <a:r>
                        <a:rPr lang="el-GR" sz="2400" dirty="0">
                          <a:effectLst/>
                        </a:rPr>
                        <a:t>ἡμέραις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τοῖς καλοῖς χωρίοις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1888710"/>
                  </a:ext>
                </a:extLst>
              </a:tr>
              <a:tr h="492760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Acc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τοὺς καλούς πολίτας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>
                          <a:effectLst/>
                        </a:rPr>
                        <a:t>τὰς καλάς ἡμέρας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2400" dirty="0">
                          <a:effectLst/>
                        </a:rPr>
                        <a:t>τὰ καλά χωρία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8210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00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of the Adjective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622612"/>
            <a:ext cx="9720073" cy="4686748"/>
          </a:xfrm>
        </p:spPr>
        <p:txBody>
          <a:bodyPr/>
          <a:lstStyle/>
          <a:p>
            <a:r>
              <a:rPr lang="en-US" b="1" u="sng" dirty="0" smtClean="0"/>
              <a:t>Attributive</a:t>
            </a:r>
            <a:r>
              <a:rPr lang="en-US" dirty="0" smtClean="0"/>
              <a:t> position </a:t>
            </a:r>
            <a:r>
              <a:rPr lang="en-US" sz="2000" dirty="0" smtClean="0"/>
              <a:t>[has the </a:t>
            </a:r>
            <a:r>
              <a:rPr lang="en-US" sz="2000" dirty="0"/>
              <a:t>article immediately preceding it]</a:t>
            </a:r>
            <a:endParaRPr lang="el-GR" sz="2000" dirty="0"/>
          </a:p>
          <a:p>
            <a:pPr lvl="1"/>
            <a:r>
              <a:rPr lang="en-US" dirty="0" smtClean="0"/>
              <a:t>“The beautiful days” or just “beautiful days”</a:t>
            </a:r>
          </a:p>
          <a:p>
            <a:pPr lvl="1"/>
            <a:r>
              <a:rPr lang="en-US" dirty="0" smtClean="0"/>
              <a:t>article – attribute –  noun [</a:t>
            </a:r>
            <a:r>
              <a:rPr lang="el-GR" dirty="0"/>
              <a:t>αἱ καλαί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l-GR" dirty="0" smtClean="0"/>
              <a:t>μέραι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article</a:t>
            </a:r>
            <a:r>
              <a:rPr lang="en-US" dirty="0"/>
              <a:t> – </a:t>
            </a:r>
            <a:r>
              <a:rPr lang="en-US" dirty="0" smtClean="0"/>
              <a:t>noun</a:t>
            </a:r>
            <a:r>
              <a:rPr lang="en-US" dirty="0"/>
              <a:t> – </a:t>
            </a:r>
            <a:r>
              <a:rPr lang="en-US" dirty="0" smtClean="0"/>
              <a:t>article</a:t>
            </a:r>
            <a:r>
              <a:rPr lang="en-US" dirty="0"/>
              <a:t> – </a:t>
            </a:r>
            <a:r>
              <a:rPr lang="en-US" dirty="0" smtClean="0"/>
              <a:t>attribute [</a:t>
            </a:r>
            <a:r>
              <a:rPr lang="el-GR" dirty="0"/>
              <a:t>αἱ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l-GR" dirty="0" smtClean="0"/>
              <a:t>μέραι</a:t>
            </a:r>
            <a:r>
              <a:rPr lang="en-US" dirty="0" smtClean="0"/>
              <a:t> </a:t>
            </a:r>
            <a:r>
              <a:rPr lang="el-GR" dirty="0"/>
              <a:t>αἱ </a:t>
            </a:r>
            <a:r>
              <a:rPr lang="el-GR" dirty="0" smtClean="0"/>
              <a:t>καλαί</a:t>
            </a:r>
            <a:r>
              <a:rPr lang="en-US" dirty="0" smtClean="0">
                <a:cs typeface="Times New Roman" panose="02020603050405020304" pitchFamily="18" charset="0"/>
              </a:rPr>
              <a:t>]</a:t>
            </a:r>
            <a:endParaRPr lang="en-US" dirty="0" smtClean="0"/>
          </a:p>
          <a:p>
            <a:pPr lvl="1"/>
            <a:r>
              <a:rPr lang="en-US" dirty="0" smtClean="0"/>
              <a:t>noun – article</a:t>
            </a:r>
            <a:r>
              <a:rPr lang="en-US" dirty="0"/>
              <a:t> – </a:t>
            </a:r>
            <a:r>
              <a:rPr lang="en-US" dirty="0" smtClean="0"/>
              <a:t>attribute  </a:t>
            </a:r>
            <a:r>
              <a:rPr lang="el-GR" dirty="0" smtClean="0"/>
              <a:t>[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l-GR" dirty="0" smtClean="0"/>
              <a:t>μέραι </a:t>
            </a:r>
            <a:r>
              <a:rPr lang="el-GR" dirty="0"/>
              <a:t>αἱ καλαί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b="1" u="sng" dirty="0" smtClean="0"/>
              <a:t>Predicate </a:t>
            </a:r>
            <a:r>
              <a:rPr lang="en-US" dirty="0" smtClean="0"/>
              <a:t>position </a:t>
            </a:r>
            <a:r>
              <a:rPr lang="en-US" sz="2000" dirty="0" smtClean="0"/>
              <a:t>[does not have the article immediately preceding it]</a:t>
            </a:r>
          </a:p>
          <a:p>
            <a:pPr lvl="1"/>
            <a:r>
              <a:rPr lang="el-GR" dirty="0" smtClean="0"/>
              <a:t>αἱ </a:t>
            </a:r>
            <a:r>
              <a:rPr lang="el-GR" dirty="0" smtClean="0">
                <a:cs typeface="Times New Roman" panose="02020603050405020304" pitchFamily="18" charset="0"/>
              </a:rPr>
              <a:t>ἡ</a:t>
            </a:r>
            <a:r>
              <a:rPr lang="el-GR" dirty="0" smtClean="0"/>
              <a:t>μέραι</a:t>
            </a:r>
            <a:r>
              <a:rPr lang="en-US" dirty="0" smtClean="0"/>
              <a:t> </a:t>
            </a:r>
            <a:r>
              <a:rPr lang="el-GR" dirty="0"/>
              <a:t>καλαί </a:t>
            </a:r>
            <a:r>
              <a:rPr lang="el-GR" dirty="0" smtClean="0"/>
              <a:t>ἦσαν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/>
              <a:t>“The days were </a:t>
            </a:r>
            <a:r>
              <a:rPr lang="en-US" dirty="0" smtClean="0"/>
              <a:t>beautiful.”</a:t>
            </a:r>
          </a:p>
          <a:p>
            <a:pPr lvl="1"/>
            <a:r>
              <a:rPr lang="el-GR" dirty="0"/>
              <a:t>καλαί </a:t>
            </a:r>
            <a:r>
              <a:rPr lang="el-GR" dirty="0" smtClean="0"/>
              <a:t>αἱ </a:t>
            </a:r>
            <a:r>
              <a:rPr lang="el-GR" dirty="0">
                <a:cs typeface="Times New Roman" panose="02020603050405020304" pitchFamily="18" charset="0"/>
              </a:rPr>
              <a:t>ἡ</a:t>
            </a:r>
            <a:r>
              <a:rPr lang="el-GR" dirty="0"/>
              <a:t>μέραι</a:t>
            </a:r>
            <a:r>
              <a:rPr lang="en-US" dirty="0"/>
              <a:t> </a:t>
            </a:r>
            <a:r>
              <a:rPr lang="el-GR" dirty="0" smtClean="0"/>
              <a:t>ἦσαν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“</a:t>
            </a:r>
            <a:r>
              <a:rPr lang="en-US" i="1" dirty="0" smtClean="0"/>
              <a:t>Beautiful</a:t>
            </a:r>
            <a:r>
              <a:rPr lang="en-US" dirty="0" smtClean="0"/>
              <a:t> were the days.” [</a:t>
            </a:r>
            <a:r>
              <a:rPr lang="en-US" i="1" dirty="0" smtClean="0"/>
              <a:t>emphasis</a:t>
            </a:r>
            <a:r>
              <a:rPr lang="en-US" dirty="0" smtClean="0"/>
              <a:t>]</a:t>
            </a:r>
            <a:endParaRPr lang="en-US" dirty="0"/>
          </a:p>
          <a:p>
            <a:pPr lvl="1"/>
            <a:r>
              <a:rPr lang="el-GR" dirty="0" smtClean="0"/>
              <a:t>αἱ </a:t>
            </a:r>
            <a:r>
              <a:rPr lang="el-GR" dirty="0">
                <a:cs typeface="Times New Roman" panose="02020603050405020304" pitchFamily="18" charset="0"/>
              </a:rPr>
              <a:t>ἡ</a:t>
            </a:r>
            <a:r>
              <a:rPr lang="el-GR" dirty="0"/>
              <a:t>μέραι</a:t>
            </a:r>
            <a:r>
              <a:rPr lang="en-US" dirty="0"/>
              <a:t> </a:t>
            </a:r>
            <a:r>
              <a:rPr lang="el-GR" dirty="0" smtClean="0"/>
              <a:t>καλαί</a:t>
            </a:r>
            <a:r>
              <a:rPr lang="en-US" dirty="0" smtClean="0"/>
              <a:t> = “The days are beautiful.” [</a:t>
            </a:r>
            <a:r>
              <a:rPr lang="en-US" i="1" dirty="0" smtClean="0"/>
              <a:t>verb “to be” elided</a:t>
            </a:r>
            <a:r>
              <a:rPr lang="en-US" dirty="0" smtClean="0"/>
              <a:t>]</a:t>
            </a:r>
            <a:endParaRPr lang="en-US" dirty="0"/>
          </a:p>
          <a:p>
            <a:pPr lvl="1"/>
            <a:endParaRPr lang="el-GR" sz="16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8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94181"/>
            <a:ext cx="10343118" cy="723652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Substantive</a:t>
            </a:r>
            <a:r>
              <a:rPr lang="en-US" dirty="0" smtClean="0"/>
              <a:t>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3582" y="1640541"/>
            <a:ext cx="10013665" cy="3279802"/>
          </a:xfrm>
        </p:spPr>
        <p:txBody>
          <a:bodyPr>
            <a:normAutofit/>
          </a:bodyPr>
          <a:lstStyle/>
          <a:p>
            <a:r>
              <a:rPr lang="en-US" dirty="0" smtClean="0"/>
              <a:t>Adjectives may </a:t>
            </a:r>
            <a:r>
              <a:rPr lang="en-US" dirty="0"/>
              <a:t>stand alone with an article as </a:t>
            </a:r>
            <a:r>
              <a:rPr lang="en-US" dirty="0" smtClean="0"/>
              <a:t>substantives</a:t>
            </a:r>
          </a:p>
          <a:p>
            <a:r>
              <a:rPr lang="en-US" dirty="0" smtClean="0"/>
              <a:t>If this happens often enough, they may be treated as nouns or adjectives.</a:t>
            </a:r>
          </a:p>
          <a:p>
            <a:pPr lvl="1"/>
            <a:r>
              <a:rPr lang="el-GR" dirty="0" smtClean="0"/>
              <a:t>ὁ φίλος, ὁ σύμμαχος, ὁ πολέμιος</a:t>
            </a:r>
            <a:r>
              <a:rPr lang="en-US" dirty="0" smtClean="0"/>
              <a:t> (</a:t>
            </a:r>
            <a:r>
              <a:rPr lang="en-US" i="1" dirty="0" smtClean="0"/>
              <a:t>friend, ally, enemy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οἱ </a:t>
            </a:r>
            <a:r>
              <a:rPr lang="el-GR" dirty="0"/>
              <a:t>δʼ </a:t>
            </a:r>
            <a:r>
              <a:rPr lang="el-GR" dirty="0" smtClean="0"/>
              <a:t>ἄριστοι </a:t>
            </a:r>
            <a:r>
              <a:rPr lang="el-GR" dirty="0"/>
              <a:t>ἐνίκων</a:t>
            </a:r>
            <a:r>
              <a:rPr lang="el-GR" dirty="0" smtClean="0"/>
              <a:t>.</a:t>
            </a:r>
            <a:r>
              <a:rPr lang="en-US" dirty="0" smtClean="0"/>
              <a:t> (</a:t>
            </a:r>
            <a:r>
              <a:rPr lang="en-US" i="1" dirty="0" smtClean="0"/>
              <a:t>The nobles were winning.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ὁ ἱερὸς ἔθυεν</a:t>
            </a:r>
            <a:r>
              <a:rPr lang="en-US" dirty="0" smtClean="0"/>
              <a:t>. (</a:t>
            </a:r>
            <a:r>
              <a:rPr lang="en-US" i="1" dirty="0" smtClean="0"/>
              <a:t>The priest</a:t>
            </a:r>
            <a:r>
              <a:rPr lang="el-GR" dirty="0" smtClean="0"/>
              <a:t> </a:t>
            </a:r>
            <a:r>
              <a:rPr lang="en-US" i="1" dirty="0" smtClean="0"/>
              <a:t>was sacrificing.</a:t>
            </a:r>
            <a:r>
              <a:rPr lang="en-US" dirty="0" smtClean="0"/>
              <a:t>)</a:t>
            </a:r>
            <a:endParaRPr lang="en-US" i="1" dirty="0"/>
          </a:p>
          <a:p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046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30306"/>
            <a:ext cx="10145896" cy="61946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28 common 3-ending adjectives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895" y="1308868"/>
            <a:ext cx="6480362" cy="5014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2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430306"/>
            <a:ext cx="10119001" cy="61946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28 common 3-ending adjectives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6777"/>
          <a:stretch/>
        </p:blipFill>
        <p:spPr>
          <a:xfrm>
            <a:off x="2478836" y="1604682"/>
            <a:ext cx="6810655" cy="453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3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Use </a:t>
            </a:r>
            <a:r>
              <a:rPr lang="en-US" dirty="0"/>
              <a:t>A</a:t>
            </a:r>
            <a:r>
              <a:rPr lang="en-US" dirty="0" smtClean="0"/>
              <a:t>fter Adjectives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4259" y="1326818"/>
            <a:ext cx="7225553" cy="4347861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ὀλίγος </a:t>
            </a:r>
            <a:r>
              <a:rPr lang="en-US" dirty="0" smtClean="0"/>
              <a:t>takes a partitive genitive [ATR]</a:t>
            </a:r>
            <a:endParaRPr lang="en-US" dirty="0"/>
          </a:p>
          <a:p>
            <a:pPr lvl="1"/>
            <a:r>
              <a:rPr lang="en-US" i="1" dirty="0" smtClean="0"/>
              <a:t>Few of them</a:t>
            </a:r>
            <a:endParaRPr lang="en-US" i="1" dirty="0"/>
          </a:p>
          <a:p>
            <a:r>
              <a:rPr lang="el-GR" dirty="0" smtClean="0"/>
              <a:t>ἄξιος, φίλος</a:t>
            </a:r>
            <a:r>
              <a:rPr lang="en-US" dirty="0" smtClean="0"/>
              <a:t>, </a:t>
            </a:r>
            <a:r>
              <a:rPr lang="el-GR" dirty="0" smtClean="0"/>
              <a:t>πρόθυμος</a:t>
            </a:r>
            <a:r>
              <a:rPr lang="en-US" dirty="0" smtClean="0"/>
              <a:t> take an objective genitive [ADV]</a:t>
            </a:r>
          </a:p>
          <a:p>
            <a:pPr lvl="1"/>
            <a:r>
              <a:rPr lang="en-US" i="1" dirty="0" smtClean="0"/>
              <a:t>W</a:t>
            </a:r>
            <a:r>
              <a:rPr lang="en-US" dirty="0" smtClean="0"/>
              <a:t>orthy</a:t>
            </a:r>
            <a:r>
              <a:rPr lang="en-US" i="1" dirty="0" smtClean="0"/>
              <a:t> of, loving of; eager of</a:t>
            </a:r>
            <a:endParaRPr lang="el-GR" i="1" dirty="0"/>
          </a:p>
          <a:p>
            <a:r>
              <a:rPr lang="el-GR" dirty="0" smtClean="0"/>
              <a:t>ἐναντίος</a:t>
            </a:r>
            <a:r>
              <a:rPr lang="en-US" dirty="0" smtClean="0"/>
              <a:t>/</a:t>
            </a:r>
            <a:r>
              <a:rPr lang="el-GR" dirty="0" smtClean="0"/>
              <a:t>ἀντίος</a:t>
            </a:r>
            <a:r>
              <a:rPr lang="en-US" dirty="0" smtClean="0"/>
              <a:t>, </a:t>
            </a:r>
            <a:r>
              <a:rPr lang="el-GR" dirty="0" smtClean="0"/>
              <a:t>ἐπιτ</a:t>
            </a:r>
            <a:r>
              <a:rPr lang="el-GR" dirty="0"/>
              <a:t>ή</a:t>
            </a:r>
            <a:r>
              <a:rPr lang="el-GR" dirty="0" smtClean="0"/>
              <a:t>δειος</a:t>
            </a:r>
            <a:r>
              <a:rPr lang="en-US" dirty="0" smtClean="0"/>
              <a:t>, and </a:t>
            </a:r>
            <a:r>
              <a:rPr lang="el-GR" dirty="0" smtClean="0"/>
              <a:t>ἐχθρός</a:t>
            </a:r>
            <a:r>
              <a:rPr lang="en-US" dirty="0" smtClean="0"/>
              <a:t> take either a genitive or dative [ADV]</a:t>
            </a:r>
          </a:p>
          <a:p>
            <a:pPr lvl="1"/>
            <a:r>
              <a:rPr lang="en-US" i="1" dirty="0" smtClean="0"/>
              <a:t>Opposite of, opposite to</a:t>
            </a:r>
          </a:p>
          <a:p>
            <a:pPr lvl="1"/>
            <a:r>
              <a:rPr lang="en-US" i="1" dirty="0" smtClean="0"/>
              <a:t>Suitable for/of</a:t>
            </a:r>
          </a:p>
          <a:p>
            <a:pPr lvl="1"/>
            <a:r>
              <a:rPr lang="en-US" i="1" dirty="0" smtClean="0"/>
              <a:t>Enemy of, hostile to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191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mpf aor ind 3rd verbs.pptx" id="{8E40F642-33D7-435E-8F57-D76A345B260E}" vid="{A8F48C8D-8F80-47F5-81C3-7A9C61DAF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1954</TotalTime>
  <Words>1711</Words>
  <Application>Microsoft Office PowerPoint</Application>
  <PresentationFormat>Widescreen</PresentationFormat>
  <Paragraphs>476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Greek Adjectives and Pronouns  with 3- and 2-endings</vt:lpstr>
      <vt:lpstr>Remember</vt:lpstr>
      <vt:lpstr>3-ending adjectives follow the pattern of the 1st and 2nd declensions</vt:lpstr>
      <vt:lpstr>PowerPoint Presentation</vt:lpstr>
      <vt:lpstr>Position of the Adjective</vt:lpstr>
      <vt:lpstr>Substantive Adjectives</vt:lpstr>
      <vt:lpstr>PowerPoint Presentation</vt:lpstr>
      <vt:lpstr>PowerPoint Presentation</vt:lpstr>
      <vt:lpstr>Case Use After Adjectives</vt:lpstr>
      <vt:lpstr>Case Use after Adjectives</vt:lpstr>
      <vt:lpstr>2-ending adjectives</vt:lpstr>
      <vt:lpstr> The first four cardinal numerals  decline irregularly</vt:lpstr>
      <vt:lpstr>Cardinal numerals from 5 to 199 are indeclinable </vt:lpstr>
      <vt:lpstr>Common Cardinal Numbers in Xenophon</vt:lpstr>
      <vt:lpstr>Cardinal numerals above 200 decline like  3-ending adjectives </vt:lpstr>
      <vt:lpstr>All ordinal numerals decline  like 3-ending adjectives </vt:lpstr>
      <vt:lpstr>PowerPoint Presentation</vt:lpstr>
      <vt:lpstr>Review: Positions of Adjectives</vt:lpstr>
      <vt:lpstr> pronouns/adjectives</vt:lpstr>
      <vt:lpstr>Declension of demonstrative, reflexive, and qualifying adjectives and pronouns</vt:lpstr>
      <vt:lpstr>οὗτος, αὕτη, τοῦτο is declined like a regular  3-ending adjective, except in the nominative and the fem gen plur</vt:lpstr>
      <vt:lpstr>Demonstratives can act as either  adjectives or pronouns</vt:lpstr>
      <vt:lpstr> pronouns/adjectives</vt:lpstr>
      <vt:lpstr>Reflexive pronoun = ἑαυτοῦ</vt:lpstr>
      <vt:lpstr>αὐτός</vt:lpstr>
      <vt:lpstr>αὐτός</vt:lpstr>
      <vt:lpstr>PowerPoint Presentation</vt:lpstr>
      <vt:lpstr>ἐμάχοντο τοῖς ἐναντίοις ὁπλίταις. </vt:lpstr>
      <vt:lpstr>τῇ δʼ ὑστεραίᾳ ἡμέρᾳ ἔφυγον.</vt:lpstr>
      <vt:lpstr>οἱ μὲν δὴ ταῦτʼ ἐποίουν. </vt:lpstr>
      <vt:lpstr>Ἀλκιβιάδης δὲ τῶν μὲν ὁπλιτῶν ὀλίγους ἔλαβεν, ἡγεῖτο δὲ τὴν στρατιὰν εἰς τοὺς Βιθυνοὺς.</vt:lpstr>
      <vt:lpstr>καὶ δύο ἀπέκτειναν, καὶ οἱ ἄλλοι ἔφευγον</vt:lpstr>
      <vt:lpstr>κατέφευγον γὰρ σὺν αὐτῷ τῶν δέκα στρατηγῶν Λέων καὶ Ἐρασινίδης.</vt:lpstr>
      <vt:lpstr>Θράσυλλος δὲ σὺν τῇ αὐτῇ στρατιᾷ εἰς Ἀθήνας κατέπλευσε.</vt:lpstr>
      <vt:lpstr>Θράσυλλος δὲ αὐτὸς σὺν τῇ ἄλλῃ στρατιᾷ εἰς Ἀθήνας κατέπλευσε.</vt:lpstr>
      <vt:lpstr>Θράσυλλος δὲ σὺν τῇ αὐτῇ στρατιᾷ εἰς Ἀθήνας κατέπλευσε. Θράσυλλος δὲ αὐτὸς σὺν τῇ ἄλλῃ στρατιᾷ εἰς Ἀθήνας κατέπλευσε. 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Grammar 101</dc:title>
  <dc:creator>Vanessa Gorman</dc:creator>
  <cp:lastModifiedBy>Vanessa Gorman</cp:lastModifiedBy>
  <cp:revision>281</cp:revision>
  <dcterms:created xsi:type="dcterms:W3CDTF">2019-10-07T18:50:51Z</dcterms:created>
  <dcterms:modified xsi:type="dcterms:W3CDTF">2020-12-04T15:21:09Z</dcterms:modified>
</cp:coreProperties>
</file>