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3" r:id="rId2"/>
    <p:sldId id="351" r:id="rId3"/>
    <p:sldId id="399" r:id="rId4"/>
    <p:sldId id="401" r:id="rId5"/>
    <p:sldId id="410" r:id="rId6"/>
    <p:sldId id="404" r:id="rId7"/>
    <p:sldId id="403" r:id="rId8"/>
    <p:sldId id="405" r:id="rId9"/>
    <p:sldId id="406" r:id="rId10"/>
    <p:sldId id="390" r:id="rId11"/>
    <p:sldId id="402" r:id="rId12"/>
    <p:sldId id="398" r:id="rId13"/>
    <p:sldId id="408" r:id="rId14"/>
    <p:sldId id="407" r:id="rId15"/>
    <p:sldId id="411" r:id="rId16"/>
    <p:sldId id="39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  <a:srgbClr val="E058EE"/>
    <a:srgbClr val="4EF4F8"/>
    <a:srgbClr val="FF99FF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291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67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23652"/>
          </a:xfrm>
        </p:spPr>
        <p:txBody>
          <a:bodyPr/>
          <a:lstStyle>
            <a:lvl1pPr algn="ctr">
              <a:defRPr sz="4000" cap="none" baseline="0">
                <a:latin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424747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344488" indent="-344488">
              <a:buFont typeface="Courier New" panose="02070309020205020404" pitchFamily="49" charset="0"/>
              <a:buChar char="o"/>
              <a:defRPr sz="2800" baseline="0">
                <a:latin typeface="Times New Roman" panose="02020603050405020304" pitchFamily="18" charset="0"/>
              </a:defRPr>
            </a:lvl1pPr>
            <a:lvl2pPr marL="914400" indent="-169863">
              <a:defRPr sz="2400" baseline="0">
                <a:latin typeface="Times New Roman" panose="02020603050405020304" pitchFamily="18" charset="0"/>
              </a:defRPr>
            </a:lvl2pPr>
            <a:lvl3pPr marL="1371600" indent="-136525">
              <a:defRPr sz="2000" baseline="0">
                <a:latin typeface="Times New Roman" panose="02020603050405020304" pitchFamily="18" charset="0"/>
              </a:defRPr>
            </a:lvl3pPr>
            <a:lvl4pPr marL="1828800" indent="-136525">
              <a:defRPr sz="2000" baseline="0">
                <a:latin typeface="Times New Roman" panose="02020603050405020304" pitchFamily="18" charset="0"/>
              </a:defRPr>
            </a:lvl4pPr>
            <a:lvl5pPr marL="2286000" indent="-136525"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24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048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51913"/>
          </a:xfrm>
        </p:spPr>
        <p:txBody>
          <a:bodyPr>
            <a:normAutofit/>
          </a:bodyPr>
          <a:lstStyle>
            <a:lvl1pPr algn="ctr">
              <a:defRPr sz="3600" cap="none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64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877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5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0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4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4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8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362635"/>
            <a:ext cx="9720073" cy="494672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tabLst>
          <a:tab pos="403225" algn="l"/>
        </a:tabLst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1698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748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Sentence Adverbs and Emphasizing Particles</a:t>
            </a:r>
            <a:endParaRPr lang="en-US" sz="4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94181"/>
            <a:ext cx="9720072" cy="723652"/>
          </a:xfrm>
        </p:spPr>
        <p:txBody>
          <a:bodyPr>
            <a:noAutofit/>
          </a:bodyPr>
          <a:lstStyle/>
          <a:p>
            <a:r>
              <a:rPr lang="en-US" sz="3600" dirty="0" smtClean="0"/>
              <a:t>“Emphasizing Particles”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3194" y="1995948"/>
            <a:ext cx="8911007" cy="327414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These </a:t>
            </a:r>
            <a:r>
              <a:rPr lang="en-US" dirty="0"/>
              <a:t>are words like “even,” “also,” “sort of,” “especially,” “I guess,” and also the negation (all forms of “not”). </a:t>
            </a:r>
            <a:endParaRPr lang="en-US" dirty="0" smtClean="0"/>
          </a:p>
          <a:p>
            <a:r>
              <a:rPr lang="en-US" dirty="0" smtClean="0"/>
              <a:t>Affect a word rather than the whole sentence/clause</a:t>
            </a:r>
          </a:p>
          <a:p>
            <a:r>
              <a:rPr lang="en-US" dirty="0" smtClean="0"/>
              <a:t>POS = indeclinable adverb</a:t>
            </a:r>
            <a:endParaRPr lang="en-US" dirty="0"/>
          </a:p>
          <a:p>
            <a:r>
              <a:rPr lang="en-US" dirty="0"/>
              <a:t>Relationship label is </a:t>
            </a:r>
            <a:r>
              <a:rPr lang="en-US" dirty="0" err="1" smtClean="0"/>
              <a:t>AuxZ</a:t>
            </a:r>
            <a:endParaRPr lang="en-US" dirty="0" smtClean="0"/>
          </a:p>
          <a:p>
            <a:pPr lvl="1"/>
            <a:r>
              <a:rPr lang="en-US" dirty="0" smtClean="0"/>
              <a:t>Hangs on the word it affects </a:t>
            </a:r>
            <a:endParaRPr lang="en-US" dirty="0"/>
          </a:p>
          <a:p>
            <a:pPr lvl="1"/>
            <a:r>
              <a:rPr lang="en-US" dirty="0" smtClean="0"/>
              <a:t>Often positioned right before or after it]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43314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31694"/>
            <a:ext cx="9720072" cy="726141"/>
          </a:xfrm>
        </p:spPr>
        <p:txBody>
          <a:bodyPr>
            <a:normAutofit/>
          </a:bodyPr>
          <a:lstStyle/>
          <a:p>
            <a:r>
              <a:rPr lang="en-US" dirty="0" err="1" smtClean="0"/>
              <a:t>AuxZ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032" y="1057835"/>
            <a:ext cx="9720073" cy="5558117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632215"/>
              </p:ext>
            </p:extLst>
          </p:nvPr>
        </p:nvGraphicFramePr>
        <p:xfrm>
          <a:off x="2554114" y="1619574"/>
          <a:ext cx="6727536" cy="44469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8529">
                  <a:extLst>
                    <a:ext uri="{9D8B030D-6E8A-4147-A177-3AD203B41FA5}">
                      <a16:colId xmlns:a16="http://schemas.microsoft.com/office/drawing/2014/main" val="1881736028"/>
                    </a:ext>
                  </a:extLst>
                </a:gridCol>
                <a:gridCol w="2611037">
                  <a:extLst>
                    <a:ext uri="{9D8B030D-6E8A-4147-A177-3AD203B41FA5}">
                      <a16:colId xmlns:a16="http://schemas.microsoft.com/office/drawing/2014/main" val="2793884086"/>
                    </a:ext>
                  </a:extLst>
                </a:gridCol>
                <a:gridCol w="1834782">
                  <a:extLst>
                    <a:ext uri="{9D8B030D-6E8A-4147-A177-3AD203B41FA5}">
                      <a16:colId xmlns:a16="http://schemas.microsoft.com/office/drawing/2014/main" val="3174989728"/>
                    </a:ext>
                  </a:extLst>
                </a:gridCol>
                <a:gridCol w="1223188">
                  <a:extLst>
                    <a:ext uri="{9D8B030D-6E8A-4147-A177-3AD203B41FA5}">
                      <a16:colId xmlns:a16="http://schemas.microsoft.com/office/drawing/2014/main" val="1628602024"/>
                    </a:ext>
                  </a:extLst>
                </a:gridCol>
              </a:tblGrid>
              <a:tr h="40499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lemma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translate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usual label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count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93250097"/>
                  </a:ext>
                </a:extLst>
              </a:tr>
              <a:tr h="40499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γε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at least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AuxZ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131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70426573"/>
                  </a:ext>
                </a:extLst>
              </a:tr>
              <a:tr h="40499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δή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truly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err="1">
                          <a:effectLst/>
                        </a:rPr>
                        <a:t>AuxY</a:t>
                      </a:r>
                      <a:r>
                        <a:rPr lang="en-US" sz="2400" u="none" strike="noStrike" dirty="0">
                          <a:effectLst/>
                        </a:rPr>
                        <a:t> or Z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226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64549509"/>
                  </a:ext>
                </a:extLst>
              </a:tr>
              <a:tr h="80200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 καί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even, and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err="1">
                          <a:effectLst/>
                        </a:rPr>
                        <a:t>AuxY</a:t>
                      </a:r>
                      <a:r>
                        <a:rPr lang="en-US" sz="2400" u="none" strike="noStrike" dirty="0">
                          <a:effectLst/>
                        </a:rPr>
                        <a:t> or Z or COORD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3682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07280658"/>
                  </a:ext>
                </a:extLst>
              </a:tr>
              <a:tr h="40499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μήν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truly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err="1" smtClean="0">
                          <a:effectLst/>
                        </a:rPr>
                        <a:t>AuxZ</a:t>
                      </a:r>
                      <a:r>
                        <a:rPr lang="en-US" sz="2400" u="none" strike="noStrike" dirty="0" smtClean="0">
                          <a:effectLst/>
                        </a:rPr>
                        <a:t> or Y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75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51821821"/>
                  </a:ext>
                </a:extLst>
              </a:tr>
              <a:tr h="40499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οὐκ/οὐ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not  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AuxZ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511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0677701"/>
                  </a:ext>
                </a:extLst>
              </a:tr>
              <a:tr h="40499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οὐδέ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 dirty="0">
                          <a:effectLst/>
                        </a:rPr>
                        <a:t>and not; </a:t>
                      </a:r>
                      <a:r>
                        <a:rPr lang="en-US" sz="2400" i="1" u="none" strike="noStrike" dirty="0" err="1">
                          <a:effectLst/>
                        </a:rPr>
                        <a:t>neither..nor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AuxZ/COORD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76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7957231"/>
                  </a:ext>
                </a:extLst>
              </a:tr>
              <a:tr h="40499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οὐκέτι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not yet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AuxZ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65313380"/>
                  </a:ext>
                </a:extLst>
              </a:tr>
              <a:tr h="40499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οὔτε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 dirty="0">
                          <a:effectLst/>
                        </a:rPr>
                        <a:t>and not; </a:t>
                      </a:r>
                      <a:r>
                        <a:rPr lang="en-US" sz="2400" i="1" u="none" strike="noStrike" dirty="0" err="1">
                          <a:effectLst/>
                        </a:rPr>
                        <a:t>neither..nor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AuxZ/COORD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63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84833607"/>
                  </a:ext>
                </a:extLst>
              </a:tr>
              <a:tr h="40499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ὡς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[context]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AuxZ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548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41096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6177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οἱ δʼ Ἀθηναῖοι </a:t>
            </a:r>
            <a:r>
              <a:rPr lang="el-GR" u="sng" dirty="0"/>
              <a:t>γε</a:t>
            </a:r>
            <a:r>
              <a:rPr lang="el-GR" dirty="0"/>
              <a:t> τοὺς νεκροὺς ἀπέλαβον.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6720" y="2098263"/>
            <a:ext cx="4294887" cy="356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176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καὶ </a:t>
            </a:r>
            <a:r>
              <a:rPr lang="el-GR" u="sng" dirty="0"/>
              <a:t>μήν</a:t>
            </a:r>
            <a:r>
              <a:rPr lang="el-GR" dirty="0"/>
              <a:t> Φαρνάβαζος ἀπεχώρησεν</a:t>
            </a:r>
            <a:r>
              <a:rPr lang="el-GR" dirty="0" smtClean="0"/>
              <a:t>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12444" y="2963069"/>
            <a:ext cx="314325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909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096156" cy="723652"/>
          </a:xfrm>
        </p:spPr>
        <p:txBody>
          <a:bodyPr>
            <a:normAutofit/>
          </a:bodyPr>
          <a:lstStyle/>
          <a:p>
            <a:r>
              <a:rPr lang="el-GR" dirty="0"/>
              <a:t>Ἀλκιβιάδης δὲ πρὸς τὴν γῆν </a:t>
            </a:r>
            <a:r>
              <a:rPr lang="el-GR" u="sng" dirty="0" smtClean="0"/>
              <a:t>οὐκ</a:t>
            </a:r>
            <a:r>
              <a:rPr lang="en-US" dirty="0" smtClean="0"/>
              <a:t> </a:t>
            </a:r>
            <a:r>
              <a:rPr lang="el-GR" dirty="0" smtClean="0"/>
              <a:t>ἀπέβαινε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45706" y="2289969"/>
            <a:ext cx="4276725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10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ἀλλʼ ὁ Θράσυλλος </a:t>
            </a:r>
            <a:r>
              <a:rPr lang="el-GR" u="sng" dirty="0"/>
              <a:t>καὶ</a:t>
            </a:r>
            <a:r>
              <a:rPr lang="el-GR" dirty="0"/>
              <a:t> </a:t>
            </a:r>
            <a:r>
              <a:rPr lang="el-GR" dirty="0" smtClean="0"/>
              <a:t>ἔπλευσε.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88805" y="1966451"/>
            <a:ext cx="3564008" cy="3755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0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31694"/>
            <a:ext cx="9720072" cy="726141"/>
          </a:xfrm>
        </p:spPr>
        <p:txBody>
          <a:bodyPr>
            <a:normAutofit/>
          </a:bodyPr>
          <a:lstStyle/>
          <a:p>
            <a:r>
              <a:rPr lang="en-US" dirty="0" smtClean="0"/>
              <a:t>Handout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032" y="1057835"/>
            <a:ext cx="9720073" cy="5558117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338590"/>
              </p:ext>
            </p:extLst>
          </p:nvPr>
        </p:nvGraphicFramePr>
        <p:xfrm>
          <a:off x="3006398" y="1196786"/>
          <a:ext cx="5755339" cy="5327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8529">
                  <a:extLst>
                    <a:ext uri="{9D8B030D-6E8A-4147-A177-3AD203B41FA5}">
                      <a16:colId xmlns:a16="http://schemas.microsoft.com/office/drawing/2014/main" val="1754314464"/>
                    </a:ext>
                  </a:extLst>
                </a:gridCol>
                <a:gridCol w="849149">
                  <a:extLst>
                    <a:ext uri="{9D8B030D-6E8A-4147-A177-3AD203B41FA5}">
                      <a16:colId xmlns:a16="http://schemas.microsoft.com/office/drawing/2014/main" val="1881736028"/>
                    </a:ext>
                  </a:extLst>
                </a:gridCol>
                <a:gridCol w="2094566">
                  <a:extLst>
                    <a:ext uri="{9D8B030D-6E8A-4147-A177-3AD203B41FA5}">
                      <a16:colId xmlns:a16="http://schemas.microsoft.com/office/drawing/2014/main" val="2793884086"/>
                    </a:ext>
                  </a:extLst>
                </a:gridCol>
                <a:gridCol w="1471857">
                  <a:extLst>
                    <a:ext uri="{9D8B030D-6E8A-4147-A177-3AD203B41FA5}">
                      <a16:colId xmlns:a16="http://schemas.microsoft.com/office/drawing/2014/main" val="3174989728"/>
                    </a:ext>
                  </a:extLst>
                </a:gridCol>
                <a:gridCol w="981238">
                  <a:extLst>
                    <a:ext uri="{9D8B030D-6E8A-4147-A177-3AD203B41FA5}">
                      <a16:colId xmlns:a16="http://schemas.microsoft.com/office/drawing/2014/main" val="1628602024"/>
                    </a:ext>
                  </a:extLst>
                </a:gridCol>
              </a:tblGrid>
              <a:tr h="277906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lemma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translate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usual label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count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93250097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ἀλλά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but, and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</a:rPr>
                        <a:t>AuxY</a:t>
                      </a:r>
                      <a:r>
                        <a:rPr lang="en-US" sz="1800" u="none" strike="noStrike" dirty="0" smtClean="0">
                          <a:effectLst/>
                        </a:rPr>
                        <a:t>/COORD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229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80008797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γάρ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for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</a:rPr>
                        <a:t>AuxY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326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24355980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γε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at least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AuxZ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131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70426573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δέ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but, and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</a:rPr>
                        <a:t>AuxY</a:t>
                      </a:r>
                      <a:r>
                        <a:rPr lang="en-US" sz="1800" u="none" strike="noStrike" dirty="0" smtClean="0">
                          <a:effectLst/>
                        </a:rPr>
                        <a:t>/COORD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2996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53715119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δή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truly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AuxY or Z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226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64549509"/>
                  </a:ext>
                </a:extLst>
              </a:tr>
              <a:tr h="5558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καί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even, and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</a:rPr>
                        <a:t>AuxY</a:t>
                      </a:r>
                      <a:r>
                        <a:rPr lang="en-US" sz="1800" u="none" strike="noStrike" dirty="0">
                          <a:effectLst/>
                        </a:rPr>
                        <a:t> or Z or COORD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3682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07280658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μέν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truly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AuxY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1210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08726844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μέντοι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however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AuxY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195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80703703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μήν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truly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</a:rPr>
                        <a:t>AuxZ</a:t>
                      </a:r>
                      <a:r>
                        <a:rPr lang="en-US" sz="1800" u="none" strike="noStrike" dirty="0" smtClean="0">
                          <a:effectLst/>
                        </a:rPr>
                        <a:t> or 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75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51821821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ὅμως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nevertheless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AuxY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28567326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οὐκ/οὐ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not  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AuxZ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511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0677701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οὐδέ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and not; neither..nor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AuxZ/COORD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76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7957231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οὐκέτι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not yet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AuxZ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65313380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οὖν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therefore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AuxY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171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60437774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οὔτε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and not; </a:t>
                      </a:r>
                      <a:r>
                        <a:rPr lang="en-US" sz="1800" u="none" strike="noStrike" err="1">
                          <a:effectLst/>
                        </a:rPr>
                        <a:t>neither</a:t>
                      </a:r>
                      <a:r>
                        <a:rPr lang="en-US" sz="1800" u="none" strike="noStrike" smtClean="0">
                          <a:effectLst/>
                        </a:rPr>
                        <a:t>...</a:t>
                      </a:r>
                      <a:r>
                        <a:rPr lang="en-US" sz="1800" u="none" strike="noStrike" dirty="0" err="1">
                          <a:effectLst/>
                        </a:rPr>
                        <a:t>nor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AuxZ/COORD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63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84833607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τε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and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</a:rPr>
                        <a:t>AuxY</a:t>
                      </a:r>
                      <a:r>
                        <a:rPr lang="en-US" sz="1800" u="none" strike="noStrike" dirty="0" smtClean="0">
                          <a:effectLst/>
                        </a:rPr>
                        <a:t>/COORD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654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16431667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ὡς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[context]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AuxZ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548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41096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2314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94181"/>
            <a:ext cx="10343118" cy="723652"/>
          </a:xfrm>
        </p:spPr>
        <p:txBody>
          <a:bodyPr>
            <a:normAutofit/>
          </a:bodyPr>
          <a:lstStyle/>
          <a:p>
            <a:r>
              <a:rPr lang="en-US" dirty="0" smtClean="0"/>
              <a:t>Sentence Adverbs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3582" y="1406013"/>
            <a:ext cx="10013665" cy="483342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Short </a:t>
            </a:r>
            <a:r>
              <a:rPr lang="en-US" b="1" u="sng" dirty="0" smtClean="0"/>
              <a:t>particles </a:t>
            </a:r>
            <a:r>
              <a:rPr lang="en-US" dirty="0" smtClean="0"/>
              <a:t>that </a:t>
            </a:r>
            <a:r>
              <a:rPr lang="en-US" dirty="0"/>
              <a:t>add </a:t>
            </a:r>
            <a:r>
              <a:rPr lang="en-US" dirty="0" smtClean="0"/>
              <a:t>nuance to the sentence. </a:t>
            </a:r>
          </a:p>
          <a:p>
            <a:pPr lvl="1"/>
            <a:r>
              <a:rPr lang="en-US" dirty="0"/>
              <a:t>Short, indeclinable words with “functional meanings”</a:t>
            </a:r>
          </a:p>
          <a:p>
            <a:r>
              <a:rPr lang="en-US" dirty="0" smtClean="0"/>
              <a:t>Overlap </a:t>
            </a:r>
            <a:r>
              <a:rPr lang="en-US" dirty="0"/>
              <a:t>the categories of adverb and </a:t>
            </a:r>
            <a:r>
              <a:rPr lang="en-US" dirty="0" smtClean="0"/>
              <a:t>conjunction.  </a:t>
            </a:r>
          </a:p>
          <a:p>
            <a:pPr lvl="1"/>
            <a:r>
              <a:rPr lang="en-US" dirty="0" smtClean="0"/>
              <a:t>POS = adverb</a:t>
            </a:r>
          </a:p>
          <a:p>
            <a:pPr lvl="1"/>
            <a:r>
              <a:rPr lang="en-US" dirty="0" smtClean="0"/>
              <a:t>Relation = </a:t>
            </a:r>
            <a:r>
              <a:rPr lang="en-US" dirty="0" err="1" smtClean="0"/>
              <a:t>AuxY</a:t>
            </a:r>
            <a:endParaRPr lang="en-US" dirty="0"/>
          </a:p>
          <a:p>
            <a:r>
              <a:rPr lang="en-US" dirty="0" smtClean="0"/>
              <a:t>They </a:t>
            </a:r>
            <a:r>
              <a:rPr lang="en-US" dirty="0"/>
              <a:t>are </a:t>
            </a:r>
            <a:r>
              <a:rPr lang="en-US" dirty="0" smtClean="0"/>
              <a:t>often the </a:t>
            </a:r>
            <a:r>
              <a:rPr lang="en-US" dirty="0"/>
              <a:t>equivalent of starting an English sentence with “however,” “for,” “yet,” etc. </a:t>
            </a:r>
            <a:r>
              <a:rPr lang="en-US" dirty="0" smtClean="0"/>
              <a:t> </a:t>
            </a:r>
          </a:p>
          <a:p>
            <a:r>
              <a:rPr lang="en-US" dirty="0" smtClean="0"/>
              <a:t>Smyth </a:t>
            </a:r>
            <a:r>
              <a:rPr lang="en-US" dirty="0"/>
              <a:t>2771: They “often resist translation by separate words, which in English are frequently overemphatic and cumbersome in comparison … The force of such words is frequently best rendered by pause, stress, or alternations of pitch.”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366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Sentence Adverbs [</a:t>
            </a:r>
            <a:r>
              <a:rPr lang="en-US" dirty="0" err="1" smtClean="0"/>
              <a:t>AuxY</a:t>
            </a:r>
            <a:r>
              <a:rPr lang="en-US" dirty="0" smtClean="0"/>
              <a:t>]</a:t>
            </a:r>
            <a:br>
              <a:rPr lang="en-US" dirty="0" smtClean="0"/>
            </a:br>
            <a:r>
              <a:rPr lang="en-US" sz="2700" i="1" dirty="0" smtClean="0"/>
              <a:t>Usually hung on verbs or coordinators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6051" y="1917290"/>
            <a:ext cx="7108723" cy="4286864"/>
          </a:xfrm>
        </p:spPr>
        <p:txBody>
          <a:bodyPr>
            <a:normAutofit/>
          </a:bodyPr>
          <a:lstStyle/>
          <a:p>
            <a:r>
              <a:rPr lang="en-US" dirty="0" smtClean="0"/>
              <a:t>First in the sentence</a:t>
            </a:r>
          </a:p>
          <a:p>
            <a:pPr lvl="1"/>
            <a:r>
              <a:rPr lang="el-GR" u="sng" dirty="0" smtClean="0"/>
              <a:t>καὶ</a:t>
            </a:r>
            <a:r>
              <a:rPr lang="el-GR" dirty="0" smtClean="0"/>
              <a:t> ὁ Θράσυλλος ἔπλευσε. </a:t>
            </a:r>
            <a:endParaRPr lang="en-US" dirty="0" smtClean="0"/>
          </a:p>
          <a:p>
            <a:r>
              <a:rPr lang="en-US" dirty="0" smtClean="0"/>
              <a:t>Postpositive</a:t>
            </a:r>
            <a:endParaRPr lang="en-US" dirty="0" smtClean="0"/>
          </a:p>
          <a:p>
            <a:pPr lvl="1"/>
            <a:r>
              <a:rPr lang="el-GR" dirty="0" smtClean="0"/>
              <a:t>ὁ </a:t>
            </a:r>
            <a:r>
              <a:rPr lang="el-GR" u="sng" dirty="0" smtClean="0"/>
              <a:t>δὲ</a:t>
            </a:r>
            <a:r>
              <a:rPr lang="el-GR" dirty="0" smtClean="0"/>
              <a:t> Θηραμένης ἔλεγεν.</a:t>
            </a:r>
            <a:endParaRPr lang="en-US" dirty="0" smtClean="0"/>
          </a:p>
          <a:p>
            <a:r>
              <a:rPr lang="en-US" dirty="0" smtClean="0"/>
              <a:t>Earlier conjunctions in a series</a:t>
            </a:r>
          </a:p>
          <a:p>
            <a:pPr lvl="1"/>
            <a:r>
              <a:rPr lang="el-GR" dirty="0" smtClean="0"/>
              <a:t>Φαρνάβαζος </a:t>
            </a:r>
            <a:r>
              <a:rPr lang="el-GR" u="sng" dirty="0" smtClean="0"/>
              <a:t>δὲ</a:t>
            </a:r>
            <a:r>
              <a:rPr lang="el-GR" dirty="0" smtClean="0"/>
              <a:t> ἐβοήθει στρατιᾷ </a:t>
            </a:r>
            <a:r>
              <a:rPr lang="el-GR" u="sng" dirty="0" smtClean="0"/>
              <a:t>τε</a:t>
            </a:r>
            <a:r>
              <a:rPr lang="el-GR" dirty="0" smtClean="0"/>
              <a:t> καὶ ἵπποις. </a:t>
            </a:r>
            <a:endParaRPr lang="en-US" dirty="0" smtClean="0"/>
          </a:p>
          <a:p>
            <a:pPr lvl="1"/>
            <a:r>
              <a:rPr lang="el-GR" dirty="0"/>
              <a:t>οἱ </a:t>
            </a:r>
            <a:r>
              <a:rPr lang="el-GR" u="sng" dirty="0"/>
              <a:t>μὲν</a:t>
            </a:r>
            <a:r>
              <a:rPr lang="el-GR" dirty="0"/>
              <a:t> ἐμάχοντο, οἱ δʼ ἔφευγον. </a:t>
            </a:r>
            <a:endParaRPr lang="en-US" dirty="0" smtClean="0"/>
          </a:p>
          <a:p>
            <a:r>
              <a:rPr lang="en-US" dirty="0" smtClean="0"/>
              <a:t>Piled up</a:t>
            </a:r>
          </a:p>
          <a:p>
            <a:pPr lvl="1"/>
            <a:r>
              <a:rPr lang="el-GR" u="sng" dirty="0" smtClean="0"/>
              <a:t>καὶ</a:t>
            </a:r>
            <a:r>
              <a:rPr lang="el-GR" dirty="0" smtClean="0"/>
              <a:t> </a:t>
            </a:r>
            <a:r>
              <a:rPr lang="el-GR" u="sng" dirty="0" smtClean="0"/>
              <a:t>γὰρ</a:t>
            </a:r>
            <a:r>
              <a:rPr lang="el-GR" dirty="0" smtClean="0"/>
              <a:t> οἱ Ἕλληνες ἔλεγον.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582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31694"/>
            <a:ext cx="9720072" cy="726141"/>
          </a:xfrm>
        </p:spPr>
        <p:txBody>
          <a:bodyPr>
            <a:normAutofit/>
          </a:bodyPr>
          <a:lstStyle/>
          <a:p>
            <a:r>
              <a:rPr lang="en-US" dirty="0" smtClean="0"/>
              <a:t>Most common sentence adverbs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032" y="1057835"/>
            <a:ext cx="10243736" cy="5558117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038004"/>
              </p:ext>
            </p:extLst>
          </p:nvPr>
        </p:nvGraphicFramePr>
        <p:xfrm>
          <a:off x="3018504" y="1373047"/>
          <a:ext cx="6125496" cy="48745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3801">
                  <a:extLst>
                    <a:ext uri="{9D8B030D-6E8A-4147-A177-3AD203B41FA5}">
                      <a16:colId xmlns:a16="http://schemas.microsoft.com/office/drawing/2014/main" val="1881736028"/>
                    </a:ext>
                  </a:extLst>
                </a:gridCol>
                <a:gridCol w="1616603">
                  <a:extLst>
                    <a:ext uri="{9D8B030D-6E8A-4147-A177-3AD203B41FA5}">
                      <a16:colId xmlns:a16="http://schemas.microsoft.com/office/drawing/2014/main" val="2793884086"/>
                    </a:ext>
                  </a:extLst>
                </a:gridCol>
                <a:gridCol w="2071457">
                  <a:extLst>
                    <a:ext uri="{9D8B030D-6E8A-4147-A177-3AD203B41FA5}">
                      <a16:colId xmlns:a16="http://schemas.microsoft.com/office/drawing/2014/main" val="3174989728"/>
                    </a:ext>
                  </a:extLst>
                </a:gridCol>
                <a:gridCol w="916770">
                  <a:extLst>
                    <a:ext uri="{9D8B030D-6E8A-4147-A177-3AD203B41FA5}">
                      <a16:colId xmlns:a16="http://schemas.microsoft.com/office/drawing/2014/main" val="1628602024"/>
                    </a:ext>
                  </a:extLst>
                </a:gridCol>
                <a:gridCol w="556865">
                  <a:extLst>
                    <a:ext uri="{9D8B030D-6E8A-4147-A177-3AD203B41FA5}">
                      <a16:colId xmlns:a16="http://schemas.microsoft.com/office/drawing/2014/main" val="1579067667"/>
                    </a:ext>
                  </a:extLst>
                </a:gridCol>
              </a:tblGrid>
              <a:tr h="42828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Lemma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translate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usual label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count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PP?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93250097"/>
                  </a:ext>
                </a:extLst>
              </a:tr>
              <a:tr h="36072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ἀλλά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but, and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COORD/</a:t>
                      </a:r>
                      <a:r>
                        <a:rPr lang="en-US" sz="2400" u="none" strike="noStrike" dirty="0" err="1" smtClean="0">
                          <a:effectLst/>
                        </a:rPr>
                        <a:t>AuxY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229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80008797"/>
                  </a:ext>
                </a:extLst>
              </a:tr>
              <a:tr h="36072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γάρ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for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err="1">
                          <a:effectLst/>
                        </a:rPr>
                        <a:t>AuxY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326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yes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24355980"/>
                  </a:ext>
                </a:extLst>
              </a:tr>
              <a:tr h="36072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δέ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 dirty="0">
                          <a:effectLst/>
                        </a:rPr>
                        <a:t>but, and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err="1" smtClean="0">
                          <a:effectLst/>
                        </a:rPr>
                        <a:t>AuxY</a:t>
                      </a:r>
                      <a:r>
                        <a:rPr lang="en-US" sz="2400" u="none" strike="noStrike" dirty="0" smtClean="0">
                          <a:effectLst/>
                        </a:rPr>
                        <a:t>/COORD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2996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yes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53715119"/>
                  </a:ext>
                </a:extLst>
              </a:tr>
              <a:tr h="71528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καί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even, and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err="1">
                          <a:effectLst/>
                        </a:rPr>
                        <a:t>AuxY</a:t>
                      </a:r>
                      <a:r>
                        <a:rPr lang="en-US" sz="2400" u="none" strike="noStrike" dirty="0">
                          <a:effectLst/>
                        </a:rPr>
                        <a:t> or Z or COORD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3682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07280658"/>
                  </a:ext>
                </a:extLst>
              </a:tr>
              <a:tr h="36072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μέν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 dirty="0" smtClean="0">
                          <a:effectLst/>
                        </a:rPr>
                        <a:t>Truly, </a:t>
                      </a:r>
                      <a:r>
                        <a:rPr lang="en-US" sz="2400" i="0" u="none" strike="noStrike" dirty="0" smtClean="0">
                          <a:effectLst/>
                        </a:rPr>
                        <a:t>[contrast]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err="1">
                          <a:effectLst/>
                        </a:rPr>
                        <a:t>AuxY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1210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yes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08726844"/>
                  </a:ext>
                </a:extLst>
              </a:tr>
              <a:tr h="71528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  </a:t>
                      </a:r>
                      <a:r>
                        <a:rPr lang="el-GR" sz="2400" u="none" strike="noStrike" dirty="0" smtClean="0">
                          <a:effectLst/>
                        </a:rPr>
                        <a:t>μέντοι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 dirty="0">
                          <a:effectLst/>
                        </a:rPr>
                        <a:t>however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AuxY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195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yes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80703703"/>
                  </a:ext>
                </a:extLst>
              </a:tr>
              <a:tr h="36072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ὅμως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nevertheless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AuxY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30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28567326"/>
                  </a:ext>
                </a:extLst>
              </a:tr>
              <a:tr h="36072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οὖν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therefore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AuxY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171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yes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60437774"/>
                  </a:ext>
                </a:extLst>
              </a:tr>
              <a:tr h="36072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τε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 dirty="0">
                          <a:effectLst/>
                        </a:rPr>
                        <a:t>and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err="1" smtClean="0">
                          <a:effectLst/>
                        </a:rPr>
                        <a:t>AuxY</a:t>
                      </a:r>
                      <a:r>
                        <a:rPr lang="en-US" sz="2400" u="none" strike="noStrike" dirty="0" smtClean="0">
                          <a:effectLst/>
                        </a:rPr>
                        <a:t>/COORD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654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yes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16431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3433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u="sng" dirty="0" smtClean="0"/>
              <a:t>ἀλλʼ</a:t>
            </a:r>
            <a:r>
              <a:rPr lang="el-GR" dirty="0" smtClean="0"/>
              <a:t> </a:t>
            </a:r>
            <a:r>
              <a:rPr lang="el-GR" dirty="0"/>
              <a:t>ὁ Θράσυλλος ἔπλευσε.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89867" y="1966452"/>
            <a:ext cx="3988594" cy="409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25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u="sng" dirty="0"/>
              <a:t>καὶ</a:t>
            </a:r>
            <a:r>
              <a:rPr lang="el-GR" dirty="0"/>
              <a:t> </a:t>
            </a:r>
            <a:r>
              <a:rPr lang="el-GR" u="sng" dirty="0"/>
              <a:t>γὰρ</a:t>
            </a:r>
            <a:r>
              <a:rPr lang="el-GR" dirty="0"/>
              <a:t> οἱ Ἕλληνες ἔλεγον</a:t>
            </a:r>
            <a:r>
              <a:rPr lang="el-GR" dirty="0" smtClean="0"/>
              <a:t>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77828" y="2025445"/>
            <a:ext cx="4043164" cy="407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94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Φαρνάβαζος </a:t>
            </a:r>
            <a:r>
              <a:rPr lang="el-GR" u="sng" dirty="0"/>
              <a:t>μὲν</a:t>
            </a:r>
            <a:r>
              <a:rPr lang="el-GR" dirty="0"/>
              <a:t> </a:t>
            </a:r>
            <a:r>
              <a:rPr lang="el-GR" u="sng" dirty="0"/>
              <a:t>οὖν</a:t>
            </a:r>
            <a:r>
              <a:rPr lang="el-GR" dirty="0"/>
              <a:t> </a:t>
            </a:r>
            <a:r>
              <a:rPr lang="el-GR" dirty="0" smtClean="0"/>
              <a:t>εἰς </a:t>
            </a:r>
            <a:r>
              <a:rPr lang="el-GR" dirty="0"/>
              <a:t>Καλχηδόνα </a:t>
            </a:r>
            <a:r>
              <a:rPr lang="el-GR" dirty="0" smtClean="0"/>
              <a:t>ἐβοήθει.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0260" y="2094272"/>
            <a:ext cx="6387808" cy="3496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80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Φαρνάβαζος </a:t>
            </a:r>
            <a:r>
              <a:rPr lang="el-GR" u="sng" dirty="0" smtClean="0"/>
              <a:t>δ</a:t>
            </a:r>
            <a:r>
              <a:rPr lang="el-GR" u="sng" dirty="0"/>
              <a:t>ʼ</a:t>
            </a:r>
            <a:r>
              <a:rPr lang="el-GR" dirty="0" smtClean="0"/>
              <a:t> </a:t>
            </a:r>
            <a:r>
              <a:rPr lang="el-GR" dirty="0"/>
              <a:t>ἐβοήθει στρατιᾷ </a:t>
            </a:r>
            <a:r>
              <a:rPr lang="el-GR" u="sng" dirty="0"/>
              <a:t>τε</a:t>
            </a:r>
            <a:r>
              <a:rPr lang="el-GR" dirty="0"/>
              <a:t> καὶ ἵπποις</a:t>
            </a:r>
            <a:r>
              <a:rPr lang="el-GR" dirty="0" smtClean="0"/>
              <a:t>.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53460" y="2153264"/>
            <a:ext cx="5461407" cy="3663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57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οἱ </a:t>
            </a:r>
            <a:r>
              <a:rPr lang="el-GR" u="sng" dirty="0"/>
              <a:t>μὲν</a:t>
            </a:r>
            <a:r>
              <a:rPr lang="el-GR" dirty="0"/>
              <a:t> ἐμάχοντο, οἱ δʼ ἔφευγον.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64899" y="2084440"/>
            <a:ext cx="4238529" cy="357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769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mpf aor ind 3rd verbs.pptx" id="{8E40F642-33D7-435E-8F57-D76A345B260E}" vid="{A8F48C8D-8F80-47F5-81C3-7A9C61DAF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1195</TotalTime>
  <Words>569</Words>
  <Application>Microsoft Office PowerPoint</Application>
  <PresentationFormat>Widescreen</PresentationFormat>
  <Paragraphs>220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Calibri</vt:lpstr>
      <vt:lpstr>Courier New</vt:lpstr>
      <vt:lpstr>Times New Roman</vt:lpstr>
      <vt:lpstr>Tw Cen MT</vt:lpstr>
      <vt:lpstr>Tw Cen MT Condensed</vt:lpstr>
      <vt:lpstr>Wingdings 3</vt:lpstr>
      <vt:lpstr>Integral</vt:lpstr>
      <vt:lpstr>Sentence Adverbs and Emphasizing Particles</vt:lpstr>
      <vt:lpstr>Sentence Adverbs</vt:lpstr>
      <vt:lpstr>Sentence Adverbs [AuxY] Usually hung on verbs or coordinators</vt:lpstr>
      <vt:lpstr>Most common sentence adverbs</vt:lpstr>
      <vt:lpstr>ἀλλʼ ὁ Θράσυλλος ἔπλευσε. </vt:lpstr>
      <vt:lpstr>καὶ γὰρ οἱ Ἕλληνες ἔλεγον.</vt:lpstr>
      <vt:lpstr>Φαρνάβαζος μὲν οὖν εἰς Καλχηδόνα ἐβοήθει.</vt:lpstr>
      <vt:lpstr>Φαρνάβαζος δʼ ἐβοήθει στρατιᾷ τε καὶ ἵπποις.</vt:lpstr>
      <vt:lpstr>οἱ μὲν ἐμάχοντο, οἱ δʼ ἔφευγον. </vt:lpstr>
      <vt:lpstr>“Emphasizing Particles”</vt:lpstr>
      <vt:lpstr>AuxZ</vt:lpstr>
      <vt:lpstr>οἱ δʼ Ἀθηναῖοι γε τοὺς νεκροὺς ἀπέλαβον. </vt:lpstr>
      <vt:lpstr>καὶ μήν Φαρνάβαζος ἀπεχώρησεν.</vt:lpstr>
      <vt:lpstr>Ἀλκιβιάδης δὲ πρὸς τὴν γῆν οὐκ ἀπέβαινε.</vt:lpstr>
      <vt:lpstr>ἀλλʼ ὁ Θράσυλλος καὶ ἔπλευσε.</vt:lpstr>
      <vt:lpstr>Handout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209</cp:revision>
  <dcterms:created xsi:type="dcterms:W3CDTF">2019-10-07T18:50:51Z</dcterms:created>
  <dcterms:modified xsi:type="dcterms:W3CDTF">2020-10-08T14:58:55Z</dcterms:modified>
</cp:coreProperties>
</file>