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13" r:id="rId2"/>
    <p:sldId id="352" r:id="rId3"/>
    <p:sldId id="354" r:id="rId4"/>
    <p:sldId id="353" r:id="rId5"/>
    <p:sldId id="364" r:id="rId6"/>
    <p:sldId id="362" r:id="rId7"/>
    <p:sldId id="357" r:id="rId8"/>
    <p:sldId id="359" r:id="rId9"/>
    <p:sldId id="361" r:id="rId10"/>
    <p:sldId id="358" r:id="rId11"/>
    <p:sldId id="360" r:id="rId12"/>
    <p:sldId id="356" r:id="rId13"/>
    <p:sldId id="375" r:id="rId14"/>
    <p:sldId id="365" r:id="rId15"/>
    <p:sldId id="367" r:id="rId16"/>
    <p:sldId id="368" r:id="rId17"/>
    <p:sldId id="369" r:id="rId18"/>
    <p:sldId id="370" r:id="rId19"/>
    <p:sldId id="371" r:id="rId20"/>
    <p:sldId id="373" r:id="rId21"/>
    <p:sldId id="374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58EE"/>
    <a:srgbClr val="4EF4F8"/>
    <a:srgbClr val="00B0F0"/>
    <a:srgbClr val="FF99FF"/>
    <a:srgbClr val="EEC3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4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3291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26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9674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723652"/>
          </a:xfrm>
        </p:spPr>
        <p:txBody>
          <a:bodyPr/>
          <a:lstStyle>
            <a:lvl1pPr algn="ctr">
              <a:defRPr sz="4000" cap="none" baseline="0">
                <a:latin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61882"/>
            <a:ext cx="9720073" cy="4247478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 marL="344488" indent="-344488">
              <a:buFont typeface="Courier New" panose="02070309020205020404" pitchFamily="49" charset="0"/>
              <a:buChar char="o"/>
              <a:defRPr sz="2800" baseline="0">
                <a:latin typeface="Times New Roman" panose="02020603050405020304" pitchFamily="18" charset="0"/>
              </a:defRPr>
            </a:lvl1pPr>
            <a:lvl2pPr marL="914400" indent="-169863">
              <a:defRPr sz="2400" baseline="0">
                <a:latin typeface="Times New Roman" panose="02020603050405020304" pitchFamily="18" charset="0"/>
              </a:defRPr>
            </a:lvl2pPr>
            <a:lvl3pPr marL="1371600" indent="-136525">
              <a:defRPr sz="2000" baseline="0">
                <a:latin typeface="Times New Roman" panose="02020603050405020304" pitchFamily="18" charset="0"/>
              </a:defRPr>
            </a:lvl3pPr>
            <a:lvl4pPr marL="1828800" indent="-136525">
              <a:defRPr sz="2000" baseline="0">
                <a:latin typeface="Times New Roman" panose="02020603050405020304" pitchFamily="18" charset="0"/>
              </a:defRPr>
            </a:lvl4pPr>
            <a:lvl5pPr marL="2286000" indent="-136525">
              <a:defRPr sz="1800" baseline="0"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524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b="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9048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51913"/>
          </a:xfrm>
        </p:spPr>
        <p:txBody>
          <a:bodyPr>
            <a:normAutofit/>
          </a:bodyPr>
          <a:lstStyle>
            <a:lvl1pPr algn="ctr">
              <a:defRPr sz="3600" cap="none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398473"/>
            <a:ext cx="4754880" cy="4910887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1398473"/>
            <a:ext cx="4754880" cy="4910887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964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8777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450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805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344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86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147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78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1362635"/>
            <a:ext cx="9720073" cy="4946725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2DAF2DB-7230-4B59-B7DF-5B059DD3D26A}" type="datetimeFigureOut">
              <a:rPr lang="en-US" smtClean="0"/>
              <a:t>10/8/2020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49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ourier New" panose="02070309020205020404" pitchFamily="49" charset="0"/>
        <a:buChar char="o"/>
        <a:tabLst>
          <a:tab pos="403225" algn="l"/>
        </a:tabLst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511175" indent="-169863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860425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1738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487488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Prepositions </a:t>
            </a:r>
            <a:br>
              <a:rPr lang="en-US" dirty="0" smtClean="0"/>
            </a:br>
            <a:r>
              <a:rPr lang="en-US" sz="4000" dirty="0" smtClean="0"/>
              <a:t>in Ancient Greek</a:t>
            </a:r>
            <a:endParaRPr lang="en-US" sz="40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599" y="4960137"/>
            <a:ext cx="3366247" cy="1463040"/>
          </a:xfrm>
        </p:spPr>
        <p:txBody>
          <a:bodyPr>
            <a:normAutofit/>
          </a:bodyPr>
          <a:lstStyle/>
          <a:p>
            <a:r>
              <a:rPr lang="en-US" dirty="0" smtClean="0"/>
              <a:t>Prof. Vanessa Gorman</a:t>
            </a:r>
          </a:p>
          <a:p>
            <a:r>
              <a:rPr lang="en-US" sz="1900" dirty="0" smtClean="0"/>
              <a:t>University of Nebraska-Lincoln</a:t>
            </a:r>
          </a:p>
          <a:p>
            <a:r>
              <a:rPr lang="en-US" sz="1900" dirty="0" smtClean="0"/>
              <a:t>vgorman1@unl.edu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07055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5"/>
            <a:ext cx="9720072" cy="1145262"/>
          </a:xfrm>
        </p:spPr>
        <p:txBody>
          <a:bodyPr>
            <a:normAutofit/>
          </a:bodyPr>
          <a:lstStyle/>
          <a:p>
            <a:r>
              <a:rPr lang="en-US" dirty="0" smtClean="0"/>
              <a:t>Some </a:t>
            </a:r>
            <a:r>
              <a:rPr lang="en-US" dirty="0"/>
              <a:t>take multiple cases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with </a:t>
            </a:r>
            <a:r>
              <a:rPr lang="en-US" dirty="0"/>
              <a:t>different </a:t>
            </a:r>
            <a:r>
              <a:rPr lang="en-US" dirty="0" smtClean="0"/>
              <a:t>meanings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8878" y="2054942"/>
            <a:ext cx="7190571" cy="4399646"/>
          </a:xfrm>
        </p:spPr>
        <p:txBody>
          <a:bodyPr/>
          <a:lstStyle/>
          <a:p>
            <a:r>
              <a:rPr lang="el-GR" dirty="0" smtClean="0"/>
              <a:t>μετά</a:t>
            </a:r>
            <a:endParaRPr lang="en-US" dirty="0" smtClean="0"/>
          </a:p>
          <a:p>
            <a:pPr lvl="1"/>
            <a:r>
              <a:rPr lang="en-US" b="1" u="sng" dirty="0" smtClean="0"/>
              <a:t>genitive </a:t>
            </a:r>
            <a:r>
              <a:rPr lang="en-US" b="1" u="sng" dirty="0"/>
              <a:t>case </a:t>
            </a:r>
            <a:r>
              <a:rPr lang="en-US" b="1" u="sng" dirty="0" smtClean="0"/>
              <a:t>= </a:t>
            </a:r>
            <a:r>
              <a:rPr lang="en-US" b="1" i="1" u="sng" dirty="0" smtClean="0"/>
              <a:t>with</a:t>
            </a:r>
            <a:endParaRPr lang="en-US" b="1" i="1" u="sng" dirty="0"/>
          </a:p>
          <a:p>
            <a:pPr lvl="2"/>
            <a:r>
              <a:rPr lang="el-GR" dirty="0"/>
              <a:t>Μίνδαρος </a:t>
            </a:r>
            <a:r>
              <a:rPr lang="el-GR" dirty="0" smtClean="0">
                <a:cs typeface="Times New Roman" panose="02020603050405020304" pitchFamily="18" charset="0"/>
              </a:rPr>
              <a:t>ἦ</a:t>
            </a:r>
            <a:r>
              <a:rPr lang="el-GR" dirty="0" smtClean="0"/>
              <a:t>σαν </a:t>
            </a:r>
            <a:r>
              <a:rPr lang="el-GR" dirty="0"/>
              <a:t>καὶ Φαρνάβαζος </a:t>
            </a:r>
            <a:r>
              <a:rPr lang="el-GR" u="sng" dirty="0"/>
              <a:t>μετὰ τοῦ πεζοῦ</a:t>
            </a:r>
            <a:r>
              <a:rPr lang="el-GR" dirty="0" smtClean="0"/>
              <a:t>.</a:t>
            </a:r>
            <a:endParaRPr lang="en-US" dirty="0" smtClean="0"/>
          </a:p>
          <a:p>
            <a:pPr lvl="2"/>
            <a:r>
              <a:rPr lang="en-US" dirty="0" err="1" smtClean="0"/>
              <a:t>Mindaros</a:t>
            </a:r>
            <a:r>
              <a:rPr lang="en-US" dirty="0" smtClean="0"/>
              <a:t> and Pharnabazos were </a:t>
            </a:r>
            <a:r>
              <a:rPr lang="en-US" b="1" u="sng" dirty="0" smtClean="0"/>
              <a:t>with</a:t>
            </a:r>
            <a:r>
              <a:rPr lang="en-US" dirty="0" smtClean="0"/>
              <a:t> the infantry.</a:t>
            </a:r>
            <a:endParaRPr lang="el-GR" dirty="0"/>
          </a:p>
          <a:p>
            <a:pPr lvl="1"/>
            <a:r>
              <a:rPr lang="en-US" b="1" u="sng" dirty="0"/>
              <a:t>accusative case = </a:t>
            </a:r>
            <a:r>
              <a:rPr lang="en-US" b="1" i="1" u="sng" dirty="0" smtClean="0"/>
              <a:t>after</a:t>
            </a:r>
            <a:endParaRPr lang="en-US" b="1" i="1" u="sng" dirty="0"/>
          </a:p>
          <a:p>
            <a:pPr lvl="2"/>
            <a:r>
              <a:rPr lang="el-GR" u="sng" dirty="0"/>
              <a:t>μετὰ τὴν </a:t>
            </a:r>
            <a:r>
              <a:rPr lang="el-GR" u="sng" dirty="0" smtClean="0">
                <a:cs typeface="Times New Roman" panose="02020603050405020304" pitchFamily="18" charset="0"/>
              </a:rPr>
              <a:t>ἐ</a:t>
            </a:r>
            <a:r>
              <a:rPr lang="el-GR" u="sng" dirty="0" smtClean="0"/>
              <a:t>κκλησίαν</a:t>
            </a:r>
            <a:r>
              <a:rPr lang="el-GR" dirty="0" smtClean="0"/>
              <a:t> </a:t>
            </a:r>
            <a:r>
              <a:rPr lang="el-GR" dirty="0" smtClean="0">
                <a:cs typeface="Times New Roman" panose="02020603050405020304" pitchFamily="18" charset="0"/>
              </a:rPr>
              <a:t>ἀ</a:t>
            </a:r>
            <a:r>
              <a:rPr lang="el-GR" dirty="0" smtClean="0"/>
              <a:t>νηγάγετο.</a:t>
            </a:r>
            <a:endParaRPr lang="en-US" dirty="0" smtClean="0"/>
          </a:p>
          <a:p>
            <a:pPr lvl="2"/>
            <a:r>
              <a:rPr lang="en-US" dirty="0" smtClean="0"/>
              <a:t>He set off </a:t>
            </a:r>
            <a:r>
              <a:rPr lang="en-US" b="1" u="sng" dirty="0" smtClean="0"/>
              <a:t>after</a:t>
            </a:r>
            <a:r>
              <a:rPr lang="en-US" dirty="0" smtClean="0"/>
              <a:t> the assembly</a:t>
            </a:r>
          </a:p>
          <a:p>
            <a:r>
              <a:rPr lang="el-GR" dirty="0" smtClean="0"/>
              <a:t>διά</a:t>
            </a:r>
            <a:endParaRPr lang="en-US" dirty="0" smtClean="0"/>
          </a:p>
          <a:p>
            <a:pPr lvl="1"/>
            <a:r>
              <a:rPr lang="en-US" b="1" u="sng" dirty="0" smtClean="0"/>
              <a:t>g</a:t>
            </a:r>
            <a:r>
              <a:rPr lang="el-GR" b="1" u="sng" dirty="0" smtClean="0"/>
              <a:t>en </a:t>
            </a:r>
            <a:r>
              <a:rPr lang="el-GR" b="1" u="sng" dirty="0"/>
              <a:t>=</a:t>
            </a:r>
            <a:r>
              <a:rPr lang="en-US" b="1" u="sng" dirty="0"/>
              <a:t> </a:t>
            </a:r>
            <a:r>
              <a:rPr lang="en-US" b="1" i="1" u="sng" dirty="0" smtClean="0"/>
              <a:t>through</a:t>
            </a:r>
            <a:endParaRPr lang="en-US" b="1" i="1" u="sng" dirty="0"/>
          </a:p>
          <a:p>
            <a:pPr lvl="1"/>
            <a:r>
              <a:rPr lang="en-US" dirty="0" err="1" smtClean="0"/>
              <a:t>acc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i="1" dirty="0" smtClean="0"/>
              <a:t>by </a:t>
            </a:r>
            <a:r>
              <a:rPr lang="en-US" i="1" dirty="0"/>
              <a:t>reason </a:t>
            </a:r>
            <a:r>
              <a:rPr lang="en-US" i="1" dirty="0" smtClean="0"/>
              <a:t>of</a:t>
            </a:r>
            <a:endParaRPr lang="en-US" i="1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88408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5"/>
            <a:ext cx="9720072" cy="1145262"/>
          </a:xfrm>
        </p:spPr>
        <p:txBody>
          <a:bodyPr>
            <a:normAutofit/>
          </a:bodyPr>
          <a:lstStyle/>
          <a:p>
            <a:r>
              <a:rPr lang="en-US" dirty="0" smtClean="0"/>
              <a:t>Some </a:t>
            </a:r>
            <a:r>
              <a:rPr lang="en-US" dirty="0"/>
              <a:t>take multiple cases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with </a:t>
            </a:r>
            <a:r>
              <a:rPr lang="en-US" dirty="0"/>
              <a:t>different </a:t>
            </a:r>
            <a:r>
              <a:rPr lang="en-US" dirty="0" smtClean="0"/>
              <a:t>meanings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8878" y="2054942"/>
            <a:ext cx="7190571" cy="3637935"/>
          </a:xfrm>
        </p:spPr>
        <p:txBody>
          <a:bodyPr/>
          <a:lstStyle/>
          <a:p>
            <a:r>
              <a:rPr lang="el-GR" dirty="0"/>
              <a:t>ἐπί</a:t>
            </a:r>
            <a:endParaRPr lang="en-US" dirty="0"/>
          </a:p>
          <a:p>
            <a:pPr lvl="1"/>
            <a:r>
              <a:rPr lang="en-US" dirty="0" smtClean="0"/>
              <a:t>g</a:t>
            </a:r>
            <a:r>
              <a:rPr lang="el-GR" dirty="0" smtClean="0"/>
              <a:t>en </a:t>
            </a:r>
            <a:r>
              <a:rPr lang="el-GR" dirty="0"/>
              <a:t>= </a:t>
            </a:r>
            <a:r>
              <a:rPr lang="en-US" i="1" dirty="0" smtClean="0"/>
              <a:t>in </a:t>
            </a:r>
            <a:r>
              <a:rPr lang="en-US" i="1" dirty="0"/>
              <a:t>the time </a:t>
            </a:r>
            <a:r>
              <a:rPr lang="en-US" i="1" dirty="0" smtClean="0"/>
              <a:t>of</a:t>
            </a:r>
            <a:endParaRPr lang="en-US" i="1" dirty="0"/>
          </a:p>
          <a:p>
            <a:pPr lvl="1"/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i="1" dirty="0" smtClean="0"/>
              <a:t>in </a:t>
            </a:r>
            <a:r>
              <a:rPr lang="en-US" i="1" dirty="0"/>
              <a:t>addition </a:t>
            </a:r>
            <a:r>
              <a:rPr lang="en-US" i="1" dirty="0" smtClean="0"/>
              <a:t>to</a:t>
            </a:r>
            <a:endParaRPr lang="en-US" i="1" dirty="0"/>
          </a:p>
          <a:p>
            <a:pPr lvl="1"/>
            <a:r>
              <a:rPr lang="en-US" dirty="0" err="1"/>
              <a:t>a</a:t>
            </a:r>
            <a:r>
              <a:rPr lang="en-US" dirty="0" err="1" smtClean="0"/>
              <a:t>cc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i="1" dirty="0" smtClean="0"/>
              <a:t>toward</a:t>
            </a:r>
            <a:r>
              <a:rPr lang="en-US" dirty="0" smtClean="0"/>
              <a:t> </a:t>
            </a:r>
            <a:r>
              <a:rPr lang="en-US" dirty="0"/>
              <a:t>or </a:t>
            </a:r>
            <a:r>
              <a:rPr lang="en-US" i="1" dirty="0" smtClean="0"/>
              <a:t>against</a:t>
            </a:r>
            <a:endParaRPr lang="en-US" i="1" dirty="0"/>
          </a:p>
          <a:p>
            <a:r>
              <a:rPr lang="el-GR" dirty="0"/>
              <a:t>παρά</a:t>
            </a:r>
            <a:endParaRPr lang="en-US" dirty="0"/>
          </a:p>
          <a:p>
            <a:pPr lvl="1"/>
            <a:r>
              <a:rPr lang="en-US" dirty="0" smtClean="0"/>
              <a:t>g</a:t>
            </a:r>
            <a:r>
              <a:rPr lang="el-GR" dirty="0" smtClean="0"/>
              <a:t>en </a:t>
            </a:r>
            <a:r>
              <a:rPr lang="el-GR" dirty="0"/>
              <a:t>= </a:t>
            </a:r>
            <a:r>
              <a:rPr lang="en-US" i="1" dirty="0" smtClean="0"/>
              <a:t>from</a:t>
            </a:r>
            <a:endParaRPr lang="en-US" i="1" dirty="0"/>
          </a:p>
          <a:p>
            <a:pPr lvl="1"/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i="1" dirty="0" smtClean="0"/>
              <a:t>alongside</a:t>
            </a:r>
            <a:r>
              <a:rPr lang="en-US" dirty="0" smtClean="0"/>
              <a:t> or </a:t>
            </a:r>
            <a:r>
              <a:rPr lang="en-US" i="1" dirty="0" smtClean="0"/>
              <a:t>at </a:t>
            </a:r>
            <a:r>
              <a:rPr lang="en-US" i="1" dirty="0"/>
              <a:t>the house </a:t>
            </a:r>
            <a:r>
              <a:rPr lang="en-US" i="1" dirty="0" smtClean="0"/>
              <a:t>of</a:t>
            </a:r>
            <a:endParaRPr lang="en-US" i="1" dirty="0"/>
          </a:p>
          <a:p>
            <a:pPr lvl="1"/>
            <a:r>
              <a:rPr lang="en-US" dirty="0" err="1" smtClean="0"/>
              <a:t>acc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i="1" dirty="0" smtClean="0"/>
              <a:t>to </a:t>
            </a:r>
            <a:r>
              <a:rPr lang="en-US" i="1" dirty="0"/>
              <a:t>the side </a:t>
            </a:r>
            <a:r>
              <a:rPr lang="en-US" i="1" dirty="0" smtClean="0"/>
              <a:t>of </a:t>
            </a:r>
            <a:r>
              <a:rPr lang="en-US" dirty="0" smtClean="0"/>
              <a:t>or </a:t>
            </a:r>
            <a:r>
              <a:rPr lang="en-US" i="1" dirty="0" smtClean="0"/>
              <a:t>beyond</a:t>
            </a:r>
            <a:endParaRPr lang="en-US" i="1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68115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658" y="117987"/>
            <a:ext cx="11956026" cy="6607277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818026"/>
              </p:ext>
            </p:extLst>
          </p:nvPr>
        </p:nvGraphicFramePr>
        <p:xfrm>
          <a:off x="1268361" y="107419"/>
          <a:ext cx="9881420" cy="66178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7719">
                  <a:extLst>
                    <a:ext uri="{9D8B030D-6E8A-4147-A177-3AD203B41FA5}">
                      <a16:colId xmlns:a16="http://schemas.microsoft.com/office/drawing/2014/main" val="3087164810"/>
                    </a:ext>
                  </a:extLst>
                </a:gridCol>
                <a:gridCol w="2293396">
                  <a:extLst>
                    <a:ext uri="{9D8B030D-6E8A-4147-A177-3AD203B41FA5}">
                      <a16:colId xmlns:a16="http://schemas.microsoft.com/office/drawing/2014/main" val="2362547611"/>
                    </a:ext>
                  </a:extLst>
                </a:gridCol>
                <a:gridCol w="3709072">
                  <a:extLst>
                    <a:ext uri="{9D8B030D-6E8A-4147-A177-3AD203B41FA5}">
                      <a16:colId xmlns:a16="http://schemas.microsoft.com/office/drawing/2014/main" val="1809782872"/>
                    </a:ext>
                  </a:extLst>
                </a:gridCol>
                <a:gridCol w="2066887">
                  <a:extLst>
                    <a:ext uri="{9D8B030D-6E8A-4147-A177-3AD203B41FA5}">
                      <a16:colId xmlns:a16="http://schemas.microsoft.com/office/drawing/2014/main" val="1331022248"/>
                    </a:ext>
                  </a:extLst>
                </a:gridCol>
                <a:gridCol w="934346">
                  <a:extLst>
                    <a:ext uri="{9D8B030D-6E8A-4147-A177-3AD203B41FA5}">
                      <a16:colId xmlns:a16="http://schemas.microsoft.com/office/drawing/2014/main" val="3393639933"/>
                    </a:ext>
                  </a:extLst>
                </a:gridCol>
              </a:tblGrid>
              <a:tr h="297839"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form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i="1" u="none" strike="noStrike">
                          <a:effectLst/>
                        </a:rPr>
                        <a:t>translation</a:t>
                      </a:r>
                      <a:endParaRPr lang="en-US" sz="20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case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count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16616136"/>
                  </a:ext>
                </a:extLst>
              </a:tr>
              <a:tr h="2978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ἀντὶ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i="1" u="none" strike="noStrike">
                          <a:effectLst/>
                        </a:rPr>
                        <a:t>against, in exchange for</a:t>
                      </a:r>
                      <a:endParaRPr lang="en-US" sz="2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gen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495526719"/>
                  </a:ext>
                </a:extLst>
              </a:tr>
              <a:tr h="2978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ἀπὸ, ἀφʼ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i="1" u="none" strike="noStrike" dirty="0" smtClean="0">
                          <a:effectLst/>
                        </a:rPr>
                        <a:t>From, by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gen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176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58241891"/>
                  </a:ext>
                </a:extLst>
              </a:tr>
              <a:tr h="3948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διὰ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i="1" u="none" strike="noStrike" dirty="0">
                          <a:effectLst/>
                        </a:rPr>
                        <a:t>through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gen, acc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165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73273060"/>
                  </a:ext>
                </a:extLst>
              </a:tr>
              <a:tr h="2978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εἰς, ἐς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i="1" u="none" strike="noStrike">
                          <a:effectLst/>
                        </a:rPr>
                        <a:t>into</a:t>
                      </a:r>
                      <a:endParaRPr lang="en-US" sz="2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acc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764</a:t>
                      </a:r>
                      <a:endParaRPr lang="en-US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0387640"/>
                  </a:ext>
                </a:extLst>
              </a:tr>
              <a:tr h="2978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ἐκ, ἐξ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i="1" u="none" strike="noStrike">
                          <a:effectLst/>
                        </a:rPr>
                        <a:t>out of</a:t>
                      </a:r>
                      <a:endParaRPr lang="en-US" sz="2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gen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432</a:t>
                      </a:r>
                      <a:endParaRPr lang="en-US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82570671"/>
                  </a:ext>
                </a:extLst>
              </a:tr>
              <a:tr h="2978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ἐν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i="1" u="none" strike="noStrike">
                          <a:effectLst/>
                        </a:rPr>
                        <a:t>in </a:t>
                      </a:r>
                      <a:endParaRPr lang="en-US" sz="2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dat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686</a:t>
                      </a:r>
                      <a:endParaRPr lang="en-US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5756286"/>
                  </a:ext>
                </a:extLst>
              </a:tr>
              <a:tr h="2978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ἕνεκα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i="1" u="none" strike="noStrike">
                          <a:effectLst/>
                        </a:rPr>
                        <a:t>on account of</a:t>
                      </a:r>
                      <a:endParaRPr lang="en-US" sz="2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gen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72940207"/>
                  </a:ext>
                </a:extLst>
              </a:tr>
              <a:tr h="2978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ἔξω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i="1" u="none" strike="noStrike">
                          <a:effectLst/>
                        </a:rPr>
                        <a:t>outside of</a:t>
                      </a:r>
                      <a:endParaRPr lang="en-US" sz="2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gen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548139441"/>
                  </a:ext>
                </a:extLst>
              </a:tr>
              <a:tr h="2978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ἐπὶ, ἐπʼ, ἐφʼ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i="1" u="none" strike="noStrike" dirty="0">
                          <a:effectLst/>
                        </a:rPr>
                        <a:t>on, against, for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gen, dat, acc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521</a:t>
                      </a:r>
                      <a:endParaRPr lang="en-US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28335882"/>
                  </a:ext>
                </a:extLst>
              </a:tr>
              <a:tr h="2978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κατὰ, καθʼ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i="1" u="none" strike="noStrike">
                          <a:effectLst/>
                        </a:rPr>
                        <a:t>down</a:t>
                      </a:r>
                      <a:endParaRPr lang="en-US" sz="2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gen, acc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254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38085216"/>
                  </a:ext>
                </a:extLst>
              </a:tr>
              <a:tr h="2978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 dirty="0">
                          <a:effectLst/>
                        </a:rPr>
                        <a:t>μετὰ, μετʼ, μεθʼ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i="1" u="none" strike="noStrike" dirty="0">
                          <a:effectLst/>
                        </a:rPr>
                        <a:t>with </a:t>
                      </a:r>
                      <a:r>
                        <a:rPr lang="en-US" sz="2000" i="0" u="none" strike="noStrike" dirty="0">
                          <a:effectLst/>
                        </a:rPr>
                        <a:t>(gen), </a:t>
                      </a:r>
                      <a:r>
                        <a:rPr lang="en-US" sz="2000" i="1" u="none" strike="noStrike" dirty="0">
                          <a:effectLst/>
                        </a:rPr>
                        <a:t>after </a:t>
                      </a:r>
                      <a:r>
                        <a:rPr lang="en-US" sz="2000" i="0" u="none" strike="noStrike" dirty="0">
                          <a:effectLst/>
                        </a:rPr>
                        <a:t>(acc)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gen, dat, acc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202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05217816"/>
                  </a:ext>
                </a:extLst>
              </a:tr>
              <a:tr h="2978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μέχρι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i="1" u="none" strike="noStrike">
                          <a:effectLst/>
                        </a:rPr>
                        <a:t>until</a:t>
                      </a:r>
                      <a:endParaRPr lang="en-US" sz="2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gen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652412"/>
                  </a:ext>
                </a:extLst>
              </a:tr>
              <a:tr h="2978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παρὰ, παρʼ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i="1" u="none" strike="noStrike">
                          <a:effectLst/>
                        </a:rPr>
                        <a:t>beside, from, near</a:t>
                      </a:r>
                      <a:endParaRPr lang="en-US" sz="2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gen, dat, acc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147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26055150"/>
                  </a:ext>
                </a:extLst>
              </a:tr>
              <a:tr h="2978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περὶ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i="1" u="none" strike="noStrike">
                          <a:effectLst/>
                        </a:rPr>
                        <a:t>around, about</a:t>
                      </a:r>
                      <a:endParaRPr lang="en-US" sz="2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gen, dat, acc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254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93146379"/>
                  </a:ext>
                </a:extLst>
              </a:tr>
              <a:tr h="2978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πλὴν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i="1" u="none" strike="noStrike">
                          <a:effectLst/>
                        </a:rPr>
                        <a:t>except</a:t>
                      </a:r>
                      <a:endParaRPr lang="en-US" sz="2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gen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3235427"/>
                  </a:ext>
                </a:extLst>
              </a:tr>
              <a:tr h="2978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πρὸ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i="1" u="none" strike="noStrike">
                          <a:effectLst/>
                        </a:rPr>
                        <a:t>before</a:t>
                      </a:r>
                      <a:endParaRPr lang="en-US" sz="2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gen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207193944"/>
                  </a:ext>
                </a:extLst>
              </a:tr>
              <a:tr h="2978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πρὸς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i="1" u="none" strike="noStrike">
                          <a:effectLst/>
                        </a:rPr>
                        <a:t>to</a:t>
                      </a:r>
                      <a:endParaRPr lang="en-US" sz="2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acc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399</a:t>
                      </a:r>
                      <a:endParaRPr lang="en-US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40843172"/>
                  </a:ext>
                </a:extLst>
              </a:tr>
              <a:tr h="2978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σὺν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i="1" u="none" strike="noStrike">
                          <a:effectLst/>
                        </a:rPr>
                        <a:t>with  </a:t>
                      </a:r>
                      <a:endParaRPr lang="en-US" sz="2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dat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129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21345625"/>
                  </a:ext>
                </a:extLst>
              </a:tr>
              <a:tr h="2978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ὑπὲρ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i="1" u="none" strike="noStrike">
                          <a:effectLst/>
                        </a:rPr>
                        <a:t>over, beyond, concerning</a:t>
                      </a:r>
                      <a:endParaRPr lang="en-US" sz="2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gen, acc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14860735"/>
                  </a:ext>
                </a:extLst>
              </a:tr>
              <a:tr h="2978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>
                          <a:effectLst/>
                        </a:rPr>
                        <a:t>ὑπὸ, ὑπʼ, ὑφ'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i="1" u="none" strike="noStrike" dirty="0">
                          <a:effectLst/>
                        </a:rPr>
                        <a:t>by </a:t>
                      </a:r>
                      <a:r>
                        <a:rPr lang="en-US" sz="2000" i="0" u="none" strike="noStrike" dirty="0">
                          <a:effectLst/>
                        </a:rPr>
                        <a:t>(agent), </a:t>
                      </a:r>
                      <a:r>
                        <a:rPr lang="en-US" sz="2000" i="1" u="none" strike="noStrike" dirty="0">
                          <a:effectLst/>
                        </a:rPr>
                        <a:t>under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gen, dat, acc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202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906979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1109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435" y="62753"/>
            <a:ext cx="6149789" cy="6696635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3600" dirty="0" smtClean="0"/>
              <a:t>A Beginners’ Guide </a:t>
            </a:r>
          </a:p>
          <a:p>
            <a:pPr marL="0" indent="0" algn="ctr">
              <a:buNone/>
            </a:pPr>
            <a:r>
              <a:rPr lang="en-US" sz="3600" dirty="0" smtClean="0"/>
              <a:t>to Prepositions</a:t>
            </a:r>
            <a:r>
              <a:rPr lang="el-GR" sz="3600" dirty="0" smtClean="0"/>
              <a:t> </a:t>
            </a: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l-GR" sz="2400" dirty="0" smtClean="0"/>
              <a:t>ὁ λέων</a:t>
            </a:r>
            <a:r>
              <a:rPr lang="en-US" sz="2400" dirty="0" smtClean="0"/>
              <a:t> = nom</a:t>
            </a:r>
          </a:p>
          <a:p>
            <a:pPr marL="0" indent="0" algn="ctr">
              <a:buNone/>
            </a:pPr>
            <a:r>
              <a:rPr lang="el-GR" sz="2400" dirty="0" smtClean="0"/>
              <a:t>τοῦ λέοντος</a:t>
            </a:r>
            <a:r>
              <a:rPr lang="en-US" sz="2400" dirty="0" smtClean="0"/>
              <a:t> = gen</a:t>
            </a:r>
            <a:endParaRPr lang="el-GR" sz="2400" dirty="0" smtClean="0"/>
          </a:p>
          <a:p>
            <a:pPr marL="0" indent="0" algn="ctr">
              <a:buNone/>
            </a:pPr>
            <a:r>
              <a:rPr lang="el-GR" sz="2400" dirty="0" smtClean="0"/>
              <a:t>τ</a:t>
            </a:r>
            <a:r>
              <a:rPr lang="el-GR" sz="2400" dirty="0"/>
              <a:t>ῷ</a:t>
            </a:r>
            <a:r>
              <a:rPr lang="el-GR" sz="2400" dirty="0" smtClean="0"/>
              <a:t> λέοντι</a:t>
            </a:r>
            <a:r>
              <a:rPr lang="en-US" sz="2400" dirty="0" smtClean="0"/>
              <a:t> = </a:t>
            </a:r>
            <a:r>
              <a:rPr lang="en-US" sz="2400" dirty="0" err="1" smtClean="0"/>
              <a:t>dat</a:t>
            </a:r>
            <a:endParaRPr lang="el-GR" sz="2400" dirty="0" smtClean="0"/>
          </a:p>
          <a:p>
            <a:pPr marL="0" indent="0" algn="ctr">
              <a:buNone/>
            </a:pPr>
            <a:r>
              <a:rPr lang="el-GR" sz="2400" dirty="0"/>
              <a:t>τ</a:t>
            </a:r>
            <a:r>
              <a:rPr lang="el-GR" sz="2400" dirty="0" smtClean="0"/>
              <a:t>ὸν λέοντον</a:t>
            </a:r>
            <a:r>
              <a:rPr lang="en-US" sz="2400" dirty="0" smtClean="0"/>
              <a:t> = acc</a:t>
            </a:r>
            <a:endParaRPr lang="el-GR" sz="2400" dirty="0" smtClean="0"/>
          </a:p>
          <a:p>
            <a:pPr marL="0" indent="0" algn="ctr">
              <a:buNone/>
            </a:pPr>
            <a:endParaRPr lang="el-GR" sz="2400" dirty="0" smtClean="0"/>
          </a:p>
          <a:p>
            <a:pPr marL="0" indent="0" algn="ctr">
              <a:buNone/>
            </a:pPr>
            <a:endParaRPr lang="en-US" sz="2400" dirty="0"/>
          </a:p>
          <a:p>
            <a:pPr marL="0" indent="0">
              <a:buNone/>
            </a:pP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5312" b="2532"/>
          <a:stretch/>
        </p:blipFill>
        <p:spPr>
          <a:xfrm>
            <a:off x="6660777" y="193782"/>
            <a:ext cx="4554070" cy="6442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72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00761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l-GR" sz="3200" dirty="0"/>
              <a:t>ἦλθεν ἐξ Ἀθηνῶν Θυμοχάρης.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l-GR" sz="3200" dirty="0" smtClean="0"/>
              <a:t>[1.1.1]</a:t>
            </a:r>
            <a:endParaRPr lang="en-US" sz="3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5690" y="2015151"/>
            <a:ext cx="3351110" cy="429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834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5"/>
            <a:ext cx="9720072" cy="104693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l-GR" sz="3200" dirty="0"/>
              <a:t>Δωριεὺς ὁ Διαγόρου ἐκ Ῥόδου εἰς Ἑλλήσποντον εἰσέπλει. [1.1.2]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1203" y="1927122"/>
            <a:ext cx="6945921" cy="4462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777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οἱ </a:t>
            </a:r>
            <a:r>
              <a:rPr lang="el-GR" sz="3200" dirty="0"/>
              <a:t>ἀπεχώρησαν τοῖς ἔξω τοῦ στρατοπέδου.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18153" y="1660690"/>
            <a:ext cx="2932021" cy="4667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887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ἦλθε </a:t>
            </a:r>
            <a:r>
              <a:rPr lang="el-GR" sz="3200" dirty="0"/>
              <a:t>πρὸς τὰς πύλας σὺν τῷ φρουρῷ. 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91057" y="1675658"/>
            <a:ext cx="3386214" cy="4514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978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dirty="0" smtClean="0"/>
              <a:t>οἱ </a:t>
            </a:r>
            <a:r>
              <a:rPr lang="el-GR" sz="3200" dirty="0"/>
              <a:t>ἱεροὶ ἔφυγον εἰς τὴν ἀγοράν. </a:t>
            </a:r>
            <a:endParaRPr lang="en-US" sz="32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12679" y="1725436"/>
            <a:ext cx="2742970" cy="4546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986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5"/>
            <a:ext cx="9720072" cy="104693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l-GR" sz="3200" dirty="0" smtClean="0"/>
              <a:t>οἱ </a:t>
            </a:r>
            <a:r>
              <a:rPr lang="el-GR" sz="3200" dirty="0"/>
              <a:t>περὶ τὸν Ἀνδροκλείδαν ἔπεισαν τοὺς Θηβαίους. [3.5.4]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4966" y="2062163"/>
            <a:ext cx="2618395" cy="4246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860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Prepositions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577788"/>
            <a:ext cx="9720073" cy="452717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 </a:t>
            </a:r>
            <a:r>
              <a:rPr lang="en-US" sz="2400" b="1" u="sng" dirty="0" smtClean="0"/>
              <a:t>preposition</a:t>
            </a:r>
            <a:r>
              <a:rPr lang="en-US" sz="2400" dirty="0" smtClean="0"/>
              <a:t> is a word that sets up a relationship between a noun/pronoun and some other word in the sentence. [</a:t>
            </a:r>
            <a:r>
              <a:rPr lang="en-US" sz="2400" i="1" dirty="0" smtClean="0"/>
              <a:t>on, in, from, during, for</a:t>
            </a:r>
            <a:r>
              <a:rPr lang="en-US" sz="2400" dirty="0" smtClean="0"/>
              <a:t>, etc.]</a:t>
            </a:r>
          </a:p>
          <a:p>
            <a:pPr lvl="1"/>
            <a:r>
              <a:rPr lang="en-US" sz="2000" dirty="0" smtClean="0"/>
              <a:t>Used </a:t>
            </a:r>
            <a:r>
              <a:rPr lang="en-US" sz="2000" dirty="0"/>
              <a:t>to express </a:t>
            </a:r>
            <a:r>
              <a:rPr lang="en-US" sz="2000" dirty="0" smtClean="0"/>
              <a:t>a spatial </a:t>
            </a:r>
            <a:r>
              <a:rPr lang="en-US" sz="2000" dirty="0"/>
              <a:t>or temporal </a:t>
            </a:r>
            <a:r>
              <a:rPr lang="en-US" sz="2000" dirty="0" smtClean="0"/>
              <a:t>relation </a:t>
            </a:r>
            <a:r>
              <a:rPr lang="en-US" sz="2000" dirty="0"/>
              <a:t>or mark </a:t>
            </a:r>
            <a:r>
              <a:rPr lang="en-US" sz="2000" dirty="0" smtClean="0"/>
              <a:t>a semantic role.</a:t>
            </a:r>
            <a:endParaRPr lang="en-US" sz="2000" dirty="0"/>
          </a:p>
          <a:p>
            <a:r>
              <a:rPr lang="en-US" sz="2400" dirty="0" smtClean="0"/>
              <a:t>A </a:t>
            </a:r>
            <a:r>
              <a:rPr lang="en-US" sz="2400" b="1" u="sng" dirty="0"/>
              <a:t>prepositional </a:t>
            </a:r>
            <a:r>
              <a:rPr lang="en-US" sz="2400" b="1" u="sng" dirty="0" smtClean="0"/>
              <a:t>phrase</a:t>
            </a:r>
            <a:r>
              <a:rPr lang="en-US" sz="2400" dirty="0" smtClean="0"/>
              <a:t> includes</a:t>
            </a:r>
            <a:r>
              <a:rPr lang="en-US" sz="2400" dirty="0"/>
              <a:t>, minimally, a short, </a:t>
            </a:r>
            <a:r>
              <a:rPr lang="en-US" sz="2400" b="1" u="sng" dirty="0"/>
              <a:t>indeclinable</a:t>
            </a:r>
            <a:r>
              <a:rPr lang="en-US" sz="2400" dirty="0"/>
              <a:t> word, called a “preposition,” and </a:t>
            </a:r>
            <a:r>
              <a:rPr lang="en-US" sz="2400" dirty="0" smtClean="0"/>
              <a:t>a </a:t>
            </a:r>
            <a:r>
              <a:rPr lang="en-US" sz="2400" b="1" u="sng" dirty="0"/>
              <a:t>substantive</a:t>
            </a:r>
            <a:r>
              <a:rPr lang="en-US" sz="2400" dirty="0"/>
              <a:t> </a:t>
            </a:r>
            <a:r>
              <a:rPr lang="en-US" sz="2400" dirty="0" smtClean="0"/>
              <a:t>in an </a:t>
            </a:r>
            <a:r>
              <a:rPr lang="en-US" sz="2400" b="1" u="sng" dirty="0" smtClean="0"/>
              <a:t>oblique case</a:t>
            </a:r>
            <a:r>
              <a:rPr lang="en-US" sz="2400" dirty="0" smtClean="0"/>
              <a:t> [NOT nominative] used </a:t>
            </a:r>
            <a:r>
              <a:rPr lang="en-US" sz="2400" dirty="0"/>
              <a:t>as its “</a:t>
            </a:r>
            <a:r>
              <a:rPr lang="en-US" sz="2400" b="1" u="sng" dirty="0"/>
              <a:t>object</a:t>
            </a:r>
            <a:r>
              <a:rPr lang="en-US" sz="2400" dirty="0" smtClean="0"/>
              <a:t>.”</a:t>
            </a:r>
            <a:endParaRPr lang="en-US" sz="2400" dirty="0"/>
          </a:p>
          <a:p>
            <a:pPr lvl="2"/>
            <a:r>
              <a:rPr lang="en-US" sz="2400" dirty="0" smtClean="0"/>
              <a:t>“</a:t>
            </a:r>
            <a:r>
              <a:rPr lang="en-US" sz="2400" u="sng" dirty="0" smtClean="0"/>
              <a:t>on</a:t>
            </a:r>
            <a:r>
              <a:rPr lang="en-US" sz="2400" dirty="0" smtClean="0"/>
              <a:t> </a:t>
            </a:r>
            <a:r>
              <a:rPr lang="en-US" sz="2400" dirty="0"/>
              <a:t>the </a:t>
            </a:r>
            <a:r>
              <a:rPr lang="en-US" sz="2400" dirty="0" smtClean="0"/>
              <a:t>pool </a:t>
            </a:r>
            <a:r>
              <a:rPr lang="en-US" sz="2400" u="sng" dirty="0" smtClean="0"/>
              <a:t>table</a:t>
            </a:r>
            <a:r>
              <a:rPr lang="en-US" sz="2400" dirty="0"/>
              <a:t>”</a:t>
            </a:r>
          </a:p>
          <a:p>
            <a:pPr lvl="2"/>
            <a:r>
              <a:rPr lang="en-US" sz="2400" dirty="0" smtClean="0"/>
              <a:t>“</a:t>
            </a:r>
            <a:r>
              <a:rPr lang="en-US" sz="2400" u="sng" dirty="0" smtClean="0"/>
              <a:t>in</a:t>
            </a:r>
            <a:r>
              <a:rPr lang="en-US" sz="2400" dirty="0" smtClean="0"/>
              <a:t> </a:t>
            </a:r>
            <a:r>
              <a:rPr lang="en-US" sz="2400" u="sng" dirty="0" smtClean="0"/>
              <a:t>Delos</a:t>
            </a:r>
            <a:r>
              <a:rPr lang="en-US" sz="2400" dirty="0" smtClean="0"/>
              <a:t>”</a:t>
            </a:r>
            <a:endParaRPr lang="en-US" sz="2400" dirty="0"/>
          </a:p>
          <a:p>
            <a:pPr lvl="2"/>
            <a:r>
              <a:rPr lang="en-US" sz="2400" dirty="0" smtClean="0"/>
              <a:t>“</a:t>
            </a:r>
            <a:r>
              <a:rPr lang="en-US" sz="2400" u="sng" dirty="0" smtClean="0"/>
              <a:t>from</a:t>
            </a:r>
            <a:r>
              <a:rPr lang="en-US" sz="2400" dirty="0" smtClean="0"/>
              <a:t> genuine </a:t>
            </a:r>
            <a:r>
              <a:rPr lang="en-US" sz="2400" u="sng" dirty="0" smtClean="0"/>
              <a:t>gratitude</a:t>
            </a:r>
            <a:r>
              <a:rPr lang="en-US" sz="2400" dirty="0"/>
              <a:t>”</a:t>
            </a:r>
          </a:p>
          <a:p>
            <a:pPr lvl="2"/>
            <a:r>
              <a:rPr lang="en-US" sz="2400" dirty="0" smtClean="0"/>
              <a:t>“</a:t>
            </a:r>
            <a:r>
              <a:rPr lang="en-US" sz="2400" u="sng" dirty="0" smtClean="0"/>
              <a:t>during</a:t>
            </a:r>
            <a:r>
              <a:rPr lang="en-US" sz="2400" dirty="0" smtClean="0"/>
              <a:t> </a:t>
            </a:r>
            <a:r>
              <a:rPr lang="en-US" sz="2400" dirty="0"/>
              <a:t>the </a:t>
            </a:r>
            <a:r>
              <a:rPr lang="en-US" sz="2400" dirty="0" smtClean="0"/>
              <a:t>long and bloody </a:t>
            </a:r>
            <a:r>
              <a:rPr lang="en-US" sz="2400" u="sng" dirty="0" smtClean="0"/>
              <a:t>war</a:t>
            </a:r>
            <a:r>
              <a:rPr lang="en-US" sz="2400" dirty="0"/>
              <a:t>”</a:t>
            </a:r>
          </a:p>
          <a:p>
            <a:pPr lvl="2"/>
            <a:r>
              <a:rPr lang="en-US" sz="2400" dirty="0" smtClean="0"/>
              <a:t>“</a:t>
            </a:r>
            <a:r>
              <a:rPr lang="en-US" sz="2400" u="sng" dirty="0" smtClean="0"/>
              <a:t>for</a:t>
            </a:r>
            <a:r>
              <a:rPr lang="en-US" sz="2400" dirty="0" smtClean="0"/>
              <a:t> </a:t>
            </a:r>
            <a:r>
              <a:rPr lang="en-US" sz="2400" u="sng" dirty="0"/>
              <a:t>them</a:t>
            </a:r>
            <a:r>
              <a:rPr lang="en-US" sz="2400" dirty="0"/>
              <a:t>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273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5"/>
            <a:ext cx="9720072" cy="98794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l-GR" sz="3200" dirty="0">
                <a:cs typeface="Times New Roman" panose="02020603050405020304" pitchFamily="18" charset="0"/>
              </a:rPr>
              <a:t>ὁ </a:t>
            </a:r>
            <a:r>
              <a:rPr lang="el-GR" sz="3200" dirty="0" smtClean="0"/>
              <a:t>Ἀλκιβιάδης </a:t>
            </a:r>
            <a:r>
              <a:rPr lang="el-GR" sz="3200" dirty="0"/>
              <a:t>τοῖς ὅρκοις οὐκ ἔμενε, ἀλλὰ περὶ Σηλυμβρίαν </a:t>
            </a:r>
            <a:r>
              <a:rPr lang="el-GR" sz="3200" dirty="0" smtClean="0">
                <a:cs typeface="Times New Roman" panose="02020603050405020304" pitchFamily="18" charset="0"/>
              </a:rPr>
              <a:t>ἦ</a:t>
            </a:r>
            <a:r>
              <a:rPr lang="el-GR" sz="3200" dirty="0" smtClean="0"/>
              <a:t>ν</a:t>
            </a:r>
            <a:r>
              <a:rPr lang="el-GR" sz="3200" dirty="0"/>
              <a:t>.</a:t>
            </a:r>
            <a:endParaRPr lang="en-US" sz="32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26631" y="2175669"/>
            <a:ext cx="4714875" cy="401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092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312410"/>
          </a:xfrm>
        </p:spPr>
        <p:txBody>
          <a:bodyPr>
            <a:normAutofit fontScale="90000"/>
          </a:bodyPr>
          <a:lstStyle/>
          <a:p>
            <a:r>
              <a:rPr lang="el-GR" sz="3200" dirty="0" smtClean="0"/>
              <a:t>Λύσανδρος μὲν διέπλευσεν </a:t>
            </a:r>
            <a:r>
              <a:rPr lang="el-GR" sz="3200" dirty="0"/>
              <a:t>εἰς Ἔφεσον, οἱ δʼ Ἀθηναῖοι </a:t>
            </a:r>
            <a:r>
              <a:rPr lang="en-US" sz="3200" dirty="0" smtClean="0"/>
              <a:t>[</a:t>
            </a:r>
            <a:r>
              <a:rPr lang="el-GR" sz="3200" dirty="0" smtClean="0">
                <a:solidFill>
                  <a:srgbClr val="FF0000"/>
                </a:solidFill>
              </a:rPr>
              <a:t>διέπλευσαν</a:t>
            </a:r>
            <a:r>
              <a:rPr lang="en-US" sz="3200" dirty="0" smtClean="0"/>
              <a:t>] </a:t>
            </a:r>
            <a:r>
              <a:rPr lang="el-GR" sz="3200" dirty="0" smtClean="0"/>
              <a:t>εἰς </a:t>
            </a:r>
            <a:r>
              <a:rPr lang="el-GR" sz="3200" dirty="0"/>
              <a:t>Σάμον.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2200" i="1" dirty="0" smtClean="0"/>
              <a:t>Verb is elided</a:t>
            </a:r>
            <a:r>
              <a:rPr lang="en-US" sz="2200" i="1" dirty="0"/>
              <a:t>.</a:t>
            </a:r>
            <a:endParaRPr lang="en-US" sz="2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22451" y="2343350"/>
            <a:ext cx="5061078" cy="4347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32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Prepositions were originally adverbs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054942"/>
            <a:ext cx="9220201" cy="2830823"/>
          </a:xfrm>
        </p:spPr>
        <p:txBody>
          <a:bodyPr/>
          <a:lstStyle/>
          <a:p>
            <a:r>
              <a:rPr lang="en-US" dirty="0" smtClean="0"/>
              <a:t>“</a:t>
            </a:r>
            <a:r>
              <a:rPr lang="en-US" dirty="0"/>
              <a:t>Pericles marched </a:t>
            </a:r>
            <a:r>
              <a:rPr lang="en-US" u="sng" dirty="0"/>
              <a:t>out</a:t>
            </a:r>
            <a:r>
              <a:rPr lang="en-US" dirty="0"/>
              <a:t>.” [</a:t>
            </a:r>
            <a:r>
              <a:rPr lang="en-US" i="1" dirty="0"/>
              <a:t>adverb</a:t>
            </a:r>
            <a:r>
              <a:rPr lang="en-US" dirty="0"/>
              <a:t>]</a:t>
            </a:r>
          </a:p>
          <a:p>
            <a:r>
              <a:rPr lang="en-US" dirty="0" smtClean="0"/>
              <a:t>“</a:t>
            </a:r>
            <a:r>
              <a:rPr lang="en-US" dirty="0"/>
              <a:t>Pericles marched </a:t>
            </a:r>
            <a:r>
              <a:rPr lang="en-US" u="sng" dirty="0"/>
              <a:t>out the gate</a:t>
            </a:r>
            <a:r>
              <a:rPr lang="en-US" dirty="0"/>
              <a:t>.” [</a:t>
            </a:r>
            <a:r>
              <a:rPr lang="en-US" i="1" dirty="0"/>
              <a:t>prepositional phrase</a:t>
            </a:r>
            <a:r>
              <a:rPr lang="en-US" dirty="0"/>
              <a:t>]</a:t>
            </a:r>
          </a:p>
          <a:p>
            <a:r>
              <a:rPr lang="en-US" dirty="0" smtClean="0"/>
              <a:t>“</a:t>
            </a:r>
            <a:r>
              <a:rPr lang="en-US" dirty="0"/>
              <a:t>Pericles marched </a:t>
            </a:r>
            <a:r>
              <a:rPr lang="en-US" u="sng" dirty="0"/>
              <a:t>out the southernmost gate which was facing toward the sea</a:t>
            </a:r>
            <a:r>
              <a:rPr lang="en-US" dirty="0" smtClean="0"/>
              <a:t>.” [</a:t>
            </a:r>
            <a:r>
              <a:rPr lang="en-US" i="1" dirty="0" smtClean="0"/>
              <a:t>Prepositional phrase can be quite lengthy!</a:t>
            </a:r>
            <a:r>
              <a:rPr lang="en-US" dirty="0" smtClean="0"/>
              <a:t>]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65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Prepositions in Dependency Grammar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661652"/>
            <a:ext cx="10352084" cy="4886632"/>
          </a:xfrm>
        </p:spPr>
        <p:txBody>
          <a:bodyPr>
            <a:noAutofit/>
          </a:bodyPr>
          <a:lstStyle/>
          <a:p>
            <a:r>
              <a:rPr lang="en-US" dirty="0" smtClean="0"/>
              <a:t>The Part of Speech is always </a:t>
            </a:r>
            <a:r>
              <a:rPr lang="en-US" b="1" u="sng" dirty="0" smtClean="0"/>
              <a:t>adposition</a:t>
            </a:r>
            <a:r>
              <a:rPr lang="en-US" dirty="0" smtClean="0"/>
              <a:t> </a:t>
            </a:r>
            <a:r>
              <a:rPr lang="en-US" dirty="0" smtClean="0"/>
              <a:t>[</a:t>
            </a:r>
            <a:r>
              <a:rPr lang="en-US" b="1" u="sng" dirty="0" smtClean="0"/>
              <a:t>ADP</a:t>
            </a:r>
            <a:r>
              <a:rPr lang="en-US" dirty="0" smtClean="0"/>
              <a:t>] in the trees</a:t>
            </a:r>
          </a:p>
          <a:p>
            <a:pPr lvl="1"/>
            <a:r>
              <a:rPr lang="en-US" dirty="0" smtClean="0"/>
              <a:t>In </a:t>
            </a:r>
            <a:r>
              <a:rPr lang="en-US" dirty="0"/>
              <a:t>Greek, the preposition sometimes occurs </a:t>
            </a:r>
            <a:r>
              <a:rPr lang="en-US" i="1" dirty="0"/>
              <a:t>after</a:t>
            </a:r>
            <a:r>
              <a:rPr lang="en-US" dirty="0"/>
              <a:t> its object.</a:t>
            </a:r>
          </a:p>
          <a:p>
            <a:r>
              <a:rPr lang="en-US" dirty="0" smtClean="0"/>
              <a:t>The </a:t>
            </a:r>
            <a:r>
              <a:rPr lang="en-US" dirty="0"/>
              <a:t>“relation” of the </a:t>
            </a:r>
            <a:r>
              <a:rPr lang="en-US" u="sng" dirty="0"/>
              <a:t>preposition word itself </a:t>
            </a:r>
            <a:r>
              <a:rPr lang="en-US" dirty="0"/>
              <a:t>is always the same: </a:t>
            </a:r>
            <a:r>
              <a:rPr lang="en-US" b="1" u="sng" dirty="0" err="1" smtClean="0"/>
              <a:t>AuxP</a:t>
            </a:r>
            <a:r>
              <a:rPr lang="en-US" dirty="0" smtClean="0"/>
              <a:t>.  </a:t>
            </a:r>
          </a:p>
          <a:p>
            <a:r>
              <a:rPr lang="en-US" dirty="0" smtClean="0"/>
              <a:t>The object of the preposition can function [</a:t>
            </a:r>
            <a:r>
              <a:rPr lang="en-US" i="1" dirty="0" smtClean="0"/>
              <a:t>relation</a:t>
            </a:r>
            <a:r>
              <a:rPr lang="en-US" dirty="0"/>
              <a:t>] substantively, adverbially, or adjectivally.</a:t>
            </a:r>
          </a:p>
          <a:p>
            <a:pPr lvl="1"/>
            <a:r>
              <a:rPr lang="en-US" dirty="0" smtClean="0"/>
              <a:t>“They </a:t>
            </a:r>
            <a:r>
              <a:rPr lang="en-US" dirty="0"/>
              <a:t>marched </a:t>
            </a:r>
            <a:r>
              <a:rPr lang="en-US" u="sng" dirty="0"/>
              <a:t>into Caria</a:t>
            </a:r>
            <a:r>
              <a:rPr lang="en-US" dirty="0"/>
              <a:t>.” [</a:t>
            </a:r>
            <a:r>
              <a:rPr lang="en-US" b="1" dirty="0"/>
              <a:t>OBJ</a:t>
            </a:r>
            <a:r>
              <a:rPr lang="en-US" dirty="0"/>
              <a:t>]</a:t>
            </a:r>
          </a:p>
          <a:p>
            <a:pPr lvl="1"/>
            <a:r>
              <a:rPr lang="en-US" dirty="0" smtClean="0"/>
              <a:t>“They </a:t>
            </a:r>
            <a:r>
              <a:rPr lang="en-US" dirty="0"/>
              <a:t>marched </a:t>
            </a:r>
            <a:r>
              <a:rPr lang="en-US" dirty="0" smtClean="0"/>
              <a:t>into Caria </a:t>
            </a:r>
            <a:r>
              <a:rPr lang="en-US" u="sng" dirty="0"/>
              <a:t>with great speed </a:t>
            </a:r>
            <a:r>
              <a:rPr lang="en-US" dirty="0" smtClean="0"/>
              <a:t>.” </a:t>
            </a:r>
            <a:r>
              <a:rPr lang="en-US" dirty="0"/>
              <a:t>[</a:t>
            </a:r>
            <a:r>
              <a:rPr lang="en-US" b="1" dirty="0"/>
              <a:t>ADV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“The army </a:t>
            </a:r>
            <a:r>
              <a:rPr lang="en-US" u="sng" dirty="0"/>
              <a:t>in </a:t>
            </a:r>
            <a:r>
              <a:rPr lang="en-US" u="sng" dirty="0" smtClean="0"/>
              <a:t>Ionia</a:t>
            </a:r>
            <a:r>
              <a:rPr lang="en-US" dirty="0"/>
              <a:t> </a:t>
            </a:r>
            <a:r>
              <a:rPr lang="en-US" dirty="0" smtClean="0"/>
              <a:t>marched into Caria with great speed.” </a:t>
            </a:r>
            <a:br>
              <a:rPr lang="en-US" dirty="0" smtClean="0"/>
            </a:br>
            <a:r>
              <a:rPr lang="en-US" dirty="0" smtClean="0"/>
              <a:t>		[</a:t>
            </a:r>
            <a:r>
              <a:rPr lang="en-US" dirty="0"/>
              <a:t>adjectival = </a:t>
            </a:r>
            <a:r>
              <a:rPr lang="en-US" b="1" dirty="0"/>
              <a:t>ATR</a:t>
            </a:r>
            <a:r>
              <a:rPr lang="en-US" dirty="0"/>
              <a:t>]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189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l-GR" dirty="0" smtClean="0"/>
              <a:t>ἐκ Ῥόδου</a:t>
            </a:r>
            <a:r>
              <a:rPr lang="en-US" dirty="0" smtClean="0"/>
              <a:t> = “out of Rhodes”</a:t>
            </a:r>
            <a:endParaRPr lang="el-GR" dirty="0" smtClean="0"/>
          </a:p>
          <a:p>
            <a:r>
              <a:rPr lang="el-GR" dirty="0" smtClean="0"/>
              <a:t>εἰς Ἑλλήσποντον</a:t>
            </a:r>
            <a:r>
              <a:rPr lang="en-US" dirty="0" smtClean="0"/>
              <a:t> = “into the Hellespont”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5389" y="1721223"/>
            <a:ext cx="3894430" cy="4233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244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7" y="585216"/>
            <a:ext cx="9820853" cy="7236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Top Five Prepositions in Xenophon’s </a:t>
            </a:r>
            <a:r>
              <a:rPr lang="en-US" i="1" dirty="0" smtClean="0"/>
              <a:t>Hellenica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5441" y="2091379"/>
            <a:ext cx="6597445" cy="321804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ε</a:t>
            </a:r>
            <a:r>
              <a:rPr lang="el-GR" dirty="0" smtClean="0">
                <a:cs typeface="Times New Roman" panose="02020603050405020304" pitchFamily="18" charset="0"/>
              </a:rPr>
              <a:t>ἰς</a:t>
            </a:r>
            <a:r>
              <a:rPr lang="en-US" dirty="0" smtClean="0">
                <a:cs typeface="Times New Roman" panose="02020603050405020304" pitchFamily="18" charset="0"/>
              </a:rPr>
              <a:t> = </a:t>
            </a:r>
            <a:r>
              <a:rPr lang="en-US" i="1" dirty="0" smtClean="0">
                <a:cs typeface="Times New Roman" panose="02020603050405020304" pitchFamily="18" charset="0"/>
              </a:rPr>
              <a:t>into</a:t>
            </a:r>
            <a:r>
              <a:rPr lang="en-US" dirty="0" smtClean="0">
                <a:cs typeface="Times New Roman" panose="02020603050405020304" pitchFamily="18" charset="0"/>
              </a:rPr>
              <a:t> [+ </a:t>
            </a:r>
            <a:r>
              <a:rPr lang="en-US" dirty="0" err="1" smtClean="0">
                <a:cs typeface="Times New Roman" panose="02020603050405020304" pitchFamily="18" charset="0"/>
              </a:rPr>
              <a:t>acc</a:t>
            </a:r>
            <a:r>
              <a:rPr lang="en-US" dirty="0" smtClean="0">
                <a:cs typeface="Times New Roman" panose="02020603050405020304" pitchFamily="18" charset="0"/>
              </a:rPr>
              <a:t>]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>
                <a:cs typeface="Times New Roman" panose="02020603050405020304" pitchFamily="18" charset="0"/>
              </a:rPr>
              <a:t>ἐν</a:t>
            </a:r>
            <a:r>
              <a:rPr lang="en-US" dirty="0" smtClean="0">
                <a:cs typeface="Times New Roman" panose="02020603050405020304" pitchFamily="18" charset="0"/>
              </a:rPr>
              <a:t> = </a:t>
            </a:r>
            <a:r>
              <a:rPr lang="en-US" i="1" dirty="0" smtClean="0">
                <a:cs typeface="Times New Roman" panose="02020603050405020304" pitchFamily="18" charset="0"/>
              </a:rPr>
              <a:t>in</a:t>
            </a:r>
            <a:r>
              <a:rPr lang="en-US" dirty="0" smtClean="0">
                <a:cs typeface="Times New Roman" panose="02020603050405020304" pitchFamily="18" charset="0"/>
              </a:rPr>
              <a:t> [+ </a:t>
            </a:r>
            <a:r>
              <a:rPr lang="en-US" dirty="0" err="1" smtClean="0">
                <a:cs typeface="Times New Roman" panose="02020603050405020304" pitchFamily="18" charset="0"/>
              </a:rPr>
              <a:t>dat</a:t>
            </a:r>
            <a:r>
              <a:rPr lang="en-US" dirty="0" smtClean="0">
                <a:cs typeface="Times New Roman" panose="02020603050405020304" pitchFamily="18" charset="0"/>
              </a:rPr>
              <a:t>]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>
                <a:cs typeface="Times New Roman" panose="02020603050405020304" pitchFamily="18" charset="0"/>
              </a:rPr>
              <a:t>ἐπί</a:t>
            </a:r>
            <a:r>
              <a:rPr lang="en-US" dirty="0" smtClean="0">
                <a:cs typeface="Times New Roman" panose="02020603050405020304" pitchFamily="18" charset="0"/>
              </a:rPr>
              <a:t> = </a:t>
            </a:r>
            <a:r>
              <a:rPr lang="en-US" i="1" dirty="0" smtClean="0">
                <a:cs typeface="Times New Roman" panose="02020603050405020304" pitchFamily="18" charset="0"/>
              </a:rPr>
              <a:t>on, against, for</a:t>
            </a:r>
            <a:r>
              <a:rPr lang="en-US" dirty="0" smtClean="0">
                <a:cs typeface="Times New Roman" panose="02020603050405020304" pitchFamily="18" charset="0"/>
              </a:rPr>
              <a:t> [+ gen, </a:t>
            </a:r>
            <a:r>
              <a:rPr lang="en-US" dirty="0" err="1" smtClean="0">
                <a:cs typeface="Times New Roman" panose="02020603050405020304" pitchFamily="18" charset="0"/>
              </a:rPr>
              <a:t>dat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cs typeface="Times New Roman" panose="02020603050405020304" pitchFamily="18" charset="0"/>
              </a:rPr>
              <a:t>acc</a:t>
            </a:r>
            <a:r>
              <a:rPr lang="en-US" dirty="0" smtClean="0">
                <a:cs typeface="Times New Roman" panose="02020603050405020304" pitchFamily="18" charset="0"/>
              </a:rPr>
              <a:t>]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>
                <a:cs typeface="Times New Roman" panose="02020603050405020304" pitchFamily="18" charset="0"/>
              </a:rPr>
              <a:t>ἐκ</a:t>
            </a:r>
            <a:r>
              <a:rPr lang="en-US" dirty="0" smtClean="0">
                <a:cs typeface="Times New Roman" panose="02020603050405020304" pitchFamily="18" charset="0"/>
              </a:rPr>
              <a:t> = </a:t>
            </a:r>
            <a:r>
              <a:rPr lang="en-US" i="1" dirty="0" smtClean="0">
                <a:cs typeface="Times New Roman" panose="02020603050405020304" pitchFamily="18" charset="0"/>
              </a:rPr>
              <a:t>out of </a:t>
            </a:r>
            <a:r>
              <a:rPr lang="en-US" dirty="0" smtClean="0">
                <a:cs typeface="Times New Roman" panose="02020603050405020304" pitchFamily="18" charset="0"/>
              </a:rPr>
              <a:t>[+ gen]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>
                <a:cs typeface="Times New Roman" panose="02020603050405020304" pitchFamily="18" charset="0"/>
              </a:rPr>
              <a:t>πρός</a:t>
            </a:r>
            <a:r>
              <a:rPr lang="en-US" dirty="0" smtClean="0">
                <a:cs typeface="Times New Roman" panose="02020603050405020304" pitchFamily="18" charset="0"/>
              </a:rPr>
              <a:t> = </a:t>
            </a:r>
            <a:r>
              <a:rPr lang="en-US" i="1" dirty="0" smtClean="0">
                <a:cs typeface="Times New Roman" panose="02020603050405020304" pitchFamily="18" charset="0"/>
              </a:rPr>
              <a:t>to </a:t>
            </a:r>
            <a:r>
              <a:rPr lang="en-US" dirty="0" smtClean="0">
                <a:cs typeface="Times New Roman" panose="02020603050405020304" pitchFamily="18" charset="0"/>
              </a:rPr>
              <a:t>[+ </a:t>
            </a:r>
            <a:r>
              <a:rPr lang="en-US" dirty="0" err="1" smtClean="0">
                <a:cs typeface="Times New Roman" panose="02020603050405020304" pitchFamily="18" charset="0"/>
              </a:rPr>
              <a:t>acc</a:t>
            </a:r>
            <a:r>
              <a:rPr lang="en-US" dirty="0" smtClean="0">
                <a:cs typeface="Times New Roman" panose="02020603050405020304" pitchFamily="18" charset="0"/>
              </a:rPr>
              <a:t>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407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5"/>
            <a:ext cx="9720072" cy="643817"/>
          </a:xfrm>
        </p:spPr>
        <p:txBody>
          <a:bodyPr>
            <a:normAutofit/>
          </a:bodyPr>
          <a:lstStyle/>
          <a:p>
            <a:r>
              <a:rPr lang="en-US" dirty="0" smtClean="0"/>
              <a:t>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6951" y="1574318"/>
            <a:ext cx="8759683" cy="4629257"/>
          </a:xfrm>
        </p:spPr>
        <p:txBody>
          <a:bodyPr>
            <a:normAutofit/>
          </a:bodyPr>
          <a:lstStyle/>
          <a:p>
            <a:r>
              <a:rPr lang="en-US" dirty="0" smtClean="0"/>
              <a:t>Genitive = </a:t>
            </a:r>
            <a:r>
              <a:rPr lang="en-US" i="1" dirty="0" smtClean="0"/>
              <a:t>place from which</a:t>
            </a:r>
            <a:r>
              <a:rPr lang="en-US" dirty="0" smtClean="0"/>
              <a:t>, </a:t>
            </a:r>
            <a:r>
              <a:rPr lang="en-US" i="1" dirty="0" smtClean="0"/>
              <a:t>separation</a:t>
            </a:r>
            <a:r>
              <a:rPr lang="en-US" dirty="0" smtClean="0"/>
              <a:t>, </a:t>
            </a:r>
            <a:r>
              <a:rPr lang="en-US" i="1" dirty="0" smtClean="0"/>
              <a:t>time until</a:t>
            </a:r>
            <a:endParaRPr lang="en-US" dirty="0" smtClean="0"/>
          </a:p>
          <a:p>
            <a:pPr lvl="1"/>
            <a:r>
              <a:rPr lang="en-US" dirty="0" smtClean="0"/>
              <a:t>Motion/time </a:t>
            </a:r>
            <a:r>
              <a:rPr lang="en-US" dirty="0"/>
              <a:t>away from = </a:t>
            </a:r>
            <a:r>
              <a:rPr lang="el-GR" dirty="0"/>
              <a:t>ἀπό </a:t>
            </a:r>
            <a:r>
              <a:rPr lang="en-US" dirty="0"/>
              <a:t>and </a:t>
            </a:r>
            <a:r>
              <a:rPr lang="el-GR" dirty="0"/>
              <a:t>ἐκ </a:t>
            </a:r>
            <a:r>
              <a:rPr lang="el-GR" dirty="0" smtClean="0"/>
              <a:t>[</a:t>
            </a:r>
            <a:r>
              <a:rPr lang="en-US" i="1" dirty="0" smtClean="0"/>
              <a:t>out of </a:t>
            </a:r>
            <a:r>
              <a:rPr lang="en-US" dirty="0"/>
              <a:t>or </a:t>
            </a:r>
            <a:r>
              <a:rPr lang="en-US" i="1" dirty="0" smtClean="0"/>
              <a:t>from</a:t>
            </a:r>
            <a:r>
              <a:rPr lang="en-US" dirty="0" smtClean="0"/>
              <a:t>]</a:t>
            </a:r>
            <a:endParaRPr lang="en-US" dirty="0"/>
          </a:p>
          <a:p>
            <a:pPr lvl="1"/>
            <a:r>
              <a:rPr lang="en-US" dirty="0" smtClean="0"/>
              <a:t>Separation </a:t>
            </a:r>
            <a:r>
              <a:rPr lang="en-US" dirty="0"/>
              <a:t>= </a:t>
            </a:r>
            <a:r>
              <a:rPr lang="el-GR" dirty="0" smtClean="0">
                <a:cs typeface="Times New Roman" panose="02020603050405020304" pitchFamily="18" charset="0"/>
              </a:rPr>
              <a:t>ἔ</a:t>
            </a:r>
            <a:r>
              <a:rPr lang="el-GR" dirty="0" smtClean="0"/>
              <a:t>ξω [</a:t>
            </a:r>
            <a:r>
              <a:rPr lang="en-US" i="1" dirty="0" smtClean="0"/>
              <a:t>outside of</a:t>
            </a:r>
            <a:r>
              <a:rPr lang="en-US" dirty="0" smtClean="0"/>
              <a:t>]</a:t>
            </a:r>
            <a:endParaRPr lang="en-US" dirty="0"/>
          </a:p>
          <a:p>
            <a:pPr lvl="1"/>
            <a:r>
              <a:rPr lang="en-US" dirty="0" smtClean="0"/>
              <a:t>Time </a:t>
            </a:r>
            <a:r>
              <a:rPr lang="en-US" dirty="0"/>
              <a:t>until/before = </a:t>
            </a:r>
            <a:r>
              <a:rPr lang="el-GR" dirty="0" smtClean="0"/>
              <a:t>μέχρι [</a:t>
            </a:r>
            <a:r>
              <a:rPr lang="en-US" i="1" dirty="0" smtClean="0"/>
              <a:t>until</a:t>
            </a:r>
            <a:r>
              <a:rPr lang="en-US" dirty="0" smtClean="0"/>
              <a:t>], </a:t>
            </a:r>
            <a:r>
              <a:rPr lang="el-GR" dirty="0"/>
              <a:t>πρό </a:t>
            </a:r>
            <a:r>
              <a:rPr lang="el-GR" dirty="0" smtClean="0"/>
              <a:t>[</a:t>
            </a:r>
            <a:r>
              <a:rPr lang="en-US" i="1" dirty="0" smtClean="0"/>
              <a:t>before</a:t>
            </a:r>
            <a:r>
              <a:rPr lang="en-US" dirty="0" smtClean="0"/>
              <a:t>]</a:t>
            </a:r>
            <a:endParaRPr lang="en-US" dirty="0"/>
          </a:p>
          <a:p>
            <a:pPr lvl="1">
              <a:lnSpc>
                <a:spcPct val="100000"/>
              </a:lnSpc>
            </a:pPr>
            <a:r>
              <a:rPr lang="en-US" dirty="0" smtClean="0"/>
              <a:t>Miscellaneous = </a:t>
            </a:r>
            <a:r>
              <a:rPr lang="el-GR" dirty="0" smtClean="0">
                <a:cs typeface="Times New Roman" panose="02020603050405020304" pitchFamily="18" charset="0"/>
              </a:rPr>
              <a:t>ἀ</a:t>
            </a:r>
            <a:r>
              <a:rPr lang="el-GR" dirty="0" smtClean="0"/>
              <a:t>ντί [</a:t>
            </a:r>
            <a:r>
              <a:rPr lang="en-US" i="1" dirty="0" smtClean="0"/>
              <a:t>in exchange for</a:t>
            </a:r>
            <a:r>
              <a:rPr lang="en-US" dirty="0" smtClean="0"/>
              <a:t>], </a:t>
            </a:r>
            <a:r>
              <a:rPr lang="el-GR" dirty="0" smtClean="0"/>
              <a:t>ἕνεκα</a:t>
            </a:r>
            <a:r>
              <a:rPr lang="en-US" dirty="0" smtClean="0"/>
              <a:t> [</a:t>
            </a:r>
            <a:r>
              <a:rPr lang="en-US" i="1" dirty="0" smtClean="0"/>
              <a:t>on account of; </a:t>
            </a:r>
            <a:r>
              <a:rPr lang="en-US" dirty="0" smtClean="0"/>
              <a:t>usually postpositive], </a:t>
            </a:r>
            <a:r>
              <a:rPr lang="el-GR" dirty="0"/>
              <a:t>πλήν [</a:t>
            </a:r>
            <a:r>
              <a:rPr lang="en-US" i="1" dirty="0"/>
              <a:t>except</a:t>
            </a:r>
            <a:r>
              <a:rPr lang="en-US" dirty="0" smtClean="0"/>
              <a:t>]</a:t>
            </a:r>
          </a:p>
          <a:p>
            <a:r>
              <a:rPr lang="en-US" dirty="0" smtClean="0"/>
              <a:t>Dative = </a:t>
            </a:r>
            <a:r>
              <a:rPr lang="en-US" i="1" dirty="0" smtClean="0"/>
              <a:t>where</a:t>
            </a:r>
            <a:r>
              <a:rPr lang="en-US" dirty="0" smtClean="0"/>
              <a:t>, </a:t>
            </a:r>
            <a:r>
              <a:rPr lang="en-US" i="1" dirty="0" smtClean="0"/>
              <a:t>when</a:t>
            </a:r>
            <a:r>
              <a:rPr lang="en-US" dirty="0" smtClean="0"/>
              <a:t>, </a:t>
            </a:r>
            <a:r>
              <a:rPr lang="en-US" i="1" dirty="0" smtClean="0"/>
              <a:t>with, by means of</a:t>
            </a:r>
          </a:p>
          <a:p>
            <a:pPr lvl="1"/>
            <a:r>
              <a:rPr lang="el-GR" dirty="0" smtClean="0">
                <a:cs typeface="Times New Roman" panose="02020603050405020304" pitchFamily="18" charset="0"/>
              </a:rPr>
              <a:t>ἐ</a:t>
            </a:r>
            <a:r>
              <a:rPr lang="en-US" dirty="0" smtClean="0"/>
              <a:t>ν [</a:t>
            </a:r>
            <a:r>
              <a:rPr lang="en-US" i="1" dirty="0" smtClean="0"/>
              <a:t>in</a:t>
            </a:r>
            <a:r>
              <a:rPr lang="en-US" dirty="0" smtClean="0"/>
              <a:t> </a:t>
            </a:r>
            <a:r>
              <a:rPr lang="en-US" dirty="0"/>
              <a:t>or </a:t>
            </a:r>
            <a:r>
              <a:rPr lang="en-US" i="1" dirty="0" smtClean="0"/>
              <a:t>at</a:t>
            </a:r>
            <a:r>
              <a:rPr lang="en-US" dirty="0" smtClean="0"/>
              <a:t>], </a:t>
            </a:r>
            <a:r>
              <a:rPr lang="en-US" dirty="0" err="1"/>
              <a:t>σύν</a:t>
            </a:r>
            <a:r>
              <a:rPr lang="en-US" dirty="0"/>
              <a:t> </a:t>
            </a:r>
            <a:r>
              <a:rPr lang="en-US" dirty="0" smtClean="0"/>
              <a:t>[</a:t>
            </a:r>
            <a:r>
              <a:rPr lang="en-US" i="1" dirty="0" smtClean="0"/>
              <a:t>with</a:t>
            </a:r>
            <a:r>
              <a:rPr lang="en-US" dirty="0" smtClean="0"/>
              <a:t>]</a:t>
            </a:r>
          </a:p>
          <a:p>
            <a:r>
              <a:rPr lang="en-US" dirty="0" smtClean="0"/>
              <a:t>Accusative = </a:t>
            </a:r>
            <a:r>
              <a:rPr lang="en-US" i="1" dirty="0" smtClean="0"/>
              <a:t>place to which</a:t>
            </a:r>
          </a:p>
          <a:p>
            <a:pPr lvl="1"/>
            <a:r>
              <a:rPr lang="el-GR" dirty="0" smtClean="0"/>
              <a:t>ε</a:t>
            </a:r>
            <a:r>
              <a:rPr lang="el-GR" dirty="0" smtClean="0">
                <a:cs typeface="Times New Roman" panose="02020603050405020304" pitchFamily="18" charset="0"/>
              </a:rPr>
              <a:t>ἰ</a:t>
            </a:r>
            <a:r>
              <a:rPr lang="el-GR" dirty="0" smtClean="0"/>
              <a:t>ς/</a:t>
            </a:r>
            <a:r>
              <a:rPr lang="el-GR" dirty="0" smtClean="0">
                <a:cs typeface="Times New Roman" panose="02020603050405020304" pitchFamily="18" charset="0"/>
              </a:rPr>
              <a:t>ἐ</a:t>
            </a:r>
            <a:r>
              <a:rPr lang="el-GR" dirty="0" smtClean="0"/>
              <a:t>ς [</a:t>
            </a:r>
            <a:r>
              <a:rPr lang="en-US" i="1" dirty="0" smtClean="0"/>
              <a:t>into</a:t>
            </a:r>
            <a:r>
              <a:rPr lang="en-US" dirty="0" smtClean="0"/>
              <a:t>]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88425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5"/>
            <a:ext cx="9720072" cy="1145262"/>
          </a:xfrm>
        </p:spPr>
        <p:txBody>
          <a:bodyPr>
            <a:normAutofit/>
          </a:bodyPr>
          <a:lstStyle/>
          <a:p>
            <a:r>
              <a:rPr lang="en-US" dirty="0" smtClean="0"/>
              <a:t>Some </a:t>
            </a:r>
            <a:r>
              <a:rPr lang="en-US" dirty="0"/>
              <a:t>take multiple cases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with the same general meaning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5188" y="2507226"/>
            <a:ext cx="6757951" cy="2202426"/>
          </a:xfrm>
        </p:spPr>
        <p:txBody>
          <a:bodyPr/>
          <a:lstStyle/>
          <a:p>
            <a:r>
              <a:rPr lang="el-GR" dirty="0" smtClean="0"/>
              <a:t>κατ</a:t>
            </a:r>
            <a:r>
              <a:rPr lang="el-GR" dirty="0" smtClean="0">
                <a:cs typeface="Times New Roman" panose="02020603050405020304" pitchFamily="18" charset="0"/>
              </a:rPr>
              <a:t>ά</a:t>
            </a:r>
            <a:r>
              <a:rPr lang="el-GR" dirty="0" smtClean="0"/>
              <a:t> </a:t>
            </a:r>
            <a:r>
              <a:rPr lang="el-GR" dirty="0"/>
              <a:t>= “</a:t>
            </a:r>
            <a:r>
              <a:rPr lang="en-US" dirty="0"/>
              <a:t>down from</a:t>
            </a:r>
            <a:r>
              <a:rPr lang="en-US" dirty="0" smtClean="0"/>
              <a:t>” [+ </a:t>
            </a:r>
            <a:r>
              <a:rPr lang="en-US" b="1" u="sng" dirty="0" smtClean="0"/>
              <a:t>gen</a:t>
            </a:r>
            <a:r>
              <a:rPr lang="en-US" dirty="0" smtClean="0"/>
              <a:t> or </a:t>
            </a:r>
            <a:r>
              <a:rPr lang="en-US" dirty="0" err="1" smtClean="0"/>
              <a:t>acc</a:t>
            </a:r>
            <a:r>
              <a:rPr lang="en-US" dirty="0" smtClean="0"/>
              <a:t>]</a:t>
            </a:r>
          </a:p>
          <a:p>
            <a:r>
              <a:rPr lang="el-GR" dirty="0" smtClean="0">
                <a:cs typeface="Times New Roman" panose="02020603050405020304" pitchFamily="18" charset="0"/>
              </a:rPr>
              <a:t>ὑ</a:t>
            </a:r>
            <a:r>
              <a:rPr lang="el-GR" dirty="0" smtClean="0"/>
              <a:t>πέρ </a:t>
            </a:r>
            <a:r>
              <a:rPr lang="en-US" dirty="0"/>
              <a:t>= “over</a:t>
            </a:r>
            <a:r>
              <a:rPr lang="en-US" dirty="0" smtClean="0"/>
              <a:t>” </a:t>
            </a:r>
            <a:r>
              <a:rPr lang="en-US" dirty="0"/>
              <a:t>[+ gen or </a:t>
            </a:r>
            <a:r>
              <a:rPr lang="en-US" dirty="0" err="1"/>
              <a:t>acc</a:t>
            </a:r>
            <a:r>
              <a:rPr lang="en-US" dirty="0"/>
              <a:t>]</a:t>
            </a:r>
          </a:p>
          <a:p>
            <a:r>
              <a:rPr lang="en-US" dirty="0" smtClean="0"/>
              <a:t>π</a:t>
            </a:r>
            <a:r>
              <a:rPr lang="en-US" dirty="0" err="1" smtClean="0"/>
              <a:t>ερ</a:t>
            </a:r>
            <a:r>
              <a:rPr lang="el-GR" dirty="0" smtClean="0">
                <a:cs typeface="Times New Roman" panose="02020603050405020304" pitchFamily="18" charset="0"/>
              </a:rPr>
              <a:t>ί</a:t>
            </a:r>
            <a:r>
              <a:rPr lang="en-US" dirty="0" smtClean="0"/>
              <a:t> </a:t>
            </a:r>
            <a:r>
              <a:rPr lang="en-US" dirty="0"/>
              <a:t>= “around,” “about,” “concerning</a:t>
            </a:r>
            <a:r>
              <a:rPr lang="en-US" dirty="0" smtClean="0"/>
              <a:t>” </a:t>
            </a:r>
            <a:br>
              <a:rPr lang="en-US" dirty="0" smtClean="0"/>
            </a:br>
            <a:r>
              <a:rPr lang="en-US" dirty="0" smtClean="0"/>
              <a:t>			[+ gen, </a:t>
            </a:r>
            <a:r>
              <a:rPr lang="en-US" b="1" u="sng" dirty="0" err="1" smtClean="0"/>
              <a:t>dat</a:t>
            </a:r>
            <a:r>
              <a:rPr lang="en-US" dirty="0" smtClean="0"/>
              <a:t>, or </a:t>
            </a:r>
            <a:r>
              <a:rPr lang="en-US" dirty="0" err="1"/>
              <a:t>acc</a:t>
            </a:r>
            <a:r>
              <a:rPr lang="en-US" dirty="0"/>
              <a:t>]</a:t>
            </a:r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65872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5"/>
            <a:ext cx="9720072" cy="1145262"/>
          </a:xfrm>
        </p:spPr>
        <p:txBody>
          <a:bodyPr>
            <a:normAutofit/>
          </a:bodyPr>
          <a:lstStyle/>
          <a:p>
            <a:r>
              <a:rPr lang="en-US" dirty="0" smtClean="0"/>
              <a:t>Some </a:t>
            </a:r>
            <a:r>
              <a:rPr lang="en-US" dirty="0"/>
              <a:t>take multiple cases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with </a:t>
            </a:r>
            <a:r>
              <a:rPr lang="en-US" dirty="0"/>
              <a:t>different </a:t>
            </a:r>
            <a:r>
              <a:rPr lang="en-US" dirty="0" smtClean="0"/>
              <a:t>meanings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6706" y="2064774"/>
            <a:ext cx="5694916" cy="3637935"/>
          </a:xfrm>
        </p:spPr>
        <p:txBody>
          <a:bodyPr/>
          <a:lstStyle/>
          <a:p>
            <a:r>
              <a:rPr lang="el-GR" dirty="0"/>
              <a:t>πρός </a:t>
            </a:r>
            <a:endParaRPr lang="en-US" dirty="0"/>
          </a:p>
          <a:p>
            <a:pPr lvl="1"/>
            <a:r>
              <a:rPr lang="en-US" dirty="0"/>
              <a:t>g</a:t>
            </a:r>
            <a:r>
              <a:rPr lang="el-GR" dirty="0" smtClean="0"/>
              <a:t>en </a:t>
            </a:r>
            <a:r>
              <a:rPr lang="el-GR" dirty="0"/>
              <a:t>= </a:t>
            </a:r>
            <a:r>
              <a:rPr lang="en-US" i="1" dirty="0" smtClean="0"/>
              <a:t>from</a:t>
            </a:r>
          </a:p>
          <a:p>
            <a:pPr lvl="1"/>
            <a:r>
              <a:rPr lang="en-US" dirty="0" err="1" smtClean="0"/>
              <a:t>dat</a:t>
            </a:r>
            <a:r>
              <a:rPr lang="en-US" dirty="0" smtClean="0"/>
              <a:t> = </a:t>
            </a:r>
            <a:r>
              <a:rPr lang="en-US" i="1" dirty="0" smtClean="0"/>
              <a:t>near</a:t>
            </a:r>
            <a:r>
              <a:rPr lang="en-US" dirty="0" smtClean="0"/>
              <a:t> or </a:t>
            </a:r>
            <a:r>
              <a:rPr lang="en-US" i="1" dirty="0" smtClean="0"/>
              <a:t>in addition to</a:t>
            </a:r>
          </a:p>
          <a:p>
            <a:pPr lvl="1"/>
            <a:r>
              <a:rPr lang="en-US" b="1" u="sng" dirty="0" err="1" smtClean="0"/>
              <a:t>acc</a:t>
            </a:r>
            <a:r>
              <a:rPr lang="en-US" b="1" u="sng" dirty="0" smtClean="0"/>
              <a:t> </a:t>
            </a:r>
            <a:r>
              <a:rPr lang="en-US" b="1" u="sng" dirty="0"/>
              <a:t>= </a:t>
            </a:r>
            <a:r>
              <a:rPr lang="en-US" b="1" i="1" u="sng" dirty="0" smtClean="0"/>
              <a:t>to</a:t>
            </a:r>
            <a:r>
              <a:rPr lang="en-US" b="1" u="sng" dirty="0" smtClean="0"/>
              <a:t> </a:t>
            </a:r>
            <a:r>
              <a:rPr lang="en-US" b="1" u="sng" dirty="0"/>
              <a:t>or </a:t>
            </a:r>
            <a:r>
              <a:rPr lang="en-US" b="1" i="1" u="sng" dirty="0" smtClean="0"/>
              <a:t>toward</a:t>
            </a:r>
            <a:endParaRPr lang="en-US" b="1" i="1" u="sng" dirty="0"/>
          </a:p>
          <a:p>
            <a:r>
              <a:rPr lang="el-GR" dirty="0"/>
              <a:t>ὑπό </a:t>
            </a:r>
            <a:r>
              <a:rPr lang="en-US" dirty="0"/>
              <a:t>= “under</a:t>
            </a:r>
            <a:r>
              <a:rPr lang="en-US" dirty="0" smtClean="0"/>
              <a:t>” or “by”</a:t>
            </a:r>
            <a:endParaRPr lang="en-US" dirty="0"/>
          </a:p>
          <a:p>
            <a:pPr lvl="1"/>
            <a:r>
              <a:rPr lang="en-US" b="1" u="sng" dirty="0"/>
              <a:t>g</a:t>
            </a:r>
            <a:r>
              <a:rPr lang="el-GR" b="1" u="sng" dirty="0" smtClean="0"/>
              <a:t>en </a:t>
            </a:r>
            <a:r>
              <a:rPr lang="el-GR" b="1" u="sng" dirty="0"/>
              <a:t>= </a:t>
            </a:r>
            <a:r>
              <a:rPr lang="en-US" b="1" u="sng" dirty="0"/>
              <a:t>position or agent</a:t>
            </a:r>
          </a:p>
          <a:p>
            <a:pPr lvl="1"/>
            <a:r>
              <a:rPr lang="en-US" dirty="0" err="1"/>
              <a:t>d</a:t>
            </a:r>
            <a:r>
              <a:rPr lang="en-US" dirty="0" err="1" smtClean="0"/>
              <a:t>at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i="1" dirty="0" smtClean="0"/>
              <a:t>under </a:t>
            </a:r>
            <a:r>
              <a:rPr lang="en-US" i="1" dirty="0"/>
              <a:t>the power </a:t>
            </a:r>
            <a:r>
              <a:rPr lang="en-US" i="1" dirty="0" smtClean="0"/>
              <a:t>of</a:t>
            </a:r>
            <a:endParaRPr lang="en-US" i="1" dirty="0"/>
          </a:p>
          <a:p>
            <a:pPr lvl="1"/>
            <a:r>
              <a:rPr lang="en-US" dirty="0" err="1"/>
              <a:t>a</a:t>
            </a:r>
            <a:r>
              <a:rPr lang="en-US" dirty="0" err="1" smtClean="0"/>
              <a:t>cc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i="1" dirty="0" smtClean="0"/>
              <a:t>during</a:t>
            </a:r>
            <a:endParaRPr lang="en-US" i="1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93306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mpf aor ind 3rd verbs.pptx" id="{8E40F642-33D7-435E-8F57-D76A345B260E}" vid="{A8F48C8D-8F80-47F5-81C3-7A9C61DAF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1256</TotalTime>
  <Words>941</Words>
  <Application>Microsoft Office PowerPoint</Application>
  <PresentationFormat>Widescreen</PresentationFormat>
  <Paragraphs>202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Calibri</vt:lpstr>
      <vt:lpstr>Courier New</vt:lpstr>
      <vt:lpstr>Times New Roman</vt:lpstr>
      <vt:lpstr>Tw Cen MT</vt:lpstr>
      <vt:lpstr>Tw Cen MT Condensed</vt:lpstr>
      <vt:lpstr>Wingdings 3</vt:lpstr>
      <vt:lpstr>Integral</vt:lpstr>
      <vt:lpstr>Prepositions  in Ancient Greek</vt:lpstr>
      <vt:lpstr>Prepositions</vt:lpstr>
      <vt:lpstr>Prepositions were originally adverbs</vt:lpstr>
      <vt:lpstr>Prepositions in Dependency Grammar</vt:lpstr>
      <vt:lpstr>PowerPoint Presentation</vt:lpstr>
      <vt:lpstr>Top Five Prepositions in Xenophon’s Hellenica</vt:lpstr>
      <vt:lpstr>Cases</vt:lpstr>
      <vt:lpstr>Some take multiple cases  with the same general meaning</vt:lpstr>
      <vt:lpstr>Some take multiple cases  with different meanings</vt:lpstr>
      <vt:lpstr>Some take multiple cases  with different meanings</vt:lpstr>
      <vt:lpstr>Some take multiple cases  with different meanings</vt:lpstr>
      <vt:lpstr>PowerPoint Presentation</vt:lpstr>
      <vt:lpstr>PowerPoint Presentation</vt:lpstr>
      <vt:lpstr>ἦλθεν ἐξ Ἀθηνῶν Θυμοχάρης.  [1.1.1]</vt:lpstr>
      <vt:lpstr>Δωριεὺς ὁ Διαγόρου ἐκ Ῥόδου εἰς Ἑλλήσποντον εἰσέπλει. [1.1.2] </vt:lpstr>
      <vt:lpstr>οἱ ἀπεχώρησαν τοῖς ἔξω τοῦ στρατοπέδου.</vt:lpstr>
      <vt:lpstr>ἦλθε πρὸς τὰς πύλας σὺν τῷ φρουρῷ. </vt:lpstr>
      <vt:lpstr>οἱ ἱεροὶ ἔφυγον εἰς τὴν ἀγοράν. </vt:lpstr>
      <vt:lpstr>οἱ περὶ τὸν Ἀνδροκλείδαν ἔπεισαν τοὺς Θηβαίους. [3.5.4]</vt:lpstr>
      <vt:lpstr>ὁ Ἀλκιβιάδης τοῖς ὅρκοις οὐκ ἔμενε, ἀλλὰ περὶ Σηλυμβρίαν ἦν.</vt:lpstr>
      <vt:lpstr>Λύσανδρος μὲν διέπλευσεν εἰς Ἔφεσον, οἱ δʼ Ἀθηναῖοι [διέπλευσαν] εἰς Σάμον.   Verb is elided.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101</dc:title>
  <dc:creator>Vanessa Gorman</dc:creator>
  <cp:lastModifiedBy>Vanessa Gorman</cp:lastModifiedBy>
  <cp:revision>288</cp:revision>
  <dcterms:created xsi:type="dcterms:W3CDTF">2019-10-07T18:50:51Z</dcterms:created>
  <dcterms:modified xsi:type="dcterms:W3CDTF">2020-10-08T14:50:00Z</dcterms:modified>
</cp:coreProperties>
</file>