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405" r:id="rId3"/>
    <p:sldId id="389" r:id="rId4"/>
    <p:sldId id="390" r:id="rId5"/>
    <p:sldId id="394" r:id="rId6"/>
    <p:sldId id="404" r:id="rId7"/>
    <p:sldId id="399" r:id="rId8"/>
    <p:sldId id="400" r:id="rId9"/>
    <p:sldId id="395" r:id="rId10"/>
    <p:sldId id="396" r:id="rId11"/>
    <p:sldId id="397" r:id="rId12"/>
    <p:sldId id="398" r:id="rId13"/>
    <p:sldId id="402" r:id="rId14"/>
    <p:sldId id="40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F4F8"/>
    <a:srgbClr val="EEC358"/>
    <a:srgbClr val="E058EE"/>
    <a:srgbClr val="00B0F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40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42474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Coordinating Conjunctions in Ancient Greek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2268" y="366106"/>
            <a:ext cx="9720072" cy="1507518"/>
          </a:xfrm>
        </p:spPr>
        <p:txBody>
          <a:bodyPr>
            <a:noAutofit/>
          </a:bodyPr>
          <a:lstStyle/>
          <a:p>
            <a:r>
              <a:rPr lang="el-GR" sz="3000" dirty="0"/>
              <a:t>Λακεδαιμόνιοι </a:t>
            </a:r>
            <a:r>
              <a:rPr lang="el-GR" sz="3000" u="sng" dirty="0"/>
              <a:t>καὶ</a:t>
            </a:r>
            <a:r>
              <a:rPr lang="el-GR" sz="3000" dirty="0"/>
              <a:t> Ἀθηναῖοι τὴν σπονδὴν ἐποίησεν.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l-GR" sz="3000" dirty="0"/>
              <a:t/>
            </a:r>
            <a:br>
              <a:rPr lang="el-GR" sz="3000" dirty="0"/>
            </a:br>
            <a:r>
              <a:rPr lang="el-GR" sz="3000" dirty="0"/>
              <a:t>ὁ Θρασύβουλος </a:t>
            </a:r>
            <a:r>
              <a:rPr lang="el-GR" sz="3000" u="sng" dirty="0"/>
              <a:t>καὶ</a:t>
            </a:r>
            <a:r>
              <a:rPr lang="el-GR" sz="3000" dirty="0"/>
              <a:t> οἱ ὁπλῖται ἐβοήθουν τὴ</a:t>
            </a:r>
            <a:r>
              <a:rPr lang="en-US" sz="3000" dirty="0"/>
              <a:t>v </a:t>
            </a:r>
            <a:r>
              <a:rPr lang="el-GR" sz="3000" dirty="0"/>
              <a:t>φυλακήν</a:t>
            </a:r>
            <a:r>
              <a:rPr lang="el-GR" sz="3000" dirty="0" smtClean="0"/>
              <a:t>.</a:t>
            </a:r>
            <a:r>
              <a:rPr lang="el-GR" sz="3000" dirty="0"/>
              <a:t/>
            </a:r>
            <a:br>
              <a:rPr lang="el-GR" sz="3000" dirty="0"/>
            </a:br>
            <a:endParaRPr lang="en-US" sz="3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2957" y="2352515"/>
            <a:ext cx="4207463" cy="366621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9248" y="2352515"/>
            <a:ext cx="3972271" cy="3666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45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ὁ </a:t>
            </a:r>
            <a:r>
              <a:rPr lang="el-GR" dirty="0"/>
              <a:t>Φαρνάβαζος ἐβοήθει στρατιᾷ </a:t>
            </a:r>
            <a:r>
              <a:rPr lang="el-GR" u="sng" dirty="0"/>
              <a:t>τε καὶ </a:t>
            </a:r>
            <a:r>
              <a:rPr lang="el-GR" dirty="0"/>
              <a:t>ἵπποις.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8613" y="2186884"/>
            <a:ext cx="5451101" cy="399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26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6290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l-GR" dirty="0"/>
              <a:t>ἐναυμάχησαν Λακεδαιμόνιοι </a:t>
            </a:r>
            <a:r>
              <a:rPr lang="el-GR" u="sng" dirty="0"/>
              <a:t>καὶ</a:t>
            </a:r>
            <a:r>
              <a:rPr lang="el-GR" dirty="0"/>
              <a:t> Ἀθηναῖοι, ἐνίκησαν </a:t>
            </a:r>
            <a:r>
              <a:rPr lang="el-GR" u="sng" dirty="0"/>
              <a:t>δὲ</a:t>
            </a:r>
            <a:r>
              <a:rPr lang="el-GR" dirty="0"/>
              <a:t> Λακεδαιμόνιοι.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7025" y="1986894"/>
            <a:ext cx="4633633" cy="4397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78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947749"/>
          </a:xfrm>
        </p:spPr>
        <p:txBody>
          <a:bodyPr/>
          <a:lstStyle/>
          <a:p>
            <a:r>
              <a:rPr lang="el-GR" dirty="0" smtClean="0"/>
              <a:t>οἱ </a:t>
            </a:r>
            <a:r>
              <a:rPr lang="el-GR" u="sng" dirty="0"/>
              <a:t>μὲν</a:t>
            </a:r>
            <a:r>
              <a:rPr lang="el-GR" dirty="0"/>
              <a:t> </a:t>
            </a:r>
            <a:r>
              <a:rPr lang="el-GR" dirty="0" smtClean="0"/>
              <a:t>ἐμάχοντο</a:t>
            </a:r>
            <a:r>
              <a:rPr lang="el-GR" dirty="0"/>
              <a:t>, οἱ </a:t>
            </a:r>
            <a:r>
              <a:rPr lang="el-GR" u="sng" dirty="0"/>
              <a:t>δʼ</a:t>
            </a:r>
            <a:r>
              <a:rPr lang="el-GR" dirty="0"/>
              <a:t> ἔφευγον.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1627" y="1953623"/>
            <a:ext cx="4316360" cy="391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57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100149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l-GR" u="sng" dirty="0" smtClean="0"/>
              <a:t>οὔτε</a:t>
            </a:r>
            <a:r>
              <a:rPr lang="el-GR" dirty="0" smtClean="0"/>
              <a:t> </a:t>
            </a:r>
            <a:r>
              <a:rPr lang="el-GR" dirty="0"/>
              <a:t>ἐναυμάχησε τῇ θαλάσσᾳ </a:t>
            </a:r>
            <a:r>
              <a:rPr lang="el-GR" u="sng" dirty="0"/>
              <a:t>οὔτε</a:t>
            </a:r>
            <a:r>
              <a:rPr lang="el-GR" dirty="0"/>
              <a:t> ἐμαχέσατο τῇ γῇ, </a:t>
            </a:r>
            <a:r>
              <a:rPr lang="el-GR" u="sng" dirty="0"/>
              <a:t>ἀλλ᾽ </a:t>
            </a:r>
            <a:r>
              <a:rPr lang="el-GR" dirty="0"/>
              <a:t>ἔμεινε τῷ στρατοπέδῳ.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0377" y="2178704"/>
            <a:ext cx="5638441" cy="424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73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4168" y="1592826"/>
            <a:ext cx="9230033" cy="4716534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Coordinating</a:t>
            </a:r>
          </a:p>
          <a:p>
            <a:pPr lvl="1"/>
            <a:r>
              <a:rPr lang="en-US" dirty="0" smtClean="0"/>
              <a:t>Words </a:t>
            </a:r>
            <a:r>
              <a:rPr lang="en-US" dirty="0"/>
              <a:t>that join words, phrases, or clauses of equal value</a:t>
            </a:r>
          </a:p>
          <a:p>
            <a:pPr lvl="1"/>
            <a:r>
              <a:rPr lang="en-US" dirty="0" smtClean="0"/>
              <a:t>“And,” “or,” “but,” “yet,” “either</a:t>
            </a:r>
            <a:r>
              <a:rPr lang="en-US" dirty="0"/>
              <a:t>… or</a:t>
            </a:r>
            <a:r>
              <a:rPr lang="en-US" dirty="0" smtClean="0"/>
              <a:t>,” “neither</a:t>
            </a:r>
            <a:r>
              <a:rPr lang="en-US" dirty="0"/>
              <a:t>… nor</a:t>
            </a:r>
            <a:r>
              <a:rPr lang="en-US" dirty="0" smtClean="0"/>
              <a:t>,” </a:t>
            </a:r>
            <a:r>
              <a:rPr lang="en-US" i="1" dirty="0"/>
              <a:t>etc</a:t>
            </a:r>
            <a:r>
              <a:rPr lang="en-US" i="1" dirty="0" smtClean="0"/>
              <a:t>.</a:t>
            </a:r>
          </a:p>
          <a:p>
            <a:r>
              <a:rPr lang="en-US" b="1" u="sng" dirty="0" smtClean="0"/>
              <a:t>Subordinating</a:t>
            </a:r>
          </a:p>
          <a:p>
            <a:pPr lvl="1"/>
            <a:r>
              <a:rPr lang="en-US" dirty="0" smtClean="0"/>
              <a:t>Words </a:t>
            </a:r>
            <a:r>
              <a:rPr lang="en-US" dirty="0"/>
              <a:t>that introduce clauses that are </a:t>
            </a:r>
            <a:r>
              <a:rPr lang="en-US" b="1" u="sng" dirty="0"/>
              <a:t>dependent</a:t>
            </a:r>
            <a:r>
              <a:rPr lang="en-US" dirty="0"/>
              <a:t> upon the main/independent clause</a:t>
            </a:r>
          </a:p>
          <a:p>
            <a:pPr lvl="1"/>
            <a:r>
              <a:rPr lang="en-US" dirty="0" smtClean="0"/>
              <a:t>Since</a:t>
            </a:r>
            <a:r>
              <a:rPr lang="en-US" dirty="0"/>
              <a:t>, that, after, before, if, as, when, </a:t>
            </a:r>
            <a:r>
              <a:rPr lang="en-US" i="1" dirty="0"/>
              <a:t>etc.</a:t>
            </a:r>
          </a:p>
          <a:p>
            <a:pPr lvl="1"/>
            <a:r>
              <a:rPr lang="en-US" sz="2000" dirty="0" smtClean="0"/>
              <a:t>Note</a:t>
            </a:r>
            <a:r>
              <a:rPr lang="en-US" sz="2000" dirty="0"/>
              <a:t>: subordinating conjunctions do not include </a:t>
            </a:r>
            <a:r>
              <a:rPr lang="en-US" sz="2000" dirty="0" smtClean="0"/>
              <a:t>“who</a:t>
            </a:r>
            <a:r>
              <a:rPr lang="en-US" sz="2000" dirty="0"/>
              <a:t>” or “what,” because these relative pronouns/adjectives introduce a peculiar kind of subordinate clause, called a relative clause. We will deal with them </a:t>
            </a:r>
            <a:r>
              <a:rPr lang="en-US" sz="2000" dirty="0" smtClean="0"/>
              <a:t>separately.</a:t>
            </a:r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326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Coordinating Conjunctions in Greek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41987"/>
            <a:ext cx="10334154" cy="4667373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l-GR" u="sng" dirty="0">
                <a:ea typeface="Calibri" panose="020F0502020204030204" pitchFamily="34" charset="0"/>
                <a:cs typeface="Times New Roman" panose="02020603050405020304" pitchFamily="18" charset="0"/>
              </a:rPr>
              <a:t>καί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l-GR" u="sng" dirty="0">
                <a:ea typeface="Calibri" panose="020F0502020204030204" pitchFamily="34" charset="0"/>
                <a:cs typeface="Times New Roman" panose="02020603050405020304" pitchFamily="18" charset="0"/>
              </a:rPr>
              <a:t>τε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[enclitic] or </a:t>
            </a:r>
            <a:r>
              <a:rPr lang="el-GR" u="sng" dirty="0">
                <a:ea typeface="Calibri" panose="020F0502020204030204" pitchFamily="34" charset="0"/>
                <a:cs typeface="Times New Roman" panose="02020603050405020304" pitchFamily="18" charset="0"/>
              </a:rPr>
              <a:t>τε καί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etc. (“and”)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l-GR" u="sng" dirty="0">
                <a:ea typeface="Calibri" panose="020F0502020204030204" pitchFamily="34" charset="0"/>
                <a:cs typeface="Times New Roman" panose="02020603050405020304" pitchFamily="18" charset="0"/>
              </a:rPr>
              <a:t>τε ... καί</a:t>
            </a:r>
            <a:r>
              <a:rPr lang="en-US" u="sng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or </a:t>
            </a:r>
            <a:r>
              <a:rPr lang="el-GR" u="sng" dirty="0">
                <a:ea typeface="Calibri" panose="020F0502020204030204" pitchFamily="34" charset="0"/>
                <a:cs typeface="Times New Roman" panose="02020603050405020304" pitchFamily="18" charset="0"/>
              </a:rPr>
              <a:t>τε </a:t>
            </a:r>
            <a:r>
              <a:rPr lang="en-US" u="sng" dirty="0"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l-GR" u="sng" dirty="0">
                <a:ea typeface="Calibri" panose="020F0502020204030204" pitchFamily="34" charset="0"/>
                <a:cs typeface="Times New Roman" panose="02020603050405020304" pitchFamily="18" charset="0"/>
              </a:rPr>
              <a:t>τε ... τε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or </a:t>
            </a:r>
            <a:r>
              <a:rPr lang="en-US" u="sng" dirty="0">
                <a:ea typeface="Calibri" panose="020F0502020204030204" pitchFamily="34" charset="0"/>
                <a:cs typeface="Times New Roman" panose="02020603050405020304" pitchFamily="18" charset="0"/>
              </a:rPr>
              <a:t>καί … </a:t>
            </a:r>
            <a:r>
              <a:rPr lang="el-GR" u="sng" dirty="0">
                <a:ea typeface="Calibri" panose="020F0502020204030204" pitchFamily="34" charset="0"/>
                <a:cs typeface="Times New Roman" panose="02020603050405020304" pitchFamily="18" charset="0"/>
              </a:rPr>
              <a:t>και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́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or virtually any combination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l-GR" u="sng" dirty="0" smtClean="0">
                <a:cs typeface="Times New Roman" panose="02020603050405020304" pitchFamily="18" charset="0"/>
              </a:rPr>
              <a:t>ἀ</a:t>
            </a:r>
            <a:r>
              <a:rPr lang="el-GR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λλά</a:t>
            </a:r>
            <a:r>
              <a:rPr lang="en-US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(“and” usually used to join parallel clauses or sentences)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l-GR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δέ</a:t>
            </a:r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(“and” usually used to join parallel clauses or sentences)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l-GR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μέν </a:t>
            </a:r>
            <a:r>
              <a:rPr lang="el-GR" u="sng" dirty="0">
                <a:ea typeface="Calibri" panose="020F0502020204030204" pitchFamily="34" charset="0"/>
                <a:cs typeface="Times New Roman" panose="02020603050405020304" pitchFamily="18" charset="0"/>
              </a:rPr>
              <a:t>... δέ</a:t>
            </a:r>
            <a:r>
              <a:rPr lang="en-US" u="sng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(implies a contrast: “on the one hand…on the other…”</a:t>
            </a:r>
          </a:p>
          <a:p>
            <a:pPr marL="742950" marR="0" lvl="1" indent="-28575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οἱ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μὲν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…,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οἱ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δ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έ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… (“Some people…. other people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…”)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l-GR" u="sng" dirty="0">
                <a:ea typeface="Calibri" panose="020F0502020204030204" pitchFamily="34" charset="0"/>
                <a:cs typeface="Times New Roman" panose="02020603050405020304" pitchFamily="18" charset="0"/>
              </a:rPr>
              <a:t>οὐδέ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(“and not” or “not even”);  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οὐδέ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οὐδέ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… (“neither … nor…”)</a:t>
            </a:r>
          </a:p>
          <a:p>
            <a:pPr marL="742950" marR="0" lvl="1" indent="-28575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l-GR" u="sng" dirty="0">
                <a:ea typeface="Calibri" panose="020F0502020204030204" pitchFamily="34" charset="0"/>
                <a:cs typeface="Times New Roman" panose="02020603050405020304" pitchFamily="18" charset="0"/>
              </a:rPr>
              <a:t>οὔτε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 ... οὔτε ...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(“neither … nor…”)</a:t>
            </a:r>
          </a:p>
          <a:p>
            <a:pPr marL="457200" marR="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1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3899111" cy="1659359"/>
          </a:xfrm>
        </p:spPr>
        <p:txBody>
          <a:bodyPr/>
          <a:lstStyle/>
          <a:p>
            <a:r>
              <a:rPr lang="en-US" sz="2400" dirty="0" smtClean="0"/>
              <a:t>In trees, the solo or final coordinator is labelled:</a:t>
            </a:r>
          </a:p>
          <a:p>
            <a:pPr lvl="1"/>
            <a:r>
              <a:rPr lang="en-US" sz="2000" dirty="0" smtClean="0"/>
              <a:t>Part of Speech = Conjunction</a:t>
            </a:r>
          </a:p>
          <a:p>
            <a:pPr lvl="1"/>
            <a:r>
              <a:rPr lang="en-US" sz="2000" dirty="0" smtClean="0"/>
              <a:t>Relation = “COORD”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439" y="1398474"/>
            <a:ext cx="7059561" cy="434356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4894" y="1837763"/>
            <a:ext cx="6325388" cy="3657601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7736541" y="3707359"/>
            <a:ext cx="843240" cy="8507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804212" y="2335759"/>
            <a:ext cx="843240" cy="8507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4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4"/>
            <a:ext cx="3615666" cy="3159626"/>
          </a:xfrm>
        </p:spPr>
        <p:txBody>
          <a:bodyPr/>
          <a:lstStyle/>
          <a:p>
            <a:r>
              <a:rPr lang="en-US" sz="2400" dirty="0" smtClean="0"/>
              <a:t>In trees, the solo or final coordinator is labelled:</a:t>
            </a:r>
          </a:p>
          <a:p>
            <a:pPr lvl="1"/>
            <a:r>
              <a:rPr lang="en-US" sz="2000" dirty="0" smtClean="0"/>
              <a:t>Part of Speech = Conjunction</a:t>
            </a:r>
          </a:p>
          <a:p>
            <a:pPr lvl="1"/>
            <a:r>
              <a:rPr lang="en-US" sz="2000" dirty="0" smtClean="0"/>
              <a:t>Relation = “COORD”</a:t>
            </a:r>
          </a:p>
          <a:p>
            <a:r>
              <a:rPr lang="en-US" sz="2400" dirty="0" smtClean="0"/>
              <a:t>The elements being coordinated </a:t>
            </a:r>
            <a:br>
              <a:rPr lang="en-US" sz="2400" dirty="0" smtClean="0"/>
            </a:br>
            <a:r>
              <a:rPr lang="en-US" sz="2400" dirty="0" smtClean="0"/>
              <a:t>are labeled with the suffix “CO”</a:t>
            </a:r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0594" y="1398474"/>
            <a:ext cx="6951406" cy="43730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4894" y="1837763"/>
            <a:ext cx="6325388" cy="3657601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7736541" y="3707359"/>
            <a:ext cx="843240" cy="8507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804212" y="2335759"/>
            <a:ext cx="843240" cy="8507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019365" y="4558099"/>
            <a:ext cx="843240" cy="353672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400377" y="4558099"/>
            <a:ext cx="843240" cy="353672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9628542" y="3069958"/>
            <a:ext cx="1325971" cy="802795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434126" y="3106725"/>
            <a:ext cx="1598250" cy="802795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555833"/>
          </a:xfrm>
        </p:spPr>
        <p:txBody>
          <a:bodyPr/>
          <a:lstStyle/>
          <a:p>
            <a:r>
              <a:rPr lang="en-US" dirty="0" smtClean="0"/>
              <a:t>Coordination may be nested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6393" y="2204897"/>
            <a:ext cx="7277941" cy="4390605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973961" y="4031226"/>
            <a:ext cx="605820" cy="556370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86410" y="3575731"/>
            <a:ext cx="605820" cy="556370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764963" y="2204897"/>
            <a:ext cx="432620" cy="361322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900255" y="2194228"/>
            <a:ext cx="414807" cy="382659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2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2495101"/>
          </a:xfrm>
        </p:spPr>
        <p:txBody>
          <a:bodyPr/>
          <a:lstStyle/>
          <a:p>
            <a:r>
              <a:rPr lang="en-US" dirty="0" smtClean="0"/>
              <a:t>In trees, earlier </a:t>
            </a:r>
            <a:r>
              <a:rPr lang="en-US" dirty="0"/>
              <a:t>coordinators in a series </a:t>
            </a:r>
            <a:r>
              <a:rPr lang="en-US" dirty="0" smtClean="0"/>
              <a:t>hang on the</a:t>
            </a:r>
            <a:br>
              <a:rPr lang="en-US" dirty="0" smtClean="0"/>
            </a:br>
            <a:r>
              <a:rPr lang="en-US" dirty="0" smtClean="0"/>
              <a:t>final coordinator</a:t>
            </a:r>
            <a:br>
              <a:rPr lang="en-US" dirty="0" smtClean="0"/>
            </a:br>
            <a:r>
              <a:rPr lang="en-US" dirty="0" smtClean="0"/>
              <a:t>and are </a:t>
            </a:r>
            <a:r>
              <a:rPr lang="en-US" dirty="0"/>
              <a:t>labelled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Postag</a:t>
            </a:r>
            <a:r>
              <a:rPr lang="en-US" dirty="0" smtClean="0"/>
              <a:t> = ADV</a:t>
            </a:r>
          </a:p>
          <a:p>
            <a:pPr lvl="1"/>
            <a:r>
              <a:rPr lang="en-US" dirty="0" smtClean="0"/>
              <a:t>Relation = </a:t>
            </a:r>
            <a:r>
              <a:rPr lang="en-US" dirty="0" err="1" smtClean="0"/>
              <a:t>AuxY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6393" y="2204897"/>
            <a:ext cx="7277941" cy="4390605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973961" y="4031226"/>
            <a:ext cx="605820" cy="556370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034981" y="4587596"/>
            <a:ext cx="605820" cy="556370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9389806" y="2204897"/>
            <a:ext cx="432620" cy="361322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900255" y="2194228"/>
            <a:ext cx="414807" cy="382659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6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2475437"/>
          </a:xfrm>
        </p:spPr>
        <p:txBody>
          <a:bodyPr/>
          <a:lstStyle/>
          <a:p>
            <a:r>
              <a:rPr lang="en-US" dirty="0" smtClean="0"/>
              <a:t>In trees, earlier </a:t>
            </a:r>
            <a:r>
              <a:rPr lang="en-US" dirty="0"/>
              <a:t>coordinators in a series </a:t>
            </a:r>
            <a:r>
              <a:rPr lang="en-US" dirty="0" smtClean="0"/>
              <a:t>hang on the</a:t>
            </a:r>
            <a:br>
              <a:rPr lang="en-US" dirty="0" smtClean="0"/>
            </a:br>
            <a:r>
              <a:rPr lang="en-US" dirty="0" smtClean="0"/>
              <a:t>final coordinator</a:t>
            </a:r>
            <a:br>
              <a:rPr lang="en-US" dirty="0" smtClean="0"/>
            </a:br>
            <a:r>
              <a:rPr lang="en-US" dirty="0" smtClean="0"/>
              <a:t>and are </a:t>
            </a:r>
            <a:r>
              <a:rPr lang="en-US" dirty="0"/>
              <a:t>labelled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Postag</a:t>
            </a:r>
            <a:r>
              <a:rPr lang="en-US" dirty="0" smtClean="0"/>
              <a:t> = ADV</a:t>
            </a:r>
          </a:p>
          <a:p>
            <a:pPr lvl="1"/>
            <a:r>
              <a:rPr lang="en-US" dirty="0" smtClean="0"/>
              <a:t>Relation = </a:t>
            </a:r>
            <a:r>
              <a:rPr lang="en-US" dirty="0" err="1" smtClean="0"/>
              <a:t>AuxY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6393" y="2204897"/>
            <a:ext cx="7277941" cy="4390605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973961" y="4031226"/>
            <a:ext cx="605820" cy="556370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034981" y="4587596"/>
            <a:ext cx="605820" cy="556370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9389806" y="2204897"/>
            <a:ext cx="432620" cy="361322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699523" y="5048865"/>
            <a:ext cx="605820" cy="5563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900255" y="2194228"/>
            <a:ext cx="414807" cy="382659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254513" y="2454783"/>
            <a:ext cx="414807" cy="3826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207794" y="2465451"/>
            <a:ext cx="432620" cy="36132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9000296" y="5567528"/>
            <a:ext cx="605820" cy="5563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5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4550" y="1237129"/>
            <a:ext cx="3152833" cy="3441255"/>
          </a:xfrm>
        </p:spPr>
        <p:txBody>
          <a:bodyPr>
            <a:normAutofit/>
          </a:bodyPr>
          <a:lstStyle/>
          <a:p>
            <a:r>
              <a:rPr lang="en-US" sz="2400" dirty="0"/>
              <a:t>Coordinators are used between parallel relation elements</a:t>
            </a:r>
          </a:p>
          <a:p>
            <a:r>
              <a:rPr lang="en-US" sz="2400" dirty="0"/>
              <a:t>Two substantives, two ATR, two ADVs, two PREDs, etc.</a:t>
            </a:r>
          </a:p>
          <a:p>
            <a:r>
              <a:rPr lang="en-US" sz="2400" dirty="0"/>
              <a:t>You cannot coordinate an ADV and a PRED, for example.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6393" y="2204897"/>
            <a:ext cx="7277941" cy="4390605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973961" y="4031226"/>
            <a:ext cx="605820" cy="5563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896775" y="2310581"/>
            <a:ext cx="304948" cy="1939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648693" y="4122014"/>
            <a:ext cx="702946" cy="55637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799871" y="2310581"/>
            <a:ext cx="379622" cy="1939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537349" y="4598265"/>
            <a:ext cx="873011" cy="55637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9605552" y="4577261"/>
            <a:ext cx="873011" cy="55637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`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717476" y="3540362"/>
            <a:ext cx="605820" cy="5563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713168" y="2204896"/>
            <a:ext cx="873011" cy="312484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0061347" y="2251316"/>
            <a:ext cx="873011" cy="312484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769237" y="2474922"/>
            <a:ext cx="641320" cy="299165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8301069" y="5567528"/>
            <a:ext cx="803602" cy="556370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9699523" y="5048865"/>
            <a:ext cx="605820" cy="5563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345759" y="2504535"/>
            <a:ext cx="264286" cy="2605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211671" y="2474923"/>
            <a:ext cx="619643" cy="290168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9599791" y="5605235"/>
            <a:ext cx="878772" cy="556370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0378187" y="5567528"/>
            <a:ext cx="878772" cy="556370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536257" y="2488241"/>
            <a:ext cx="809501" cy="276849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878032" y="2504535"/>
            <a:ext cx="509543" cy="260555"/>
          </a:xfrm>
          <a:prstGeom prst="ellipse">
            <a:avLst/>
          </a:prstGeom>
          <a:noFill/>
          <a:ln w="38100">
            <a:solidFill>
              <a:srgbClr val="4EF4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7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animBg="1"/>
      <p:bldP spid="11" grpId="0" uiExpand="1" animBg="1"/>
      <p:bldP spid="15" grpId="0" uiExpand="1" animBg="1"/>
      <p:bldP spid="16" grpId="0" uiExpand="1" animBg="1"/>
      <p:bldP spid="17" grpId="0" uiExpand="1" animBg="1"/>
      <p:bldP spid="18" grpId="0" uiExpand="1" animBg="1"/>
      <p:bldP spid="20" grpId="0" uiExpand="1" animBg="1"/>
      <p:bldP spid="23" grpId="0" uiExpand="1" animBg="1"/>
      <p:bldP spid="24" grpId="0" uiExpand="1" animBg="1"/>
      <p:bldP spid="25" grpId="0" uiExpand="1" animBg="1"/>
      <p:bldP spid="19" grpId="0" animBg="1"/>
      <p:bldP spid="21" grpId="0" animBg="1"/>
      <p:bldP spid="22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f aor ind 3rd verbs.pptx" id="{8E40F642-33D7-435E-8F57-D76A345B260E}" vid="{A8F48C8D-8F80-47F5-81C3-7A9C61DAF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1159</TotalTime>
  <Words>460</Words>
  <Application>Microsoft Office PowerPoint</Application>
  <PresentationFormat>Widescreen</PresentationFormat>
  <Paragraphs>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Calibri</vt:lpstr>
      <vt:lpstr>Courier New</vt:lpstr>
      <vt:lpstr>Symbol</vt:lpstr>
      <vt:lpstr>Times New Roman</vt:lpstr>
      <vt:lpstr>Tw Cen MT</vt:lpstr>
      <vt:lpstr>Tw Cen MT Condensed</vt:lpstr>
      <vt:lpstr>Wingdings 3</vt:lpstr>
      <vt:lpstr>Integral</vt:lpstr>
      <vt:lpstr>Coordinating Conjunctions in Ancient Greek</vt:lpstr>
      <vt:lpstr>Conjunctions</vt:lpstr>
      <vt:lpstr>Coordinating Conjunctions in Greek</vt:lpstr>
      <vt:lpstr>Things to note</vt:lpstr>
      <vt:lpstr>Things to note</vt:lpstr>
      <vt:lpstr>Things to note</vt:lpstr>
      <vt:lpstr>Things to note</vt:lpstr>
      <vt:lpstr>Things to note</vt:lpstr>
      <vt:lpstr>Things to note</vt:lpstr>
      <vt:lpstr>Λακεδαιμόνιοι καὶ Ἀθηναῖοι τὴν σπονδὴν ἐποίησεν.   ὁ Θρασύβουλος καὶ οἱ ὁπλῖται ἐβοήθουν τὴv φυλακήν. </vt:lpstr>
      <vt:lpstr>ὁ Φαρνάβαζος ἐβοήθει στρατιᾷ τε καὶ ἵπποις. </vt:lpstr>
      <vt:lpstr>ἐναυμάχησαν Λακεδαιμόνιοι καὶ Ἀθηναῖοι, ἐνίκησαν δὲ Λακεδαιμόνιοι.</vt:lpstr>
      <vt:lpstr>οἱ μὲν ἐμάχοντο, οἱ δʼ ἔφευγον.</vt:lpstr>
      <vt:lpstr>οὔτε ἐναυμάχησε τῇ θαλάσσᾳ οὔτε ἐμαχέσατο τῇ γῇ, ἀλλ᾽ ἔμεινε τῷ στρατοπέδῳ.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190</cp:revision>
  <dcterms:created xsi:type="dcterms:W3CDTF">2019-10-07T18:50:51Z</dcterms:created>
  <dcterms:modified xsi:type="dcterms:W3CDTF">2020-10-08T14:13:32Z</dcterms:modified>
</cp:coreProperties>
</file>