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269" r:id="rId3"/>
    <p:sldId id="284" r:id="rId4"/>
    <p:sldId id="285" r:id="rId5"/>
    <p:sldId id="314" r:id="rId6"/>
    <p:sldId id="270" r:id="rId7"/>
    <p:sldId id="289" r:id="rId8"/>
    <p:sldId id="290" r:id="rId9"/>
    <p:sldId id="322" r:id="rId10"/>
    <p:sldId id="318" r:id="rId11"/>
    <p:sldId id="323" r:id="rId12"/>
    <p:sldId id="324" r:id="rId13"/>
    <p:sldId id="271" r:id="rId14"/>
    <p:sldId id="272" r:id="rId15"/>
    <p:sldId id="325" r:id="rId16"/>
    <p:sldId id="326" r:id="rId17"/>
    <p:sldId id="273" r:id="rId18"/>
    <p:sldId id="327" r:id="rId19"/>
    <p:sldId id="331" r:id="rId20"/>
    <p:sldId id="333" r:id="rId21"/>
    <p:sldId id="334" r:id="rId22"/>
    <p:sldId id="338" r:id="rId23"/>
    <p:sldId id="303" r:id="rId24"/>
    <p:sldId id="305" r:id="rId25"/>
    <p:sldId id="335" r:id="rId26"/>
    <p:sldId id="33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EC358"/>
    <a:srgbClr val="87A896"/>
    <a:srgbClr val="E058EE"/>
    <a:srgbClr val="4EF4F8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720073" cy="4839148"/>
          </a:xfrm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3200"/>
            </a:lvl1pPr>
            <a:lvl2pPr marL="914400" indent="-169863">
              <a:defRPr sz="2800"/>
            </a:lvl2pPr>
            <a:lvl3pPr marL="1371600" indent="-136525">
              <a:defRPr sz="2400"/>
            </a:lvl3pPr>
            <a:lvl4pPr marL="1828800" indent="-136525">
              <a:defRPr sz="2000"/>
            </a:lvl4pPr>
            <a:lvl5pPr marL="2286000" indent="-136525"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Introduction to Nouns and Articles </a:t>
            </a:r>
            <a:br>
              <a:rPr lang="en-US" sz="4000" dirty="0" smtClean="0"/>
            </a:br>
            <a:r>
              <a:rPr lang="en-US" sz="4000" dirty="0" smtClean="0"/>
              <a:t>in Ancient Greek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in Greek: </a:t>
            </a:r>
            <a:r>
              <a:rPr lang="en-US" b="1" dirty="0" smtClean="0"/>
              <a:t>Accusative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Object</a:t>
            </a:r>
          </a:p>
          <a:p>
            <a:r>
              <a:rPr lang="en-US" dirty="0" smtClean="0"/>
              <a:t>Extent of Time = “He stayed </a:t>
            </a:r>
            <a:r>
              <a:rPr lang="en-US" u="sng" dirty="0" smtClean="0"/>
              <a:t>for seven days.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Extent of Space = “They traveled </a:t>
            </a:r>
            <a:r>
              <a:rPr lang="en-US" u="sng" dirty="0" smtClean="0"/>
              <a:t>seventy stades.”</a:t>
            </a:r>
          </a:p>
          <a:p>
            <a:r>
              <a:rPr lang="en-US" dirty="0" smtClean="0"/>
              <a:t>Place to Which = “He sailed </a:t>
            </a:r>
            <a:r>
              <a:rPr lang="en-US" u="sng" dirty="0" smtClean="0"/>
              <a:t>to Ephesus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Adverbial = “</a:t>
            </a:r>
            <a:r>
              <a:rPr lang="en-US" u="sng" dirty="0" smtClean="0"/>
              <a:t>In the end</a:t>
            </a:r>
            <a:r>
              <a:rPr lang="en-US" dirty="0" smtClean="0"/>
              <a:t>, he spoke.”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6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/>
              <a:t>Which Nouns would be </a:t>
            </a:r>
            <a:r>
              <a:rPr lang="en-US" dirty="0">
                <a:solidFill>
                  <a:srgbClr val="EEC358"/>
                </a:solidFill>
              </a:rPr>
              <a:t>Accusative</a:t>
            </a:r>
            <a:r>
              <a:rPr lang="en-US" dirty="0"/>
              <a:t>?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>
                <a:solidFill>
                  <a:srgbClr val="87A896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0648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>
                <a:solidFill>
                  <a:srgbClr val="EEC358"/>
                </a:solidFill>
              </a:rPr>
              <a:t>(1) </a:t>
            </a:r>
            <a:r>
              <a:rPr lang="en-US" dirty="0" err="1">
                <a:solidFill>
                  <a:srgbClr val="EEC358"/>
                </a:solidFill>
              </a:rPr>
              <a:t>pLACE</a:t>
            </a:r>
            <a:r>
              <a:rPr lang="en-US" dirty="0">
                <a:solidFill>
                  <a:srgbClr val="EEC358"/>
                </a:solidFill>
              </a:rPr>
              <a:t> TO WHICH; (2) </a:t>
            </a:r>
            <a:r>
              <a:rPr lang="en-US" dirty="0" err="1">
                <a:solidFill>
                  <a:srgbClr val="EEC358"/>
                </a:solidFill>
              </a:rPr>
              <a:t>dIRECT</a:t>
            </a:r>
            <a:r>
              <a:rPr lang="en-US" dirty="0">
                <a:solidFill>
                  <a:srgbClr val="EEC358"/>
                </a:solidFill>
              </a:rPr>
              <a:t> </a:t>
            </a:r>
            <a:r>
              <a:rPr lang="en-US" dirty="0" err="1" smtClean="0">
                <a:solidFill>
                  <a:srgbClr val="EEC358"/>
                </a:solidFill>
              </a:rPr>
              <a:t>oBJECT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 smtClean="0">
                <a:solidFill>
                  <a:srgbClr val="EEC358"/>
                </a:solidFill>
              </a:rPr>
              <a:t>(1) </a:t>
            </a:r>
            <a:r>
              <a:rPr lang="en-US" u="sng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 smtClean="0">
                <a:solidFill>
                  <a:srgbClr val="FFC000"/>
                </a:solidFill>
              </a:rPr>
              <a:t>(2) offerings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C000"/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(2) </a:t>
            </a:r>
            <a:r>
              <a:rPr lang="en-US" u="sng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 smtClean="0">
                <a:solidFill>
                  <a:srgbClr val="EEC358"/>
                </a:solidFill>
              </a:rPr>
              <a:t>(2) </a:t>
            </a:r>
            <a:r>
              <a:rPr lang="en-US" u="sng" dirty="0" smtClean="0">
                <a:solidFill>
                  <a:srgbClr val="EEC358"/>
                </a:solidFill>
              </a:rPr>
              <a:t>horses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(2) </a:t>
            </a:r>
            <a:r>
              <a:rPr lang="en-US" u="sng" dirty="0" smtClean="0">
                <a:solidFill>
                  <a:srgbClr val="EEC358"/>
                </a:solidFill>
              </a:rPr>
              <a:t>escape</a:t>
            </a:r>
            <a:r>
              <a:rPr lang="en-US" dirty="0" smtClean="0">
                <a:solidFill>
                  <a:srgbClr val="EEC358"/>
                </a:solidFill>
              </a:rPr>
              <a:t> </a:t>
            </a:r>
            <a:r>
              <a:rPr lang="en-US" dirty="0"/>
              <a:t>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(1) </a:t>
            </a:r>
            <a:r>
              <a:rPr lang="en-US" u="sng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392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in Greek: </a:t>
            </a:r>
            <a:r>
              <a:rPr lang="en-US" b="1" dirty="0" smtClean="0"/>
              <a:t>Genitive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translated “of”</a:t>
            </a:r>
          </a:p>
          <a:p>
            <a:r>
              <a:rPr lang="en-US" dirty="0" smtClean="0"/>
              <a:t>Possession: “</a:t>
            </a:r>
            <a:r>
              <a:rPr lang="en-US" u="sng" dirty="0" smtClean="0"/>
              <a:t>Pete’s</a:t>
            </a:r>
            <a:r>
              <a:rPr lang="en-US" dirty="0" smtClean="0"/>
              <a:t> book” = “the book </a:t>
            </a:r>
            <a:r>
              <a:rPr lang="en-US" u="sng" dirty="0" smtClean="0"/>
              <a:t>of Pete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Material, partitive = “a piece </a:t>
            </a:r>
            <a:r>
              <a:rPr lang="en-US" u="sng" dirty="0" smtClean="0"/>
              <a:t>of pie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Quality, price = “A woman </a:t>
            </a:r>
            <a:r>
              <a:rPr lang="en-US" u="sng" dirty="0" smtClean="0"/>
              <a:t>of good character</a:t>
            </a:r>
            <a:r>
              <a:rPr lang="en-US" dirty="0" smtClean="0"/>
              <a:t>” or “a bribe </a:t>
            </a:r>
            <a:r>
              <a:rPr lang="en-US" u="sng" dirty="0" smtClean="0"/>
              <a:t>of 60 drachmas</a:t>
            </a:r>
            <a:r>
              <a:rPr lang="en-US" dirty="0" smtClean="0"/>
              <a:t>”</a:t>
            </a:r>
          </a:p>
          <a:p>
            <a:r>
              <a:rPr lang="en-US" dirty="0"/>
              <a:t>Charge = “the penalty </a:t>
            </a:r>
            <a:r>
              <a:rPr lang="en-US" u="sng" dirty="0"/>
              <a:t>of exile</a:t>
            </a:r>
            <a:r>
              <a:rPr lang="en-US" dirty="0"/>
              <a:t>”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50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in Greek: </a:t>
            </a:r>
            <a:r>
              <a:rPr lang="en-US" b="1" dirty="0" smtClean="0"/>
              <a:t>Genitive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= “Adam is taller than </a:t>
            </a:r>
            <a:r>
              <a:rPr lang="en-US" u="sng" dirty="0" smtClean="0"/>
              <a:t>Fred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Cause (with verbs like envy, admire, hate, pity) = “I am envious </a:t>
            </a:r>
            <a:r>
              <a:rPr lang="en-US" u="sng" dirty="0" smtClean="0"/>
              <a:t>of your new car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Separation/Place from which = </a:t>
            </a:r>
            <a:r>
              <a:rPr lang="en-US" dirty="0"/>
              <a:t>“He left </a:t>
            </a:r>
            <a:r>
              <a:rPr lang="en-US" u="sng" dirty="0"/>
              <a:t>[from] Athens</a:t>
            </a:r>
            <a:r>
              <a:rPr lang="en-US" dirty="0"/>
              <a:t>.”</a:t>
            </a:r>
          </a:p>
          <a:p>
            <a:r>
              <a:rPr lang="en-US" dirty="0" smtClean="0"/>
              <a:t>Time/Place within which</a:t>
            </a:r>
          </a:p>
          <a:p>
            <a:pPr lvl="1"/>
            <a:r>
              <a:rPr lang="en-US" dirty="0" smtClean="0"/>
              <a:t>“During the day,” “in summer,” “in the next few hours”</a:t>
            </a:r>
          </a:p>
          <a:p>
            <a:pPr lvl="1"/>
            <a:r>
              <a:rPr lang="en-US" dirty="0" smtClean="0"/>
              <a:t>“The Persians were looting </a:t>
            </a:r>
            <a:r>
              <a:rPr lang="en-US" u="sng" dirty="0" smtClean="0"/>
              <a:t>in Caria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2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/>
              <a:t>Which Nouns would be </a:t>
            </a:r>
            <a:r>
              <a:rPr lang="en-US" dirty="0" smtClean="0">
                <a:solidFill>
                  <a:srgbClr val="00B050"/>
                </a:solidFill>
              </a:rPr>
              <a:t>Genitive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rgbClr val="FFC000"/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rgbClr val="EEC358"/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996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Genitive = place from which and time during which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rgbClr val="FFC000"/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rgbClr val="EEC358"/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u="sng" dirty="0">
                <a:solidFill>
                  <a:srgbClr val="00B050"/>
                </a:solidFill>
              </a:rPr>
              <a:t>Sardis</a:t>
            </a:r>
            <a:r>
              <a:rPr lang="en-US" dirty="0"/>
              <a:t> by </a:t>
            </a:r>
            <a:r>
              <a:rPr lang="en-US" u="sng" dirty="0">
                <a:solidFill>
                  <a:srgbClr val="00B050"/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843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in Greek: </a:t>
            </a:r>
            <a:r>
              <a:rPr lang="en-US" b="1" dirty="0" smtClean="0"/>
              <a:t>Dative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1"/>
            <a:ext cx="9720073" cy="511884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Indirect </a:t>
            </a:r>
            <a:r>
              <a:rPr lang="en-US" dirty="0"/>
              <a:t>Object = “to” or “for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“John gave a gift </a:t>
            </a:r>
            <a:r>
              <a:rPr lang="en-US" u="sng" dirty="0" smtClean="0"/>
              <a:t>to Charlie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smtClean="0"/>
              <a:t>Instrument/means/accompaniment</a:t>
            </a:r>
          </a:p>
          <a:p>
            <a:pPr lvl="1"/>
            <a:r>
              <a:rPr lang="en-US" dirty="0" smtClean="0"/>
              <a:t>“The king was killed </a:t>
            </a:r>
            <a:r>
              <a:rPr lang="en-US" u="sng" dirty="0" smtClean="0"/>
              <a:t>by a javelin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“He marched in </a:t>
            </a:r>
            <a:r>
              <a:rPr lang="en-US" u="sng" dirty="0" smtClean="0"/>
              <a:t>with an army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smtClean="0"/>
              <a:t>*Locative/Place </a:t>
            </a:r>
            <a:r>
              <a:rPr lang="en-US" dirty="0" smtClean="0"/>
              <a:t>where</a:t>
            </a:r>
          </a:p>
          <a:p>
            <a:pPr lvl="1"/>
            <a:r>
              <a:rPr lang="en-US" dirty="0" smtClean="0"/>
              <a:t>“He was born </a:t>
            </a:r>
            <a:r>
              <a:rPr lang="en-US" u="sng" dirty="0" smtClean="0"/>
              <a:t>in Ephesus</a:t>
            </a:r>
            <a:r>
              <a:rPr lang="en-US" dirty="0" smtClean="0"/>
              <a:t>” or “Her friends found her </a:t>
            </a:r>
            <a:r>
              <a:rPr lang="en-US" u="sng" dirty="0" smtClean="0"/>
              <a:t>at home</a:t>
            </a:r>
            <a:r>
              <a:rPr lang="en-US" dirty="0" smtClean="0"/>
              <a:t>.”</a:t>
            </a:r>
          </a:p>
          <a:p>
            <a:r>
              <a:rPr lang="en-US" dirty="0"/>
              <a:t>*</a:t>
            </a:r>
            <a:r>
              <a:rPr lang="en-US" dirty="0" smtClean="0"/>
              <a:t>Time when</a:t>
            </a:r>
          </a:p>
          <a:p>
            <a:pPr lvl="1"/>
            <a:r>
              <a:rPr lang="en-US" dirty="0" smtClean="0"/>
              <a:t>“</a:t>
            </a:r>
            <a:r>
              <a:rPr lang="en-US" u="sng" dirty="0" smtClean="0"/>
              <a:t>On the next day</a:t>
            </a:r>
            <a:r>
              <a:rPr lang="en-US" dirty="0" smtClean="0"/>
              <a:t>, he departed for home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Degree </a:t>
            </a:r>
            <a:r>
              <a:rPr lang="en-US" dirty="0" smtClean="0"/>
              <a:t>Difference</a:t>
            </a:r>
          </a:p>
          <a:p>
            <a:pPr lvl="1"/>
            <a:r>
              <a:rPr lang="en-US" dirty="0" smtClean="0"/>
              <a:t>“Later </a:t>
            </a:r>
            <a:r>
              <a:rPr lang="en-US" u="sng" dirty="0" smtClean="0"/>
              <a:t>by seven days</a:t>
            </a:r>
            <a:r>
              <a:rPr lang="en-US" dirty="0" smtClean="0"/>
              <a:t>” or “Longer </a:t>
            </a:r>
            <a:r>
              <a:rPr lang="en-US" u="sng" dirty="0" smtClean="0"/>
              <a:t>by a mile</a:t>
            </a:r>
            <a:r>
              <a:rPr lang="en-US" dirty="0" smtClean="0"/>
              <a:t>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6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/>
              <a:t>Which Nouns would be </a:t>
            </a:r>
            <a:r>
              <a:rPr lang="en-US" dirty="0">
                <a:solidFill>
                  <a:srgbClr val="00B0F0"/>
                </a:solidFill>
              </a:rPr>
              <a:t>Dative</a:t>
            </a:r>
            <a:r>
              <a:rPr lang="en-US" dirty="0"/>
              <a:t>?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rgbClr val="FFC000"/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rgbClr val="FFC000"/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rgbClr val="EEC358"/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dirty="0">
                <a:solidFill>
                  <a:srgbClr val="00B050"/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rgbClr val="00B050"/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830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(1) accompaniment/instrument; (2) place where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rgbClr val="00B0F0"/>
                </a:solidFill>
              </a:rPr>
              <a:t>(1) </a:t>
            </a:r>
            <a:r>
              <a:rPr lang="en-US" u="sng" dirty="0" smtClean="0">
                <a:solidFill>
                  <a:srgbClr val="00B0F0"/>
                </a:solidFill>
              </a:rPr>
              <a:t>trireme</a:t>
            </a:r>
            <a:r>
              <a:rPr lang="en-US" dirty="0" smtClean="0">
                <a:solidFill>
                  <a:srgbClr val="00B0F0"/>
                </a:solidFill>
              </a:rPr>
              <a:t>, </a:t>
            </a:r>
            <a:r>
              <a:rPr lang="en-US" dirty="0"/>
              <a:t>bearing friendly </a:t>
            </a:r>
            <a:r>
              <a:rPr lang="en-US" dirty="0" smtClean="0">
                <a:solidFill>
                  <a:srgbClr val="FFC000"/>
                </a:solidFill>
              </a:rPr>
              <a:t>offerings </a:t>
            </a:r>
            <a:r>
              <a:rPr lang="en-US" dirty="0"/>
              <a:t>and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gifts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</a:t>
            </a:r>
            <a:r>
              <a:rPr lang="en-US" dirty="0" smtClean="0">
                <a:solidFill>
                  <a:srgbClr val="00B0F0"/>
                </a:solidFill>
              </a:rPr>
              <a:t>(2) </a:t>
            </a:r>
            <a:r>
              <a:rPr lang="en-US" u="sng" dirty="0" smtClean="0">
                <a:solidFill>
                  <a:srgbClr val="00B0F0"/>
                </a:solidFill>
              </a:rPr>
              <a:t>in </a:t>
            </a:r>
            <a:r>
              <a:rPr lang="en-US" u="sng" dirty="0">
                <a:solidFill>
                  <a:srgbClr val="00B0F0"/>
                </a:solidFill>
              </a:rPr>
              <a:t>Sardis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/>
              <a:t>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 smtClean="0">
                <a:solidFill>
                  <a:srgbClr val="7030A0"/>
                </a:solidFill>
              </a:rPr>
              <a:t>prisoner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(2) </a:t>
            </a:r>
            <a:r>
              <a:rPr lang="en-US" u="sng" dirty="0" smtClean="0">
                <a:solidFill>
                  <a:srgbClr val="00B0F0"/>
                </a:solidFill>
              </a:rPr>
              <a:t>in </a:t>
            </a:r>
            <a:r>
              <a:rPr lang="en-US" u="sng" dirty="0">
                <a:solidFill>
                  <a:srgbClr val="00B0F0"/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EEC358"/>
                </a:solidFill>
              </a:rPr>
              <a:t>horses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dirty="0">
                <a:solidFill>
                  <a:srgbClr val="00B050"/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rgbClr val="00B050"/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3300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18078"/>
          </a:xfrm>
        </p:spPr>
        <p:txBody>
          <a:bodyPr>
            <a:normAutofit/>
          </a:bodyPr>
          <a:lstStyle/>
          <a:p>
            <a:r>
              <a:rPr lang="en-US" dirty="0" smtClean="0"/>
              <a:t>NOUNS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“</a:t>
            </a:r>
            <a:r>
              <a:rPr lang="en-US" sz="3100" dirty="0"/>
              <a:t>A word used to describe a person, place, thing, or idea</a:t>
            </a:r>
            <a:r>
              <a:rPr lang="en-US" sz="3100" dirty="0" smtClean="0"/>
              <a:t>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37765"/>
            <a:ext cx="9720073" cy="4471595"/>
          </a:xfrm>
        </p:spPr>
        <p:txBody>
          <a:bodyPr>
            <a:normAutofit/>
          </a:bodyPr>
          <a:lstStyle/>
          <a:p>
            <a:pPr lvl="0"/>
            <a:r>
              <a:rPr lang="en-US" u="sng" dirty="0"/>
              <a:t>Proper</a:t>
            </a:r>
            <a:r>
              <a:rPr lang="en-US" dirty="0"/>
              <a:t> nouns: </a:t>
            </a:r>
            <a:r>
              <a:rPr lang="en-US" sz="2800" dirty="0"/>
              <a:t>used to describe a unique person, place, </a:t>
            </a:r>
            <a:r>
              <a:rPr lang="en-US" sz="2800" i="1" dirty="0"/>
              <a:t>etc.</a:t>
            </a:r>
            <a:r>
              <a:rPr lang="en-US" sz="2800" dirty="0"/>
              <a:t> [must be capitalized]. “Persia” or “Pericles” or “the Peloponnesian War.”</a:t>
            </a:r>
          </a:p>
          <a:p>
            <a:pPr lvl="0"/>
            <a:r>
              <a:rPr lang="en-US" u="sng" dirty="0"/>
              <a:t>Common</a:t>
            </a:r>
            <a:r>
              <a:rPr lang="en-US" dirty="0"/>
              <a:t> nouns: </a:t>
            </a:r>
            <a:r>
              <a:rPr lang="en-US" sz="2800" dirty="0"/>
              <a:t>describe people or things in general.</a:t>
            </a:r>
          </a:p>
          <a:p>
            <a:pPr lvl="0"/>
            <a:r>
              <a:rPr lang="en-US" u="sng" dirty="0"/>
              <a:t>Concrete</a:t>
            </a:r>
            <a:r>
              <a:rPr lang="en-US" dirty="0"/>
              <a:t> vs. </a:t>
            </a:r>
            <a:r>
              <a:rPr lang="en-US" u="sng" dirty="0"/>
              <a:t>abstract</a:t>
            </a:r>
            <a:r>
              <a:rPr lang="en-US" dirty="0"/>
              <a:t> nouns: </a:t>
            </a:r>
            <a:r>
              <a:rPr lang="en-US" sz="2800" dirty="0"/>
              <a:t>can it be perceived through the senses? “table” vs. “hope”</a:t>
            </a:r>
          </a:p>
          <a:p>
            <a:pPr lvl="0"/>
            <a:r>
              <a:rPr lang="en-US" u="sng" dirty="0" smtClean="0"/>
              <a:t>Collective</a:t>
            </a:r>
            <a:r>
              <a:rPr lang="en-US" dirty="0" smtClean="0"/>
              <a:t> </a:t>
            </a:r>
            <a:r>
              <a:rPr lang="en-US" dirty="0"/>
              <a:t>nouns: </a:t>
            </a:r>
            <a:r>
              <a:rPr lang="en-US" sz="2800" dirty="0"/>
              <a:t>refers to a group of things: “a class of students” or “a grove of trees”</a:t>
            </a:r>
          </a:p>
        </p:txBody>
      </p:sp>
    </p:spTree>
    <p:extLst>
      <p:ext uri="{BB962C8B-B14F-4D97-AF65-F5344CB8AC3E}">
        <p14:creationId xmlns:p14="http://schemas.microsoft.com/office/powerpoint/2010/main" val="21929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(3) Indirect Object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rgbClr val="00B0F0"/>
                </a:solidFill>
              </a:rPr>
              <a:t>(1) trireme, </a:t>
            </a:r>
            <a:r>
              <a:rPr lang="en-US" dirty="0"/>
              <a:t>bearing friendly </a:t>
            </a:r>
            <a:r>
              <a:rPr lang="en-US" dirty="0" smtClean="0">
                <a:solidFill>
                  <a:srgbClr val="FFC000"/>
                </a:solidFill>
              </a:rPr>
              <a:t>offerings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FFC000"/>
                </a:solidFill>
              </a:rPr>
              <a:t>gifts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 smtClean="0">
                <a:solidFill>
                  <a:srgbClr val="00B0F0"/>
                </a:solidFill>
              </a:rPr>
              <a:t>(2) 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 smtClean="0">
                <a:solidFill>
                  <a:srgbClr val="00B0F0"/>
                </a:solidFill>
              </a:rPr>
              <a:t>(3) </a:t>
            </a:r>
            <a:r>
              <a:rPr lang="en-US" u="sng" dirty="0" smtClean="0">
                <a:solidFill>
                  <a:srgbClr val="00B0F0"/>
                </a:solidFill>
              </a:rPr>
              <a:t>Athenians</a:t>
            </a:r>
            <a:r>
              <a:rPr lang="en-US" dirty="0">
                <a:solidFill>
                  <a:srgbClr val="00B0F0"/>
                </a:solidFill>
              </a:rPr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(2) in Caria</a:t>
            </a:r>
            <a:r>
              <a:rPr lang="en-US" dirty="0" smtClean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 smtClean="0">
                <a:solidFill>
                  <a:srgbClr val="EEC358"/>
                </a:solidFill>
              </a:rPr>
              <a:t>horses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dirty="0">
                <a:solidFill>
                  <a:srgbClr val="00B050"/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rgbClr val="00B050"/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1042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(4) Degree of difference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EEC358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rgbClr val="00B0F0"/>
                </a:solidFill>
              </a:rPr>
              <a:t>(1) trireme, </a:t>
            </a:r>
            <a:r>
              <a:rPr lang="en-US" dirty="0"/>
              <a:t>bearing friendly </a:t>
            </a:r>
            <a:r>
              <a:rPr lang="en-US" dirty="0" smtClean="0">
                <a:solidFill>
                  <a:srgbClr val="00B0F0"/>
                </a:solidFill>
              </a:rPr>
              <a:t>(1) offerings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00B0F0"/>
                </a:solidFill>
              </a:rPr>
              <a:t>(1) gifts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 smtClean="0">
                <a:solidFill>
                  <a:srgbClr val="00B0F0"/>
                </a:solidFill>
              </a:rPr>
              <a:t>(2) Sardis</a:t>
            </a:r>
            <a:r>
              <a:rPr lang="en-US" dirty="0"/>
              <a:t>, saying that the </a:t>
            </a:r>
            <a:r>
              <a:rPr lang="en-US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 smtClean="0">
                <a:solidFill>
                  <a:srgbClr val="EEC358"/>
                </a:solidFill>
              </a:rPr>
              <a:t>war </a:t>
            </a:r>
            <a:r>
              <a:rPr lang="en-US" dirty="0"/>
              <a:t>upon the </a:t>
            </a:r>
            <a:r>
              <a:rPr lang="en-US" dirty="0" smtClean="0">
                <a:solidFill>
                  <a:srgbClr val="00B0F0"/>
                </a:solidFill>
              </a:rPr>
              <a:t>(3) Athenians</a:t>
            </a:r>
            <a:r>
              <a:rPr lang="en-US" dirty="0">
                <a:solidFill>
                  <a:srgbClr val="00B0F0"/>
                </a:solidFill>
              </a:rPr>
              <a:t>. </a:t>
            </a:r>
            <a:r>
              <a:rPr lang="en-US" dirty="0" smtClean="0"/>
              <a:t>Thirty </a:t>
            </a:r>
            <a:r>
              <a:rPr lang="en-US" dirty="0" smtClean="0">
                <a:solidFill>
                  <a:srgbClr val="00B0F0"/>
                </a:solidFill>
              </a:rPr>
              <a:t>(4) </a:t>
            </a:r>
            <a:r>
              <a:rPr lang="en-US" u="sng" dirty="0" smtClean="0">
                <a:solidFill>
                  <a:srgbClr val="00B0F0"/>
                </a:solidFill>
              </a:rPr>
              <a:t>days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/>
              <a:t>later, however, </a:t>
            </a:r>
            <a:r>
              <a:rPr lang="en-US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7030A0"/>
                </a:solidFill>
              </a:rPr>
              <a:t>prisoner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(2) in Caria</a:t>
            </a:r>
            <a:r>
              <a:rPr lang="en-US" dirty="0" smtClean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 smtClean="0">
                <a:solidFill>
                  <a:srgbClr val="EEC358"/>
                </a:solidFill>
              </a:rPr>
              <a:t>horses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 smtClean="0">
                <a:solidFill>
                  <a:srgbClr val="EEC358"/>
                </a:solidFill>
              </a:rPr>
              <a:t>escape </a:t>
            </a:r>
            <a:r>
              <a:rPr lang="en-US" dirty="0"/>
              <a:t>from </a:t>
            </a:r>
            <a:r>
              <a:rPr lang="en-US" dirty="0">
                <a:solidFill>
                  <a:srgbClr val="00B050"/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rgbClr val="00B050"/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 smtClean="0">
                <a:solidFill>
                  <a:srgbClr val="EEC358"/>
                </a:solidFill>
              </a:rPr>
              <a:t>Clazomenae</a:t>
            </a:r>
            <a:r>
              <a:rPr lang="en-US" dirty="0">
                <a:solidFill>
                  <a:srgbClr val="EEC358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747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168456"/>
              </p:ext>
            </p:extLst>
          </p:nvPr>
        </p:nvGraphicFramePr>
        <p:xfrm>
          <a:off x="1024128" y="947042"/>
          <a:ext cx="9720261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87">
                  <a:extLst>
                    <a:ext uri="{9D8B030D-6E8A-4147-A177-3AD203B41FA5}">
                      <a16:colId xmlns:a16="http://schemas.microsoft.com/office/drawing/2014/main" val="870204427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190835628"/>
                    </a:ext>
                  </a:extLst>
                </a:gridCol>
                <a:gridCol w="3240087">
                  <a:extLst>
                    <a:ext uri="{9D8B030D-6E8A-4147-A177-3AD203B41FA5}">
                      <a16:colId xmlns:a16="http://schemas.microsoft.com/office/drawing/2014/main" val="3404216240"/>
                    </a:ext>
                  </a:extLst>
                </a:gridCol>
              </a:tblGrid>
              <a:tr h="57915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Genitive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Dative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Accusative</a:t>
                      </a:r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1409"/>
                  </a:ext>
                </a:extLst>
              </a:tr>
              <a:tr h="579157"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PLACE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614698"/>
                  </a:ext>
                </a:extLst>
              </a:tr>
              <a:tr h="57915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7030A0"/>
                          </a:solidFill>
                        </a:rPr>
                        <a:t>Source/</a:t>
                      </a:r>
                    </a:p>
                    <a:p>
                      <a:pPr algn="ctr"/>
                      <a:r>
                        <a:rPr lang="en-US" sz="4000" dirty="0" smtClean="0">
                          <a:solidFill>
                            <a:srgbClr val="7030A0"/>
                          </a:solidFill>
                        </a:rPr>
                        <a:t>Separation/</a:t>
                      </a:r>
                      <a:br>
                        <a:rPr lang="en-US" sz="4000" dirty="0" smtClean="0">
                          <a:solidFill>
                            <a:srgbClr val="7030A0"/>
                          </a:solidFill>
                        </a:rPr>
                      </a:br>
                      <a:r>
                        <a:rPr lang="en-US" sz="4000" dirty="0" smtClean="0">
                          <a:solidFill>
                            <a:srgbClr val="7030A0"/>
                          </a:solidFill>
                        </a:rPr>
                        <a:t>Extent</a:t>
                      </a:r>
                      <a:endParaRPr lang="en-US" sz="4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7030A0"/>
                          </a:solidFill>
                        </a:rPr>
                        <a:t>Place Where</a:t>
                      </a:r>
                      <a:endParaRPr lang="en-US" sz="4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7030A0"/>
                          </a:solidFill>
                        </a:rPr>
                        <a:t>Place to Which</a:t>
                      </a:r>
                      <a:endParaRPr lang="en-US" sz="4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65158"/>
                  </a:ext>
                </a:extLst>
              </a:tr>
              <a:tr h="579157"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TIME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319360"/>
                  </a:ext>
                </a:extLst>
              </a:tr>
              <a:tr h="57915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B0F0"/>
                          </a:solidFill>
                        </a:rPr>
                        <a:t>Extent</a:t>
                      </a:r>
                      <a:r>
                        <a:rPr lang="en-US" sz="4000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endParaRPr lang="en-US" sz="4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B0F0"/>
                          </a:solidFill>
                        </a:rPr>
                        <a:t>When</a:t>
                      </a:r>
                      <a:endParaRPr lang="en-US" sz="4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B0F0"/>
                          </a:solidFill>
                        </a:rPr>
                        <a:t>Within Which</a:t>
                      </a:r>
                    </a:p>
                    <a:p>
                      <a:pPr algn="ctr"/>
                      <a:endParaRPr lang="en-US" sz="40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794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36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145896" cy="4839148"/>
          </a:xfrm>
        </p:spPr>
        <p:txBody>
          <a:bodyPr/>
          <a:lstStyle/>
          <a:p>
            <a:r>
              <a:rPr lang="en-US" b="1" u="sng" dirty="0" smtClean="0"/>
              <a:t>Definite</a:t>
            </a:r>
            <a:r>
              <a:rPr lang="en-US" dirty="0" smtClean="0"/>
              <a:t> </a:t>
            </a:r>
            <a:r>
              <a:rPr lang="en-US" b="1" u="sng" dirty="0" smtClean="0"/>
              <a:t>article</a:t>
            </a:r>
            <a:r>
              <a:rPr lang="en-US" dirty="0" smtClean="0"/>
              <a:t> = “the”</a:t>
            </a:r>
          </a:p>
          <a:p>
            <a:pPr lvl="1"/>
            <a:r>
              <a:rPr lang="en-US" dirty="0" smtClean="0"/>
              <a:t>Greek has no indefinite article “a/an”</a:t>
            </a:r>
          </a:p>
          <a:p>
            <a:r>
              <a:rPr lang="en-US" dirty="0" smtClean="0"/>
              <a:t>Technically articles </a:t>
            </a:r>
            <a:r>
              <a:rPr lang="en-US" dirty="0"/>
              <a:t>are among the demonstrative adjectives, but Greek generally treats them as a separate </a:t>
            </a:r>
            <a:r>
              <a:rPr lang="en-US" dirty="0" smtClean="0"/>
              <a:t>part-of-speech</a:t>
            </a:r>
          </a:p>
          <a:p>
            <a:r>
              <a:rPr lang="en-US" dirty="0" smtClean="0"/>
              <a:t>Must match the noun they modified in gender, number, and case [</a:t>
            </a:r>
            <a:r>
              <a:rPr lang="en-US" i="1" dirty="0" smtClean="0"/>
              <a:t>though their endings will not necessarily match</a:t>
            </a:r>
            <a:r>
              <a:rPr lang="en-US" dirty="0" smtClean="0"/>
              <a:t>]</a:t>
            </a:r>
          </a:p>
          <a:p>
            <a:r>
              <a:rPr lang="en-US" dirty="0" smtClean="0"/>
              <a:t>Do not need to be immediately </a:t>
            </a:r>
            <a:r>
              <a:rPr lang="en-US" smtClean="0"/>
              <a:t>preceding their </a:t>
            </a:r>
            <a:r>
              <a:rPr lang="en-US" dirty="0" smtClean="0"/>
              <a:t>noun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8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Words are </a:t>
            </a:r>
            <a:r>
              <a:rPr lang="en-US" dirty="0" smtClean="0">
                <a:solidFill>
                  <a:srgbClr val="00B0F0"/>
                </a:solidFill>
              </a:rPr>
              <a:t>Articles</a:t>
            </a:r>
            <a:r>
              <a:rPr lang="en-US" dirty="0" smtClean="0"/>
              <a:t>? What </a:t>
            </a:r>
            <a:r>
              <a:rPr lang="en-US" dirty="0" smtClean="0">
                <a:solidFill>
                  <a:srgbClr val="87A896"/>
                </a:solidFill>
              </a:rPr>
              <a:t>noun</a:t>
            </a:r>
            <a:r>
              <a:rPr lang="en-US" dirty="0" smtClean="0"/>
              <a:t> does each modify?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137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Words are </a:t>
            </a:r>
            <a:r>
              <a:rPr lang="en-US" dirty="0" smtClean="0">
                <a:solidFill>
                  <a:srgbClr val="00B0F0"/>
                </a:solidFill>
              </a:rPr>
              <a:t>Articles</a:t>
            </a:r>
            <a:r>
              <a:rPr lang="en-US" dirty="0" smtClean="0"/>
              <a:t>? What </a:t>
            </a:r>
            <a:r>
              <a:rPr lang="en-US" dirty="0" smtClean="0">
                <a:solidFill>
                  <a:srgbClr val="87A896"/>
                </a:solidFill>
              </a:rPr>
              <a:t>noun</a:t>
            </a:r>
            <a:r>
              <a:rPr lang="en-US" dirty="0" smtClean="0"/>
              <a:t> does each modify?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u="sng" dirty="0">
                <a:solidFill>
                  <a:srgbClr val="00B0F0"/>
                </a:solidFill>
              </a:rPr>
              <a:t>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</a:t>
            </a:r>
            <a:r>
              <a:rPr lang="en-US" u="sng" dirty="0">
                <a:solidFill>
                  <a:srgbClr val="00B0F0"/>
                </a:solidFill>
              </a:rPr>
              <a:t>a</a:t>
            </a:r>
            <a:r>
              <a:rPr lang="en-US" dirty="0"/>
              <a:t> single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</a:t>
            </a:r>
            <a:r>
              <a:rPr lang="en-US" u="sng" dirty="0">
                <a:solidFill>
                  <a:srgbClr val="00B0F0"/>
                </a:solidFill>
              </a:rPr>
              <a:t>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King</a:t>
            </a:r>
            <a:r>
              <a:rPr lang="en-US" u="sng" dirty="0"/>
              <a:t> </a:t>
            </a:r>
            <a:r>
              <a:rPr lang="en-US" dirty="0"/>
              <a:t>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</a:t>
            </a:r>
            <a:r>
              <a:rPr lang="en-US" u="sng" dirty="0">
                <a:solidFill>
                  <a:srgbClr val="00B0F0"/>
                </a:solidFill>
              </a:rPr>
              <a:t>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927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9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Tissaphernes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Hellespont. When Alcibiades </a:t>
            </a:r>
            <a:r>
              <a:rPr lang="en-US" dirty="0" smtClean="0"/>
              <a:t>went </a:t>
            </a:r>
            <a:r>
              <a:rPr lang="en-US" dirty="0"/>
              <a:t>to visit him with a single trireme, bearing friendly offerings and gifts, Tissaphernes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Sardis, saying that the King ordered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had been taken prisoner in Caria,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horses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312866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 </a:t>
            </a:r>
            <a:r>
              <a:rPr lang="en-US" u="sng" dirty="0" smtClean="0">
                <a:solidFill>
                  <a:srgbClr val="87A896"/>
                </a:solidFill>
              </a:rPr>
              <a:t>Nouns</a:t>
            </a:r>
            <a:endParaRPr lang="en-US" u="sng" dirty="0">
              <a:solidFill>
                <a:srgbClr val="87A89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Hellespont</a:t>
            </a:r>
            <a:r>
              <a:rPr lang="en-US" dirty="0"/>
              <a:t>. When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u="sng" dirty="0">
                <a:solidFill>
                  <a:srgbClr val="87A896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prisoner</a:t>
            </a:r>
            <a:r>
              <a:rPr lang="en-US" dirty="0"/>
              <a:t> in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586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NOUNS are declined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 = </a:t>
            </a:r>
            <a:r>
              <a:rPr lang="en-US" b="1" u="sng" dirty="0" smtClean="0"/>
              <a:t>number</a:t>
            </a:r>
            <a:r>
              <a:rPr lang="en-US" dirty="0" smtClean="0"/>
              <a:t>, </a:t>
            </a:r>
            <a:r>
              <a:rPr lang="en-US" b="1" u="sng" dirty="0" smtClean="0"/>
              <a:t>gender</a:t>
            </a:r>
            <a:r>
              <a:rPr lang="en-US" dirty="0" smtClean="0"/>
              <a:t>, and </a:t>
            </a:r>
            <a:r>
              <a:rPr lang="en-US" b="1" u="sng" dirty="0" smtClean="0"/>
              <a:t>case</a:t>
            </a:r>
          </a:p>
          <a:p>
            <a:r>
              <a:rPr lang="en-US" dirty="0" smtClean="0"/>
              <a:t>Number = singular, plural, [dual]</a:t>
            </a:r>
          </a:p>
          <a:p>
            <a:r>
              <a:rPr lang="en-US" dirty="0" smtClean="0"/>
              <a:t>Gender = masculine, feminine, neuter</a:t>
            </a:r>
          </a:p>
          <a:p>
            <a:r>
              <a:rPr lang="en-US" dirty="0" smtClean="0"/>
              <a:t>Case = nominative, genitive, dative, accusative, [vocative]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19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in Greek: </a:t>
            </a:r>
            <a:r>
              <a:rPr lang="en-US" b="1" dirty="0" smtClean="0"/>
              <a:t>nominative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[SBJ] of a finite verb </a:t>
            </a:r>
          </a:p>
          <a:p>
            <a:r>
              <a:rPr lang="en-US" dirty="0" smtClean="0"/>
              <a:t>Predicate Nominative [PNOM] after a copular verb.</a:t>
            </a:r>
          </a:p>
          <a:p>
            <a:pPr lvl="1"/>
            <a:r>
              <a:rPr lang="en-US" dirty="0" smtClean="0"/>
              <a:t>Ralph is an </a:t>
            </a:r>
            <a:r>
              <a:rPr lang="en-US" u="sng" dirty="0" smtClean="0"/>
              <a:t>elephant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Judith became </a:t>
            </a:r>
            <a:r>
              <a:rPr lang="en-US" u="sng" dirty="0" smtClean="0"/>
              <a:t>President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1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Nouns would be </a:t>
            </a:r>
            <a:r>
              <a:rPr lang="en-US" dirty="0" smtClean="0">
                <a:solidFill>
                  <a:srgbClr val="FF99FF"/>
                </a:solidFill>
              </a:rPr>
              <a:t>Nominative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this happened,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Hellespont</a:t>
            </a:r>
            <a:r>
              <a:rPr lang="en-US" dirty="0"/>
              <a:t>. When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543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 smtClean="0">
                <a:solidFill>
                  <a:srgbClr val="FF99FF"/>
                </a:solidFill>
              </a:rPr>
              <a:t>Nominative SBJ</a:t>
            </a:r>
            <a:endParaRPr lang="en-US" dirty="0">
              <a:solidFill>
                <a:srgbClr val="FF99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u="sng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>
                <a:solidFill>
                  <a:srgbClr val="87A896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u="sng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u="sng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u="sng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u="sng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u="sng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dirty="0">
                <a:solidFill>
                  <a:srgbClr val="87A896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814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12110"/>
            <a:ext cx="9720072" cy="723652"/>
          </a:xfrm>
        </p:spPr>
        <p:txBody>
          <a:bodyPr/>
          <a:lstStyle/>
          <a:p>
            <a:r>
              <a:rPr lang="en-US" dirty="0" smtClean="0">
                <a:solidFill>
                  <a:srgbClr val="FF99FF"/>
                </a:solidFill>
              </a:rPr>
              <a:t>Nominative </a:t>
            </a:r>
            <a:r>
              <a:rPr lang="en-US" u="sng" dirty="0" smtClean="0">
                <a:solidFill>
                  <a:srgbClr val="7030A0"/>
                </a:solidFill>
              </a:rPr>
              <a:t>PNOM</a:t>
            </a:r>
            <a:endParaRPr lang="en-US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happened, </a:t>
            </a:r>
            <a:r>
              <a:rPr lang="en-US" u="sng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</a:t>
            </a:r>
            <a:r>
              <a:rPr lang="en-US" dirty="0">
                <a:solidFill>
                  <a:srgbClr val="87A896"/>
                </a:solidFill>
              </a:rPr>
              <a:t>Hellespont</a:t>
            </a:r>
            <a:r>
              <a:rPr lang="en-US" dirty="0"/>
              <a:t>. When </a:t>
            </a:r>
            <a:r>
              <a:rPr lang="en-US" u="sng" dirty="0">
                <a:solidFill>
                  <a:srgbClr val="FF99FF"/>
                </a:solidFill>
              </a:rPr>
              <a:t>Alcibiades</a:t>
            </a:r>
            <a:r>
              <a:rPr lang="en-US" dirty="0"/>
              <a:t> </a:t>
            </a:r>
            <a:r>
              <a:rPr lang="en-US" dirty="0" smtClean="0"/>
              <a:t>went </a:t>
            </a:r>
            <a:r>
              <a:rPr lang="en-US" dirty="0"/>
              <a:t>to visit him with a single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trireme</a:t>
            </a:r>
            <a:r>
              <a:rPr lang="en-US" dirty="0" smtClean="0"/>
              <a:t>, </a:t>
            </a:r>
            <a:r>
              <a:rPr lang="en-US" dirty="0"/>
              <a:t>bearing friendly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offerings</a:t>
            </a:r>
            <a:r>
              <a:rPr lang="en-US" dirty="0"/>
              <a:t> and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gifts</a:t>
            </a:r>
            <a:r>
              <a:rPr lang="en-US" dirty="0"/>
              <a:t>, </a:t>
            </a:r>
            <a:r>
              <a:rPr lang="en-US" u="sng" dirty="0">
                <a:solidFill>
                  <a:srgbClr val="FF99FF"/>
                </a:solidFill>
              </a:rPr>
              <a:t>Tissaphernes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, saying that the </a:t>
            </a:r>
            <a:r>
              <a:rPr lang="en-US" u="sng" dirty="0">
                <a:solidFill>
                  <a:srgbClr val="FF99FF"/>
                </a:solidFill>
              </a:rPr>
              <a:t>King</a:t>
            </a:r>
            <a:r>
              <a:rPr lang="en-US" dirty="0"/>
              <a:t> ordered him to make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</a:t>
            </a:r>
            <a:r>
              <a:rPr lang="en-US" dirty="0"/>
              <a:t> upon the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Athenians</a:t>
            </a:r>
            <a:r>
              <a:rPr lang="en-US" dirty="0"/>
              <a:t>. </a:t>
            </a:r>
            <a:r>
              <a:rPr lang="en-US" dirty="0" smtClean="0"/>
              <a:t>Thirty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days</a:t>
            </a:r>
            <a:r>
              <a:rPr lang="en-US" dirty="0"/>
              <a:t> later, however, </a:t>
            </a:r>
            <a:r>
              <a:rPr lang="en-US" u="sng" dirty="0" smtClean="0">
                <a:solidFill>
                  <a:srgbClr val="FF99FF"/>
                </a:solidFill>
              </a:rPr>
              <a:t>Alcibiades</a:t>
            </a:r>
            <a:r>
              <a:rPr lang="en-US" dirty="0" smtClean="0"/>
              <a:t> and </a:t>
            </a:r>
            <a:r>
              <a:rPr lang="en-US" u="sng" dirty="0" err="1" smtClean="0">
                <a:solidFill>
                  <a:srgbClr val="FF99FF"/>
                </a:solidFill>
              </a:rPr>
              <a:t>Mantitheus</a:t>
            </a:r>
            <a:r>
              <a:rPr lang="en-US" dirty="0"/>
              <a:t>, who had been taken </a:t>
            </a:r>
            <a:r>
              <a:rPr lang="en-US" u="sng" dirty="0">
                <a:solidFill>
                  <a:srgbClr val="7030A0"/>
                </a:solidFill>
              </a:rPr>
              <a:t>prisoner</a:t>
            </a:r>
            <a:r>
              <a:rPr lang="en-US" dirty="0"/>
              <a:t> in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Caria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horses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escape</a:t>
            </a:r>
            <a:r>
              <a:rPr lang="en-US" dirty="0"/>
              <a:t> from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Sardis</a:t>
            </a:r>
            <a:r>
              <a:rPr lang="en-US" dirty="0"/>
              <a:t> by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night</a:t>
            </a:r>
            <a:r>
              <a:rPr lang="en-US" dirty="0"/>
              <a:t> to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Clazomenae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867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880</TotalTime>
  <Words>1939</Words>
  <Application>Microsoft Office PowerPoint</Application>
  <PresentationFormat>Widescreen</PresentationFormat>
  <Paragraphs>98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Courier New</vt:lpstr>
      <vt:lpstr>Tw Cen MT</vt:lpstr>
      <vt:lpstr>Tw Cen MT Condensed</vt:lpstr>
      <vt:lpstr>Wingdings 3</vt:lpstr>
      <vt:lpstr>Integral</vt:lpstr>
      <vt:lpstr>Introduction to Nouns and Articles  in Ancient Greek</vt:lpstr>
      <vt:lpstr>NOUNS:  “A word used to describe a person, place, thing, or idea.”</vt:lpstr>
      <vt:lpstr>Identify the Nouns</vt:lpstr>
      <vt:lpstr>Identify the Nouns</vt:lpstr>
      <vt:lpstr>NOUNS are declined</vt:lpstr>
      <vt:lpstr>Cases in Greek: nominative</vt:lpstr>
      <vt:lpstr>Which Nouns would be Nominative?</vt:lpstr>
      <vt:lpstr>Nominative SBJ</vt:lpstr>
      <vt:lpstr>Nominative PNOM</vt:lpstr>
      <vt:lpstr>Cases in Greek: Accusative</vt:lpstr>
      <vt:lpstr>Which Nouns would be Accusative?</vt:lpstr>
      <vt:lpstr>(1) pLACE TO WHICH; (2) dIRECT oBJECT</vt:lpstr>
      <vt:lpstr>Cases in Greek: Genitive </vt:lpstr>
      <vt:lpstr>Cases in Greek: Genitive </vt:lpstr>
      <vt:lpstr>Which Nouns would be Genitive?</vt:lpstr>
      <vt:lpstr>Genitive = place from which and time during which</vt:lpstr>
      <vt:lpstr>Cases in Greek: Dative</vt:lpstr>
      <vt:lpstr>Which Nouns would be Dative?</vt:lpstr>
      <vt:lpstr>(1) accompaniment/instrument; (2) place where</vt:lpstr>
      <vt:lpstr>(3) Indirect Object</vt:lpstr>
      <vt:lpstr>(4) Degree of difference</vt:lpstr>
      <vt:lpstr>PowerPoint Presentation</vt:lpstr>
      <vt:lpstr>Article</vt:lpstr>
      <vt:lpstr>Which Words are Articles? What noun does each modify?</vt:lpstr>
      <vt:lpstr>Which Words are Articles? What noun does each modify?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79</cp:revision>
  <dcterms:created xsi:type="dcterms:W3CDTF">2019-10-07T18:50:51Z</dcterms:created>
  <dcterms:modified xsi:type="dcterms:W3CDTF">2020-12-04T18:15:22Z</dcterms:modified>
</cp:coreProperties>
</file>