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3" r:id="rId2"/>
    <p:sldId id="351" r:id="rId3"/>
    <p:sldId id="416" r:id="rId4"/>
    <p:sldId id="393" r:id="rId5"/>
    <p:sldId id="417" r:id="rId6"/>
    <p:sldId id="421" r:id="rId7"/>
    <p:sldId id="390" r:id="rId8"/>
    <p:sldId id="404" r:id="rId9"/>
    <p:sldId id="422" r:id="rId10"/>
    <p:sldId id="411" r:id="rId11"/>
    <p:sldId id="405" r:id="rId12"/>
    <p:sldId id="389" r:id="rId13"/>
    <p:sldId id="423" r:id="rId14"/>
    <p:sldId id="418" r:id="rId15"/>
    <p:sldId id="409" r:id="rId16"/>
    <p:sldId id="41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  <a:srgbClr val="E058EE"/>
    <a:srgbClr val="4EF4F8"/>
    <a:srgbClr val="FF99FF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8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291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67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23652"/>
          </a:xfrm>
        </p:spPr>
        <p:txBody>
          <a:bodyPr/>
          <a:lstStyle>
            <a:lvl1pPr algn="ctr">
              <a:defRPr sz="4000" cap="none" baseline="0">
                <a:latin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424747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344488" indent="-344488">
              <a:buFont typeface="Courier New" panose="02070309020205020404" pitchFamily="49" charset="0"/>
              <a:buChar char="o"/>
              <a:defRPr sz="2800" baseline="0">
                <a:latin typeface="Times New Roman" panose="02020603050405020304" pitchFamily="18" charset="0"/>
              </a:defRPr>
            </a:lvl1pPr>
            <a:lvl2pPr marL="914400" indent="-169863">
              <a:defRPr sz="2400" baseline="0">
                <a:latin typeface="Times New Roman" panose="02020603050405020304" pitchFamily="18" charset="0"/>
              </a:defRPr>
            </a:lvl2pPr>
            <a:lvl3pPr marL="1371600" indent="-136525">
              <a:defRPr sz="2000" baseline="0">
                <a:latin typeface="Times New Roman" panose="02020603050405020304" pitchFamily="18" charset="0"/>
              </a:defRPr>
            </a:lvl3pPr>
            <a:lvl4pPr marL="1828800" indent="-136525">
              <a:defRPr sz="2000" baseline="0">
                <a:latin typeface="Times New Roman" panose="02020603050405020304" pitchFamily="18" charset="0"/>
              </a:defRPr>
            </a:lvl4pPr>
            <a:lvl5pPr marL="2286000" indent="-136525"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24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048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51913"/>
          </a:xfrm>
        </p:spPr>
        <p:txBody>
          <a:bodyPr>
            <a:normAutofit/>
          </a:bodyPr>
          <a:lstStyle>
            <a:lvl1pPr algn="ctr">
              <a:defRPr sz="3600" cap="none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64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877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5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0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4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4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8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362635"/>
            <a:ext cx="9720073" cy="494672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tabLst>
          <a:tab pos="403225" algn="l"/>
        </a:tabLst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1698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748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400" smtClean="0"/>
              <a:t>Paradigms: The </a:t>
            </a:r>
            <a:r>
              <a:rPr lang="en-US" sz="4400" dirty="0" smtClean="0"/>
              <a:t>Article and </a:t>
            </a:r>
            <a:r>
              <a:rPr lang="en-US" sz="4800" dirty="0" smtClean="0"/>
              <a:t>1</a:t>
            </a:r>
            <a:r>
              <a:rPr lang="en-US" sz="4800" baseline="30000" dirty="0" smtClean="0"/>
              <a:t>st</a:t>
            </a:r>
            <a:r>
              <a:rPr lang="en-US" sz="4800" dirty="0" smtClean="0"/>
              <a:t> and 2</a:t>
            </a:r>
            <a:r>
              <a:rPr lang="en-US" sz="4800" baseline="30000" dirty="0" smtClean="0"/>
              <a:t>nd</a:t>
            </a:r>
            <a:r>
              <a:rPr lang="en-US" sz="4800" dirty="0" smtClean="0"/>
              <a:t> Declension</a:t>
            </a:r>
            <a:r>
              <a:rPr lang="en-US" sz="4400" dirty="0" smtClean="0"/>
              <a:t> Nouns in Ancient Greek</a:t>
            </a:r>
            <a:br>
              <a:rPr lang="en-US" sz="4400" dirty="0" smtClean="0"/>
            </a:br>
            <a:endParaRPr lang="en-US" sz="16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2993" y="594181"/>
            <a:ext cx="9161207" cy="723652"/>
          </a:xfrm>
        </p:spPr>
        <p:txBody>
          <a:bodyPr>
            <a:normAutofit/>
          </a:bodyPr>
          <a:lstStyle/>
          <a:p>
            <a:r>
              <a:rPr lang="en-US" dirty="0"/>
              <a:t>Accents on nouns are persistent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877" y="1577786"/>
            <a:ext cx="9901084" cy="5088485"/>
          </a:xfrm>
        </p:spPr>
        <p:txBody>
          <a:bodyPr>
            <a:normAutofit/>
          </a:bodyPr>
          <a:lstStyle/>
          <a:p>
            <a:pPr marL="1376363"/>
            <a:r>
              <a:rPr lang="en-US" dirty="0"/>
              <a:t>Nominative plural ending is short</a:t>
            </a:r>
            <a:endParaRPr lang="el-GR" dirty="0"/>
          </a:p>
          <a:p>
            <a:pPr marL="1376363"/>
            <a:r>
              <a:rPr lang="en-US" dirty="0" smtClean="0"/>
              <a:t>Genitive plural generally </a:t>
            </a:r>
            <a:r>
              <a:rPr lang="en-US" dirty="0"/>
              <a:t>has </a:t>
            </a:r>
            <a:r>
              <a:rPr lang="en-US" dirty="0" smtClean="0"/>
              <a:t>a circumflex [</a:t>
            </a:r>
            <a:r>
              <a:rPr lang="el-GR" dirty="0" smtClean="0"/>
              <a:t>α</a:t>
            </a:r>
            <a:r>
              <a:rPr lang="en-US" dirty="0" smtClean="0"/>
              <a:t>+</a:t>
            </a:r>
            <a:r>
              <a:rPr lang="el-GR" dirty="0" smtClean="0"/>
              <a:t>ω</a:t>
            </a:r>
            <a:r>
              <a:rPr lang="en-US" dirty="0" smtClean="0"/>
              <a:t>]</a:t>
            </a:r>
          </a:p>
          <a:p>
            <a:pPr marL="1376363"/>
            <a:r>
              <a:rPr lang="el-GR" dirty="0" smtClean="0"/>
              <a:t>θάλαττα</a:t>
            </a:r>
            <a:r>
              <a:rPr lang="en-US" dirty="0" smtClean="0"/>
              <a:t> = Attic; </a:t>
            </a:r>
            <a:r>
              <a:rPr lang="el-GR" dirty="0" smtClean="0"/>
              <a:t>θάλασσα</a:t>
            </a:r>
            <a:r>
              <a:rPr lang="en-US" dirty="0" smtClean="0"/>
              <a:t> = standard</a:t>
            </a:r>
            <a:r>
              <a:rPr lang="el-GR" dirty="0" smtClean="0"/>
              <a:t> [</a:t>
            </a:r>
            <a:r>
              <a:rPr lang="en-US" dirty="0" smtClean="0"/>
              <a:t>“the sea”]</a:t>
            </a: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675884"/>
              </p:ext>
            </p:extLst>
          </p:nvPr>
        </p:nvGraphicFramePr>
        <p:xfrm>
          <a:off x="2357718" y="3755921"/>
          <a:ext cx="7064188" cy="26055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5529">
                  <a:extLst>
                    <a:ext uri="{9D8B030D-6E8A-4147-A177-3AD203B41FA5}">
                      <a16:colId xmlns:a16="http://schemas.microsoft.com/office/drawing/2014/main" val="3341389913"/>
                    </a:ext>
                  </a:extLst>
                </a:gridCol>
                <a:gridCol w="2172332">
                  <a:extLst>
                    <a:ext uri="{9D8B030D-6E8A-4147-A177-3AD203B41FA5}">
                      <a16:colId xmlns:a16="http://schemas.microsoft.com/office/drawing/2014/main" val="1829500378"/>
                    </a:ext>
                  </a:extLst>
                </a:gridCol>
                <a:gridCol w="2476327">
                  <a:extLst>
                    <a:ext uri="{9D8B030D-6E8A-4147-A177-3AD203B41FA5}">
                      <a16:colId xmlns:a16="http://schemas.microsoft.com/office/drawing/2014/main" val="1103821030"/>
                    </a:ext>
                  </a:extLst>
                </a:gridCol>
              </a:tblGrid>
              <a:tr h="5211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Case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Singular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Plural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92205546"/>
                  </a:ext>
                </a:extLst>
              </a:tr>
              <a:tr h="5211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Nominative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ἡ</a:t>
                      </a:r>
                      <a:r>
                        <a:rPr lang="el-GR" sz="2400" dirty="0" smtClean="0">
                          <a:effectLst/>
                        </a:rPr>
                        <a:t>̔ θάλαττα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α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</a:t>
                      </a:r>
                      <a:r>
                        <a:rPr lang="el-GR" sz="2400" dirty="0" smtClean="0">
                          <a:effectLst/>
                        </a:rPr>
                        <a:t> θάλατται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11212604"/>
                  </a:ext>
                </a:extLst>
              </a:tr>
              <a:tr h="5211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Genitive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τῆς </a:t>
                      </a:r>
                      <a:r>
                        <a:rPr lang="el-GR" sz="2400" dirty="0" smtClean="0">
                          <a:effectLst/>
                        </a:rPr>
                        <a:t>θαλάττης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τ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400" dirty="0" smtClean="0">
                          <a:effectLst/>
                        </a:rPr>
                        <a:t>ν θαλαττῶν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5749437"/>
                  </a:ext>
                </a:extLst>
              </a:tr>
              <a:tr h="5211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Dative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>
                          <a:effectLst/>
                        </a:rPr>
                        <a:t>τ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ῇ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400" dirty="0" smtClean="0">
                          <a:effectLst/>
                        </a:rPr>
                        <a:t>θαλάττῃ</a:t>
                      </a:r>
                      <a:endParaRPr lang="en-US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ταῖς </a:t>
                      </a:r>
                      <a:r>
                        <a:rPr lang="el-GR" sz="2400" dirty="0" smtClean="0">
                          <a:effectLst/>
                        </a:rPr>
                        <a:t>θαλάτταις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0103632"/>
                  </a:ext>
                </a:extLst>
              </a:tr>
              <a:tr h="5211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Accusative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τὴν </a:t>
                      </a:r>
                      <a:r>
                        <a:rPr lang="el-GR" sz="2400" dirty="0" smtClean="0">
                          <a:effectLst/>
                        </a:rPr>
                        <a:t>θάλατταν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τὰς </a:t>
                      </a:r>
                      <a:r>
                        <a:rPr lang="el-GR" sz="2400" dirty="0" smtClean="0">
                          <a:effectLst/>
                        </a:rPr>
                        <a:t>θαλάττας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61925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8492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6683" y="454755"/>
            <a:ext cx="9377517" cy="723652"/>
          </a:xfrm>
        </p:spPr>
        <p:txBody>
          <a:bodyPr>
            <a:normAutofit/>
          </a:bodyPr>
          <a:lstStyle/>
          <a:p>
            <a:r>
              <a:rPr lang="en-US" sz="3800" dirty="0" smtClean="0"/>
              <a:t>First Declension Masculines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4167" y="1317834"/>
            <a:ext cx="9411045" cy="5348438"/>
          </a:xfrm>
        </p:spPr>
        <p:txBody>
          <a:bodyPr>
            <a:normAutofit/>
          </a:bodyPr>
          <a:lstStyle/>
          <a:p>
            <a:pPr marL="914400"/>
            <a:r>
              <a:rPr lang="en-US" dirty="0"/>
              <a:t>The stems end in –</a:t>
            </a:r>
            <a:r>
              <a:rPr lang="el-GR" dirty="0"/>
              <a:t>ης</a:t>
            </a:r>
            <a:r>
              <a:rPr lang="en-US" dirty="0"/>
              <a:t> (or </a:t>
            </a:r>
            <a:r>
              <a:rPr lang="el-GR" dirty="0"/>
              <a:t>–ας</a:t>
            </a:r>
            <a:r>
              <a:rPr lang="en-US" dirty="0"/>
              <a:t>).</a:t>
            </a:r>
          </a:p>
          <a:p>
            <a:pPr marL="1376363" lvl="1" indent="-344488"/>
            <a:r>
              <a:rPr lang="en-US" dirty="0"/>
              <a:t>The genitive singular indicates their </a:t>
            </a:r>
            <a:r>
              <a:rPr lang="en-US" dirty="0" smtClean="0"/>
              <a:t>gender (-</a:t>
            </a:r>
            <a:r>
              <a:rPr lang="el-GR" dirty="0" smtClean="0"/>
              <a:t>ου</a:t>
            </a:r>
            <a:r>
              <a:rPr lang="en-US" dirty="0" smtClean="0"/>
              <a:t>)</a:t>
            </a:r>
            <a:endParaRPr lang="en-US" dirty="0"/>
          </a:p>
          <a:p>
            <a:pPr marL="1376363" lvl="1" indent="-344488"/>
            <a:r>
              <a:rPr lang="en-US" dirty="0"/>
              <a:t>They are modified by </a:t>
            </a:r>
            <a:r>
              <a:rPr lang="en-US" u="sng" dirty="0"/>
              <a:t>masculine articles</a:t>
            </a:r>
            <a:r>
              <a:rPr lang="en-US" dirty="0" smtClean="0"/>
              <a:t>.</a:t>
            </a:r>
          </a:p>
          <a:p>
            <a:pPr marL="914400"/>
            <a:r>
              <a:rPr lang="en-US" dirty="0" smtClean="0"/>
              <a:t>Occupations</a:t>
            </a:r>
            <a:endParaRPr lang="en-US" dirty="0"/>
          </a:p>
          <a:p>
            <a:pPr marL="914400"/>
            <a:r>
              <a:rPr lang="el-GR" dirty="0"/>
              <a:t>ἁρμοστής, </a:t>
            </a:r>
            <a:r>
              <a:rPr lang="el-GR" dirty="0" smtClean="0"/>
              <a:t>ὁπλίτης</a:t>
            </a:r>
            <a:r>
              <a:rPr lang="el-GR" dirty="0"/>
              <a:t>, πελταστής, πολίτης, στρατιώτης</a:t>
            </a: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795502"/>
              </p:ext>
            </p:extLst>
          </p:nvPr>
        </p:nvGraphicFramePr>
        <p:xfrm>
          <a:off x="3244646" y="3992053"/>
          <a:ext cx="6105832" cy="25347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9178">
                  <a:extLst>
                    <a:ext uri="{9D8B030D-6E8A-4147-A177-3AD203B41FA5}">
                      <a16:colId xmlns:a16="http://schemas.microsoft.com/office/drawing/2014/main" val="1462865487"/>
                    </a:ext>
                  </a:extLst>
                </a:gridCol>
                <a:gridCol w="2004760">
                  <a:extLst>
                    <a:ext uri="{9D8B030D-6E8A-4147-A177-3AD203B41FA5}">
                      <a16:colId xmlns:a16="http://schemas.microsoft.com/office/drawing/2014/main" val="3694790920"/>
                    </a:ext>
                  </a:extLst>
                </a:gridCol>
                <a:gridCol w="2121894">
                  <a:extLst>
                    <a:ext uri="{9D8B030D-6E8A-4147-A177-3AD203B41FA5}">
                      <a16:colId xmlns:a16="http://schemas.microsoft.com/office/drawing/2014/main" val="3946724458"/>
                    </a:ext>
                  </a:extLst>
                </a:gridCol>
              </a:tblGrid>
              <a:tr h="328362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Case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Singular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Plural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0853284"/>
                  </a:ext>
                </a:extLst>
              </a:tr>
              <a:tr h="54225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Nominative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ὁ πολίτης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οἱ </a:t>
                      </a:r>
                      <a:r>
                        <a:rPr lang="el-GR" sz="2400" dirty="0" smtClean="0">
                          <a:effectLst/>
                        </a:rPr>
                        <a:t>πολ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400" dirty="0" smtClean="0">
                          <a:effectLst/>
                        </a:rPr>
                        <a:t>ται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27485223"/>
                  </a:ext>
                </a:extLst>
              </a:tr>
              <a:tr h="54225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Genitive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τοῦ πολίτου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τ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400" dirty="0" smtClean="0">
                          <a:effectLst/>
                        </a:rPr>
                        <a:t>ν πολιτ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400" dirty="0" smtClean="0">
                          <a:effectLst/>
                        </a:rPr>
                        <a:t>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8697768"/>
                  </a:ext>
                </a:extLst>
              </a:tr>
              <a:tr h="54225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Dative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τ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ῷ</a:t>
                      </a:r>
                      <a:r>
                        <a:rPr lang="el-GR" sz="2400" dirty="0" smtClean="0">
                          <a:effectLst/>
                        </a:rPr>
                        <a:t> πολίτ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ῃ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τοῖς πολίταις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09638366"/>
                  </a:ext>
                </a:extLst>
              </a:tr>
              <a:tr h="54225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Accusative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τὸν πολίτην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τοὺς πολίτας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8591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395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1</a:t>
            </a:r>
            <a:r>
              <a:rPr lang="en-US" baseline="30000" dirty="0" smtClean="0"/>
              <a:t>st</a:t>
            </a:r>
            <a:r>
              <a:rPr lang="en-US" dirty="0" smtClean="0"/>
              <a:t> Declension </a:t>
            </a:r>
            <a:br>
              <a:rPr lang="en-US" dirty="0" smtClean="0"/>
            </a:br>
            <a:r>
              <a:rPr lang="en-US" dirty="0" smtClean="0"/>
              <a:t>                 Nouns</a:t>
            </a:r>
            <a:br>
              <a:rPr lang="en-US" dirty="0" smtClean="0"/>
            </a:br>
            <a:r>
              <a:rPr lang="en-US" dirty="0" smtClean="0"/>
              <a:t>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See Handout</a:t>
            </a:r>
            <a:br>
              <a:rPr lang="en-US" dirty="0" smtClean="0"/>
            </a:br>
            <a:r>
              <a:rPr lang="en-US" dirty="0" smtClean="0"/>
              <a:t>          of Noun Forms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350747"/>
              </p:ext>
            </p:extLst>
          </p:nvPr>
        </p:nvGraphicFramePr>
        <p:xfrm>
          <a:off x="4119775" y="71717"/>
          <a:ext cx="4782178" cy="67056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1797">
                  <a:extLst>
                    <a:ext uri="{9D8B030D-6E8A-4147-A177-3AD203B41FA5}">
                      <a16:colId xmlns:a16="http://schemas.microsoft.com/office/drawing/2014/main" val="1820466653"/>
                    </a:ext>
                  </a:extLst>
                </a:gridCol>
                <a:gridCol w="1232533">
                  <a:extLst>
                    <a:ext uri="{9D8B030D-6E8A-4147-A177-3AD203B41FA5}">
                      <a16:colId xmlns:a16="http://schemas.microsoft.com/office/drawing/2014/main" val="3407365243"/>
                    </a:ext>
                  </a:extLst>
                </a:gridCol>
                <a:gridCol w="1653495">
                  <a:extLst>
                    <a:ext uri="{9D8B030D-6E8A-4147-A177-3AD203B41FA5}">
                      <a16:colId xmlns:a16="http://schemas.microsoft.com/office/drawing/2014/main" val="128039481"/>
                    </a:ext>
                  </a:extLst>
                </a:gridCol>
                <a:gridCol w="681318">
                  <a:extLst>
                    <a:ext uri="{9D8B030D-6E8A-4147-A177-3AD203B41FA5}">
                      <a16:colId xmlns:a16="http://schemas.microsoft.com/office/drawing/2014/main" val="2549382239"/>
                    </a:ext>
                  </a:extLst>
                </a:gridCol>
                <a:gridCol w="753035">
                  <a:extLst>
                    <a:ext uri="{9D8B030D-6E8A-4147-A177-3AD203B41FA5}">
                      <a16:colId xmlns:a16="http://schemas.microsoft.com/office/drawing/2014/main" val="607240383"/>
                    </a:ext>
                  </a:extLst>
                </a:gridCol>
              </a:tblGrid>
              <a:tr h="257908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lemma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translation</a:t>
                      </a:r>
                      <a:endParaRPr lang="en-US" sz="16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gender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count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3455390154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ἀγορά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marketplace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1464819741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solidFill>
                            <a:srgbClr val="FF0000"/>
                          </a:solidFill>
                          <a:effectLst/>
                        </a:rPr>
                        <a:t>ἁρμοστής</a:t>
                      </a:r>
                      <a:endParaRPr lang="el-GR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harmost/governor</a:t>
                      </a:r>
                      <a:endParaRPr lang="en-US" sz="1600" b="0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</a:rPr>
                        <a:t>m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36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1533207031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ἀρχή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rule/command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1732507584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βουλή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council; senate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2062760668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γῆ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land/earth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1111701444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εἰρήνη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peace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4251206763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ἐκκλησία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assembly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2205205812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ἡμέρα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day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3207048859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ἡσυχία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>
                          <a:effectLst/>
                        </a:rPr>
                        <a:t>leisure/rest </a:t>
                      </a:r>
                      <a:endParaRPr lang="en-US" sz="16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803812366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θάλαττα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sea [Attic form]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2023831355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μάχη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battle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2150464305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ναυμαχία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sea-battle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2715423484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solidFill>
                            <a:srgbClr val="FF0000"/>
                          </a:solidFill>
                          <a:effectLst/>
                        </a:rPr>
                        <a:t>ὁπλίτης</a:t>
                      </a:r>
                      <a:endParaRPr lang="el-GR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hoplite</a:t>
                      </a:r>
                      <a:endParaRPr lang="en-US" sz="1600" b="0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</a:rPr>
                        <a:t>m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</a:rPr>
                        <a:t>97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1489897813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solidFill>
                            <a:srgbClr val="FF0000"/>
                          </a:solidFill>
                          <a:effectLst/>
                        </a:rPr>
                        <a:t>πελταστής</a:t>
                      </a:r>
                      <a:endParaRPr lang="el-GR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peltast</a:t>
                      </a:r>
                      <a:endParaRPr lang="en-US" sz="1600" b="0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</a:rPr>
                        <a:t>m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57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2572032622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πολιτεία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constitution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1751516798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</a:rPr>
                        <a:t>17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solidFill>
                            <a:srgbClr val="FF0000"/>
                          </a:solidFill>
                          <a:effectLst/>
                        </a:rPr>
                        <a:t>πολίτης</a:t>
                      </a:r>
                      <a:endParaRPr lang="el-GR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citizen</a:t>
                      </a:r>
                      <a:endParaRPr lang="en-US" sz="1600" b="0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</a:rPr>
                        <a:t>m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42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1698429392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πύλη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gate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2476634965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σπονδή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truce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780635921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στρατιά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army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3965371388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</a:rPr>
                        <a:t>21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solidFill>
                            <a:srgbClr val="FF0000"/>
                          </a:solidFill>
                          <a:effectLst/>
                        </a:rPr>
                        <a:t>στρατιώτης</a:t>
                      </a:r>
                      <a:endParaRPr lang="el-GR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soldier</a:t>
                      </a:r>
                      <a:endParaRPr lang="en-US" sz="1600" b="0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</a:rPr>
                        <a:t>m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56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1751850210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συμμαχία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alliance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662817274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φιλία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friendship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4257743557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φρουρά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guard/garrison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3777577719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φυλακή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guard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3200740247"/>
                  </a:ext>
                </a:extLst>
              </a:tr>
              <a:tr h="25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>
                          <a:effectLst/>
                        </a:rPr>
                        <a:t>χώρα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i="1" u="none" strike="noStrike" dirty="0">
                          <a:effectLst/>
                        </a:rPr>
                        <a:t>land/territory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102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37" marR="6137" marT="6137" marB="0" anchor="b"/>
                </a:tc>
                <a:extLst>
                  <a:ext uri="{0D108BD9-81ED-4DB2-BD59-A6C34878D82A}">
                    <a16:rowId xmlns:a16="http://schemas.microsoft.com/office/drawing/2014/main" val="2782385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1652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Declension Nouns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2994" y="2061882"/>
            <a:ext cx="9161207" cy="3503176"/>
          </a:xfrm>
        </p:spPr>
        <p:txBody>
          <a:bodyPr/>
          <a:lstStyle/>
          <a:p>
            <a:r>
              <a:rPr lang="en-US" dirty="0" smtClean="0"/>
              <a:t>Masculines and Neuters</a:t>
            </a:r>
          </a:p>
          <a:p>
            <a:pPr lvl="1"/>
            <a:r>
              <a:rPr lang="en-US" dirty="0"/>
              <a:t>A very few feminines: ἡ </a:t>
            </a:r>
            <a:r>
              <a:rPr lang="en-US" dirty="0" err="1"/>
              <a:t>ὁδός</a:t>
            </a:r>
            <a:r>
              <a:rPr lang="en-US" dirty="0"/>
              <a:t> (</a:t>
            </a:r>
            <a:r>
              <a:rPr lang="en-US" i="1" dirty="0"/>
              <a:t>road</a:t>
            </a:r>
            <a:r>
              <a:rPr lang="en-US" dirty="0"/>
              <a:t>)</a:t>
            </a:r>
          </a:p>
          <a:p>
            <a:r>
              <a:rPr lang="en-US" dirty="0" smtClean="0"/>
              <a:t>Neuters </a:t>
            </a:r>
            <a:r>
              <a:rPr lang="en-US" dirty="0"/>
              <a:t>have the same form in the nominative and accusative case. Otherwise </a:t>
            </a:r>
            <a:r>
              <a:rPr lang="en-US" dirty="0" smtClean="0"/>
              <a:t>they match </a:t>
            </a:r>
            <a:r>
              <a:rPr lang="en-US" dirty="0"/>
              <a:t>the masculines.</a:t>
            </a:r>
          </a:p>
          <a:p>
            <a:r>
              <a:rPr lang="en-US" dirty="0"/>
              <a:t>Neuter plural subjects always take </a:t>
            </a:r>
            <a:r>
              <a:rPr lang="en-US" u="sng" dirty="0"/>
              <a:t>singular</a:t>
            </a:r>
            <a:r>
              <a:rPr lang="en-US" dirty="0"/>
              <a:t> verbs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Endings match the articles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51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`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412376"/>
            <a:ext cx="9720073" cy="6126076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343996"/>
              </p:ext>
            </p:extLst>
          </p:nvPr>
        </p:nvGraphicFramePr>
        <p:xfrm>
          <a:off x="2880852" y="753032"/>
          <a:ext cx="6430296" cy="24921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82761">
                  <a:extLst>
                    <a:ext uri="{9D8B030D-6E8A-4147-A177-3AD203B41FA5}">
                      <a16:colId xmlns:a16="http://schemas.microsoft.com/office/drawing/2014/main" val="1352911550"/>
                    </a:ext>
                  </a:extLst>
                </a:gridCol>
                <a:gridCol w="2012883">
                  <a:extLst>
                    <a:ext uri="{9D8B030D-6E8A-4147-A177-3AD203B41FA5}">
                      <a16:colId xmlns:a16="http://schemas.microsoft.com/office/drawing/2014/main" val="2593479841"/>
                    </a:ext>
                  </a:extLst>
                </a:gridCol>
                <a:gridCol w="2234652">
                  <a:extLst>
                    <a:ext uri="{9D8B030D-6E8A-4147-A177-3AD203B41FA5}">
                      <a16:colId xmlns:a16="http://schemas.microsoft.com/office/drawing/2014/main" val="3406262449"/>
                    </a:ext>
                  </a:extLst>
                </a:gridCol>
              </a:tblGrid>
              <a:tr h="41536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MASCULINE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873309"/>
                  </a:ext>
                </a:extLst>
              </a:tr>
              <a:tr h="41536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Case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Singular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Plural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1565640"/>
                  </a:ext>
                </a:extLst>
              </a:tr>
              <a:tr h="41536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Nominative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ὁ θεός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ο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</a:t>
                      </a:r>
                      <a:r>
                        <a:rPr lang="el-GR" sz="2400" dirty="0" smtClean="0">
                          <a:effectLst/>
                        </a:rPr>
                        <a:t> </a:t>
                      </a:r>
                      <a:r>
                        <a:rPr lang="el-GR" sz="2400" dirty="0">
                          <a:effectLst/>
                        </a:rPr>
                        <a:t>θεοί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300849"/>
                  </a:ext>
                </a:extLst>
              </a:tr>
              <a:tr h="41536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Genitive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το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ῦ</a:t>
                      </a:r>
                      <a:r>
                        <a:rPr lang="el-GR" sz="2400" dirty="0" smtClean="0">
                          <a:effectLst/>
                        </a:rPr>
                        <a:t>͂ θεο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ῦ</a:t>
                      </a:r>
                      <a:r>
                        <a:rPr lang="el-GR" sz="2400" dirty="0" smtClean="0">
                          <a:effectLst/>
                        </a:rPr>
                        <a:t>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τ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400" dirty="0" smtClean="0">
                          <a:effectLst/>
                        </a:rPr>
                        <a:t>ν θε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400" dirty="0" smtClean="0">
                          <a:effectLst/>
                        </a:rPr>
                        <a:t>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1754514"/>
                  </a:ext>
                </a:extLst>
              </a:tr>
              <a:tr h="41536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Dative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τ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ῷ</a:t>
                      </a:r>
                      <a:r>
                        <a:rPr lang="el-GR" sz="2400" dirty="0" smtClean="0">
                          <a:effectLst/>
                        </a:rPr>
                        <a:t> </a:t>
                      </a:r>
                      <a:r>
                        <a:rPr lang="el-GR" sz="2400" dirty="0">
                          <a:effectLst/>
                        </a:rPr>
                        <a:t>θεῷ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το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400" dirty="0" smtClean="0">
                          <a:effectLst/>
                        </a:rPr>
                        <a:t>ς θεο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400" dirty="0" smtClean="0">
                          <a:effectLst/>
                        </a:rPr>
                        <a:t>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2995052"/>
                  </a:ext>
                </a:extLst>
              </a:tr>
              <a:tr h="41536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Accusative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τὸν θεόν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τοὺς θεούς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0111369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961459"/>
              </p:ext>
            </p:extLst>
          </p:nvPr>
        </p:nvGraphicFramePr>
        <p:xfrm>
          <a:off x="2880851" y="3601297"/>
          <a:ext cx="6430297" cy="2488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4353">
                  <a:extLst>
                    <a:ext uri="{9D8B030D-6E8A-4147-A177-3AD203B41FA5}">
                      <a16:colId xmlns:a16="http://schemas.microsoft.com/office/drawing/2014/main" val="2543243899"/>
                    </a:ext>
                  </a:extLst>
                </a:gridCol>
                <a:gridCol w="2111292">
                  <a:extLst>
                    <a:ext uri="{9D8B030D-6E8A-4147-A177-3AD203B41FA5}">
                      <a16:colId xmlns:a16="http://schemas.microsoft.com/office/drawing/2014/main" val="347791911"/>
                    </a:ext>
                  </a:extLst>
                </a:gridCol>
                <a:gridCol w="2234652">
                  <a:extLst>
                    <a:ext uri="{9D8B030D-6E8A-4147-A177-3AD203B41FA5}">
                      <a16:colId xmlns:a16="http://schemas.microsoft.com/office/drawing/2014/main" val="228775983"/>
                    </a:ext>
                  </a:extLst>
                </a:gridCol>
              </a:tblGrid>
              <a:tr h="4147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NEUTER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9643744"/>
                  </a:ext>
                </a:extLst>
              </a:tr>
              <a:tr h="4147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Case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Singular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Plural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9395587"/>
                  </a:ext>
                </a:extLst>
              </a:tr>
              <a:tr h="4147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Nominative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τὸ χωρίον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τὰ χωρία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1154730"/>
                  </a:ext>
                </a:extLst>
              </a:tr>
              <a:tr h="4147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Genitive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το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ῦ</a:t>
                      </a:r>
                      <a:r>
                        <a:rPr lang="el-GR" sz="2400" dirty="0" smtClean="0">
                          <a:effectLst/>
                        </a:rPr>
                        <a:t> </a:t>
                      </a:r>
                      <a:r>
                        <a:rPr lang="el-GR" sz="2400" dirty="0">
                          <a:effectLst/>
                        </a:rPr>
                        <a:t>χωρίου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τ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400" dirty="0" smtClean="0">
                          <a:effectLst/>
                        </a:rPr>
                        <a:t>ν </a:t>
                      </a:r>
                      <a:r>
                        <a:rPr lang="el-GR" sz="2400" dirty="0">
                          <a:effectLst/>
                        </a:rPr>
                        <a:t>χωρίων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8412451"/>
                  </a:ext>
                </a:extLst>
              </a:tr>
              <a:tr h="4147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Dative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τ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ῷ</a:t>
                      </a:r>
                      <a:r>
                        <a:rPr lang="el-GR" sz="2400" dirty="0" smtClean="0">
                          <a:effectLst/>
                        </a:rPr>
                        <a:t> </a:t>
                      </a:r>
                      <a:r>
                        <a:rPr lang="el-GR" sz="2400" dirty="0">
                          <a:effectLst/>
                        </a:rPr>
                        <a:t>χωρίῳ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το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400" dirty="0" smtClean="0">
                          <a:effectLst/>
                        </a:rPr>
                        <a:t>ς </a:t>
                      </a:r>
                      <a:r>
                        <a:rPr lang="el-GR" sz="2400" dirty="0">
                          <a:effectLst/>
                        </a:rPr>
                        <a:t>χωρίοις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4490489"/>
                  </a:ext>
                </a:extLst>
              </a:tr>
              <a:tr h="4147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Accusative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τὸ χωρίον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τὰ χωρία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7920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1218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736" y="152400"/>
            <a:ext cx="11949953" cy="67056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Handout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Second Declension </a:t>
            </a:r>
            <a:br>
              <a:rPr lang="en-US" dirty="0" smtClean="0"/>
            </a:br>
            <a:r>
              <a:rPr lang="en-US" dirty="0" smtClean="0"/>
              <a:t>              Nouns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288768"/>
              </p:ext>
            </p:extLst>
          </p:nvPr>
        </p:nvGraphicFramePr>
        <p:xfrm>
          <a:off x="3718472" y="359368"/>
          <a:ext cx="7264161" cy="61482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521">
                  <a:extLst>
                    <a:ext uri="{9D8B030D-6E8A-4147-A177-3AD203B41FA5}">
                      <a16:colId xmlns:a16="http://schemas.microsoft.com/office/drawing/2014/main" val="1602136392"/>
                    </a:ext>
                  </a:extLst>
                </a:gridCol>
                <a:gridCol w="2052413">
                  <a:extLst>
                    <a:ext uri="{9D8B030D-6E8A-4147-A177-3AD203B41FA5}">
                      <a16:colId xmlns:a16="http://schemas.microsoft.com/office/drawing/2014/main" val="2550029808"/>
                    </a:ext>
                  </a:extLst>
                </a:gridCol>
                <a:gridCol w="2609291">
                  <a:extLst>
                    <a:ext uri="{9D8B030D-6E8A-4147-A177-3AD203B41FA5}">
                      <a16:colId xmlns:a16="http://schemas.microsoft.com/office/drawing/2014/main" val="1968513639"/>
                    </a:ext>
                  </a:extLst>
                </a:gridCol>
                <a:gridCol w="1059357">
                  <a:extLst>
                    <a:ext uri="{9D8B030D-6E8A-4147-A177-3AD203B41FA5}">
                      <a16:colId xmlns:a16="http://schemas.microsoft.com/office/drawing/2014/main" val="2974647098"/>
                    </a:ext>
                  </a:extLst>
                </a:gridCol>
                <a:gridCol w="966579">
                  <a:extLst>
                    <a:ext uri="{9D8B030D-6E8A-4147-A177-3AD203B41FA5}">
                      <a16:colId xmlns:a16="http://schemas.microsoft.com/office/drawing/2014/main" val="3468298389"/>
                    </a:ext>
                  </a:extLst>
                </a:gridCol>
              </a:tblGrid>
              <a:tr h="603916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lemma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translation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gender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count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85962635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ἀδελφός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>
                          <a:effectLst/>
                        </a:rPr>
                        <a:t>brother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06863578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ἄνθρωπος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 dirty="0">
                          <a:effectLst/>
                        </a:rPr>
                        <a:t>man</a:t>
                      </a:r>
                      <a:endParaRPr lang="en-US" sz="20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47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3492370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δῆμος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>
                          <a:effectLst/>
                        </a:rPr>
                        <a:t>people; assembly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62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55283207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FF0000"/>
                          </a:solidFill>
                          <a:effectLst/>
                        </a:rPr>
                        <a:t>ἔργον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 dirty="0">
                          <a:solidFill>
                            <a:srgbClr val="FF0000"/>
                          </a:solidFill>
                          <a:effectLst/>
                        </a:rPr>
                        <a:t>work/deed</a:t>
                      </a:r>
                      <a:endParaRPr lang="en-US" sz="2000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FF0000"/>
                          </a:solidFill>
                          <a:effectLst/>
                        </a:rPr>
                        <a:t>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FF0000"/>
                          </a:solidFill>
                          <a:effectLst/>
                        </a:rPr>
                        <a:t>25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01715544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ἔφορος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>
                          <a:effectLst/>
                        </a:rPr>
                        <a:t>ephor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02947627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ἐχθρός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>
                          <a:effectLst/>
                        </a:rPr>
                        <a:t>enemy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16232565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θεός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>
                          <a:effectLst/>
                        </a:rPr>
                        <a:t>god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56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65612469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ἵππος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>
                          <a:effectLst/>
                        </a:rPr>
                        <a:t>horse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38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97170945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λόγος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>
                          <a:effectLst/>
                        </a:rPr>
                        <a:t>word/reason/story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34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12760084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μισθός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>
                          <a:effectLst/>
                        </a:rPr>
                        <a:t>pay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92647004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11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ναύαρχος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>
                          <a:effectLst/>
                        </a:rPr>
                        <a:t>naurarch; ship's captain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66332890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12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νεκρός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>
                          <a:effectLst/>
                        </a:rPr>
                        <a:t>corpse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17743145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13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νόμος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>
                          <a:effectLst/>
                        </a:rPr>
                        <a:t>law/custom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33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23832275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14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ξένος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>
                          <a:effectLst/>
                        </a:rPr>
                        <a:t>stranger/guest-friend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90903404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15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B0F0"/>
                          </a:solidFill>
                          <a:effectLst/>
                        </a:rPr>
                        <a:t>ὁδός</a:t>
                      </a:r>
                      <a:endParaRPr lang="en-US" sz="20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 dirty="0">
                          <a:solidFill>
                            <a:srgbClr val="00B0F0"/>
                          </a:solidFill>
                          <a:effectLst/>
                        </a:rPr>
                        <a:t>road</a:t>
                      </a:r>
                      <a:endParaRPr lang="en-US" sz="2000" i="1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B0F0"/>
                          </a:solidFill>
                          <a:effectLst/>
                        </a:rPr>
                        <a:t>f</a:t>
                      </a:r>
                      <a:endParaRPr lang="en-US" sz="20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B0F0"/>
                          </a:solidFill>
                          <a:effectLst/>
                        </a:rPr>
                        <a:t>30</a:t>
                      </a:r>
                      <a:endParaRPr lang="en-US" sz="20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6497817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16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οἶκος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>
                          <a:effectLst/>
                        </a:rPr>
                        <a:t>household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40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8893129"/>
                  </a:ext>
                </a:extLst>
              </a:tr>
              <a:tr h="312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17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FF0000"/>
                          </a:solidFill>
                          <a:effectLst/>
                        </a:rPr>
                        <a:t>ὅπλον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i="1" dirty="0">
                          <a:solidFill>
                            <a:srgbClr val="FF0000"/>
                          </a:solidFill>
                          <a:effectLst/>
                        </a:rPr>
                        <a:t>armor</a:t>
                      </a:r>
                      <a:endParaRPr lang="en-US" sz="2000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FF0000"/>
                          </a:solidFill>
                          <a:effectLst/>
                        </a:rPr>
                        <a:t>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FF0000"/>
                          </a:solidFill>
                          <a:effectLst/>
                        </a:rPr>
                        <a:t>77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46649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9919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0682"/>
            <a:ext cx="11949953" cy="67056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188847"/>
              </p:ext>
            </p:extLst>
          </p:nvPr>
        </p:nvGraphicFramePr>
        <p:xfrm>
          <a:off x="2759828" y="357728"/>
          <a:ext cx="6735096" cy="5908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473">
                  <a:extLst>
                    <a:ext uri="{9D8B030D-6E8A-4147-A177-3AD203B41FA5}">
                      <a16:colId xmlns:a16="http://schemas.microsoft.com/office/drawing/2014/main" val="2940816723"/>
                    </a:ext>
                  </a:extLst>
                </a:gridCol>
                <a:gridCol w="2080724">
                  <a:extLst>
                    <a:ext uri="{9D8B030D-6E8A-4147-A177-3AD203B41FA5}">
                      <a16:colId xmlns:a16="http://schemas.microsoft.com/office/drawing/2014/main" val="421329308"/>
                    </a:ext>
                  </a:extLst>
                </a:gridCol>
                <a:gridCol w="2408247">
                  <a:extLst>
                    <a:ext uri="{9D8B030D-6E8A-4147-A177-3AD203B41FA5}">
                      <a16:colId xmlns:a16="http://schemas.microsoft.com/office/drawing/2014/main" val="1808420405"/>
                    </a:ext>
                  </a:extLst>
                </a:gridCol>
                <a:gridCol w="884903">
                  <a:extLst>
                    <a:ext uri="{9D8B030D-6E8A-4147-A177-3AD203B41FA5}">
                      <a16:colId xmlns:a16="http://schemas.microsoft.com/office/drawing/2014/main" val="1992785077"/>
                    </a:ext>
                  </a:extLst>
                </a:gridCol>
                <a:gridCol w="776749">
                  <a:extLst>
                    <a:ext uri="{9D8B030D-6E8A-4147-A177-3AD203B41FA5}">
                      <a16:colId xmlns:a16="http://schemas.microsoft.com/office/drawing/2014/main" val="2155779080"/>
                    </a:ext>
                  </a:extLst>
                </a:gridCol>
              </a:tblGrid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b="0" dirty="0" smtClean="0">
                          <a:solidFill>
                            <a:srgbClr val="FF0000"/>
                          </a:solidFill>
                          <a:effectLst/>
                        </a:rPr>
                        <a:t>ὅ</a:t>
                      </a:r>
                      <a:r>
                        <a:rPr lang="en-US" sz="2000" b="0" dirty="0" smtClean="0">
                          <a:solidFill>
                            <a:srgbClr val="FF0000"/>
                          </a:solidFill>
                          <a:effectLst/>
                        </a:rPr>
                        <a:t>π</a:t>
                      </a:r>
                      <a:r>
                        <a:rPr lang="en-US" sz="2000" b="0" dirty="0" err="1" smtClean="0">
                          <a:solidFill>
                            <a:srgbClr val="FF0000"/>
                          </a:solidFill>
                          <a:effectLst/>
                        </a:rPr>
                        <a:t>λον</a:t>
                      </a:r>
                      <a:endParaRPr lang="en-US" sz="20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1" dirty="0">
                          <a:solidFill>
                            <a:srgbClr val="FF0000"/>
                          </a:solidFill>
                          <a:effectLst/>
                        </a:rPr>
                        <a:t>armor</a:t>
                      </a:r>
                      <a:endParaRPr lang="en-US" sz="2000" b="0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FF0000"/>
                          </a:solidFill>
                          <a:effectLst/>
                        </a:rPr>
                        <a:t>n</a:t>
                      </a:r>
                      <a:endParaRPr lang="en-US" sz="2000" b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FF0000"/>
                          </a:solidFill>
                          <a:effectLst/>
                        </a:rPr>
                        <a:t>77</a:t>
                      </a:r>
                      <a:endParaRPr lang="en-US" sz="20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071699"/>
                  </a:ext>
                </a:extLst>
              </a:tr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ὅρκος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effectLst/>
                        </a:rPr>
                        <a:t>oath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94298501"/>
                  </a:ext>
                </a:extLst>
              </a:tr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</a:rPr>
                        <a:t>πεδίον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</a:rPr>
                        <a:t>field/plain</a:t>
                      </a:r>
                      <a:endParaRPr lang="en-US" sz="2000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</a:rPr>
                        <a:t>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27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74718777"/>
                  </a:ext>
                </a:extLst>
              </a:tr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πεζός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effectLst/>
                        </a:rPr>
                        <a:t>infantry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68746420"/>
                  </a:ext>
                </a:extLst>
              </a:tr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πιστός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effectLst/>
                        </a:rPr>
                        <a:t>trust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74024975"/>
                  </a:ext>
                </a:extLst>
              </a:tr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π</a:t>
                      </a:r>
                      <a:r>
                        <a:rPr lang="en-US" sz="2000" dirty="0" err="1">
                          <a:effectLst/>
                        </a:rPr>
                        <a:t>ολέμ</a:t>
                      </a:r>
                      <a:r>
                        <a:rPr lang="en-US" sz="2000" dirty="0">
                          <a:effectLst/>
                        </a:rPr>
                        <a:t>αρχος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</a:rPr>
                        <a:t>polemarch [general]</a:t>
                      </a:r>
                      <a:endParaRPr lang="en-US" sz="20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71603924"/>
                  </a:ext>
                </a:extLst>
              </a:tr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πολέμιος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effectLst/>
                        </a:rPr>
                        <a:t>enemy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156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04536183"/>
                  </a:ext>
                </a:extLst>
              </a:tr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πόλεμος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effectLst/>
                        </a:rPr>
                        <a:t>war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40095605"/>
                  </a:ext>
                </a:extLst>
              </a:tr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σῖτος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</a:rPr>
                        <a:t>grain</a:t>
                      </a:r>
                      <a:endParaRPr lang="en-US" sz="20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m/n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5590115"/>
                  </a:ext>
                </a:extLst>
              </a:tr>
              <a:tr h="36464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στάδιον, στάδιος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effectLst/>
                        </a:rPr>
                        <a:t>stade</a:t>
                      </a:r>
                      <a:r>
                        <a:rPr lang="en-US" sz="2000" i="1" dirty="0">
                          <a:effectLst/>
                        </a:rPr>
                        <a:t> [200 m]</a:t>
                      </a:r>
                      <a:endParaRPr lang="en-US" sz="20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m/n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13489046"/>
                  </a:ext>
                </a:extLst>
              </a:tr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στρατηγός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</a:rPr>
                        <a:t>general</a:t>
                      </a:r>
                      <a:endParaRPr lang="en-US" sz="20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31695104"/>
                  </a:ext>
                </a:extLst>
              </a:tr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</a:rPr>
                        <a:t>στρατόπεδον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solidFill>
                            <a:srgbClr val="FF0000"/>
                          </a:solidFill>
                          <a:effectLst/>
                        </a:rPr>
                        <a:t>encampment; army</a:t>
                      </a:r>
                      <a:endParaRPr lang="en-US" sz="2000" i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</a:rPr>
                        <a:t>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34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44524924"/>
                  </a:ext>
                </a:extLst>
              </a:tr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σύμμαχος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effectLst/>
                        </a:rPr>
                        <a:t>ally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172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62414965"/>
                  </a:ext>
                </a:extLst>
              </a:tr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</a:rPr>
                        <a:t>τρόπαιον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solidFill>
                            <a:srgbClr val="FF0000"/>
                          </a:solidFill>
                          <a:effectLst/>
                        </a:rPr>
                        <a:t>trophy</a:t>
                      </a:r>
                      <a:endParaRPr lang="en-US" sz="2000" i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</a:rPr>
                        <a:t>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27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11744232"/>
                  </a:ext>
                </a:extLst>
              </a:tr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φίλος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effectLst/>
                        </a:rPr>
                        <a:t>friend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85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47353566"/>
                  </a:ext>
                </a:extLst>
              </a:tr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φρουρός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effectLst/>
                        </a:rPr>
                        <a:t>guard/garrison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884856949"/>
                  </a:ext>
                </a:extLst>
              </a:tr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χρόνος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effectLst/>
                        </a:rPr>
                        <a:t>time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61040601"/>
                  </a:ext>
                </a:extLst>
              </a:tr>
              <a:tr h="31303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</a:rPr>
                        <a:t>χωρίον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</a:rPr>
                        <a:t>land/territory</a:t>
                      </a:r>
                      <a:endParaRPr lang="en-US" sz="2000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</a:rPr>
                        <a:t>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48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71164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1852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94181"/>
            <a:ext cx="9720072" cy="723652"/>
          </a:xfrm>
        </p:spPr>
        <p:txBody>
          <a:bodyPr>
            <a:normAutofit/>
          </a:bodyPr>
          <a:lstStyle/>
          <a:p>
            <a:r>
              <a:rPr lang="en-US" dirty="0"/>
              <a:t>The definite article </a:t>
            </a:r>
            <a:r>
              <a:rPr lang="en-US" dirty="0" smtClean="0"/>
              <a:t>(“</a:t>
            </a:r>
            <a:r>
              <a:rPr lang="en-US" dirty="0"/>
              <a:t>the</a:t>
            </a:r>
            <a:r>
              <a:rPr lang="en-US" dirty="0" smtClean="0"/>
              <a:t>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3582" y="1613646"/>
            <a:ext cx="8911007" cy="344244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type of adjective</a:t>
            </a:r>
          </a:p>
          <a:p>
            <a:r>
              <a:rPr lang="en-US" dirty="0" smtClean="0"/>
              <a:t>Sometimes translated as an indefinite “a/an”</a:t>
            </a:r>
            <a:endParaRPr lang="en-US" dirty="0" smtClean="0"/>
          </a:p>
          <a:p>
            <a:r>
              <a:rPr lang="en-US" dirty="0" smtClean="0"/>
              <a:t>Modifies a noun</a:t>
            </a:r>
          </a:p>
          <a:p>
            <a:r>
              <a:rPr lang="en-US" dirty="0" smtClean="0"/>
              <a:t>Characteristics of nouns = </a:t>
            </a:r>
            <a:r>
              <a:rPr lang="en-US" b="1" u="sng" dirty="0" smtClean="0"/>
              <a:t>gender</a:t>
            </a:r>
            <a:r>
              <a:rPr lang="en-US" dirty="0"/>
              <a:t>, </a:t>
            </a:r>
            <a:r>
              <a:rPr lang="en-US" b="1" u="sng" dirty="0"/>
              <a:t>number</a:t>
            </a:r>
            <a:r>
              <a:rPr lang="en-US" dirty="0"/>
              <a:t>, and </a:t>
            </a:r>
            <a:r>
              <a:rPr lang="en-US" b="1" u="sng" dirty="0"/>
              <a:t>case</a:t>
            </a:r>
          </a:p>
          <a:p>
            <a:pPr lvl="1"/>
            <a:r>
              <a:rPr lang="en-US" dirty="0" smtClean="0"/>
              <a:t>Gender </a:t>
            </a:r>
            <a:r>
              <a:rPr lang="en-US" dirty="0"/>
              <a:t>= masculine, feminine, </a:t>
            </a:r>
            <a:r>
              <a:rPr lang="en-US" dirty="0" smtClean="0"/>
              <a:t>neuter</a:t>
            </a:r>
          </a:p>
          <a:p>
            <a:pPr lvl="1"/>
            <a:r>
              <a:rPr lang="en-US" dirty="0"/>
              <a:t>Number = singular, [dual], plural</a:t>
            </a:r>
          </a:p>
          <a:p>
            <a:pPr lvl="1"/>
            <a:r>
              <a:rPr lang="en-US" dirty="0" smtClean="0"/>
              <a:t>Case </a:t>
            </a:r>
            <a:r>
              <a:rPr lang="en-US" dirty="0"/>
              <a:t>= nominative, genitive, dative, accusative, [vocative</a:t>
            </a:r>
            <a:r>
              <a:rPr lang="en-US" dirty="0" smtClean="0"/>
              <a:t>]</a:t>
            </a:r>
          </a:p>
          <a:p>
            <a:pPr lvl="2"/>
            <a:r>
              <a:rPr lang="en-US" dirty="0" smtClean="0"/>
              <a:t>Paradigms given in that order</a:t>
            </a:r>
          </a:p>
        </p:txBody>
      </p:sp>
    </p:spTree>
    <p:extLst>
      <p:ext uri="{BB962C8B-B14F-4D97-AF65-F5344CB8AC3E}">
        <p14:creationId xmlns:p14="http://schemas.microsoft.com/office/powerpoint/2010/main" val="41366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Masculine – Feminine </a:t>
            </a:r>
            <a:r>
              <a:rPr lang="en-US" dirty="0" smtClean="0"/>
              <a:t>– Neuter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0785194"/>
              </p:ext>
            </p:extLst>
          </p:nvPr>
        </p:nvGraphicFramePr>
        <p:xfrm>
          <a:off x="1308847" y="1550894"/>
          <a:ext cx="8857129" cy="3729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7775">
                  <a:extLst>
                    <a:ext uri="{9D8B030D-6E8A-4147-A177-3AD203B41FA5}">
                      <a16:colId xmlns:a16="http://schemas.microsoft.com/office/drawing/2014/main" val="869712497"/>
                    </a:ext>
                  </a:extLst>
                </a:gridCol>
                <a:gridCol w="820931">
                  <a:extLst>
                    <a:ext uri="{9D8B030D-6E8A-4147-A177-3AD203B41FA5}">
                      <a16:colId xmlns:a16="http://schemas.microsoft.com/office/drawing/2014/main" val="2616164388"/>
                    </a:ext>
                  </a:extLst>
                </a:gridCol>
                <a:gridCol w="1049267">
                  <a:extLst>
                    <a:ext uri="{9D8B030D-6E8A-4147-A177-3AD203B41FA5}">
                      <a16:colId xmlns:a16="http://schemas.microsoft.com/office/drawing/2014/main" val="849779720"/>
                    </a:ext>
                  </a:extLst>
                </a:gridCol>
                <a:gridCol w="216146">
                  <a:extLst>
                    <a:ext uri="{9D8B030D-6E8A-4147-A177-3AD203B41FA5}">
                      <a16:colId xmlns:a16="http://schemas.microsoft.com/office/drawing/2014/main" val="2954116278"/>
                    </a:ext>
                  </a:extLst>
                </a:gridCol>
                <a:gridCol w="973906">
                  <a:extLst>
                    <a:ext uri="{9D8B030D-6E8A-4147-A177-3AD203B41FA5}">
                      <a16:colId xmlns:a16="http://schemas.microsoft.com/office/drawing/2014/main" val="1097908658"/>
                    </a:ext>
                  </a:extLst>
                </a:gridCol>
                <a:gridCol w="1192535">
                  <a:extLst>
                    <a:ext uri="{9D8B030D-6E8A-4147-A177-3AD203B41FA5}">
                      <a16:colId xmlns:a16="http://schemas.microsoft.com/office/drawing/2014/main" val="3639618215"/>
                    </a:ext>
                  </a:extLst>
                </a:gridCol>
                <a:gridCol w="208694">
                  <a:extLst>
                    <a:ext uri="{9D8B030D-6E8A-4147-A177-3AD203B41FA5}">
                      <a16:colId xmlns:a16="http://schemas.microsoft.com/office/drawing/2014/main" val="458751358"/>
                    </a:ext>
                  </a:extLst>
                </a:gridCol>
                <a:gridCol w="1043469">
                  <a:extLst>
                    <a:ext uri="{9D8B030D-6E8A-4147-A177-3AD203B41FA5}">
                      <a16:colId xmlns:a16="http://schemas.microsoft.com/office/drawing/2014/main" val="1043902742"/>
                    </a:ext>
                  </a:extLst>
                </a:gridCol>
                <a:gridCol w="1304406">
                  <a:extLst>
                    <a:ext uri="{9D8B030D-6E8A-4147-A177-3AD203B41FA5}">
                      <a16:colId xmlns:a16="http://schemas.microsoft.com/office/drawing/2014/main" val="4166766766"/>
                    </a:ext>
                  </a:extLst>
                </a:gridCol>
              </a:tblGrid>
              <a:tr h="7458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Case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Plural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effectLst/>
                        </a:rPr>
                        <a:t>Sing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>
                          <a:effectLst/>
                        </a:rPr>
                        <a:t>Plural</a:t>
                      </a:r>
                      <a:endParaRPr lang="en-US" sz="28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Plural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323012"/>
                  </a:ext>
                </a:extLst>
              </a:tr>
              <a:tr h="7458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Nominative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ὁ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ἡ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αἱ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τὸ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τὰ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0853704"/>
                  </a:ext>
                </a:extLst>
              </a:tr>
              <a:tr h="7458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Genitive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τῆς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τῶν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7245110"/>
                  </a:ext>
                </a:extLst>
              </a:tr>
              <a:tr h="7458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Dative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ῷ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τῇ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ταῖς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ῷ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1938416"/>
                  </a:ext>
                </a:extLst>
              </a:tr>
              <a:tr h="7458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Accusative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τὸν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τοὺς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τὴν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τὰς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τὸ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τὰ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23842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08095" y="5522240"/>
            <a:ext cx="815788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M/F Nominatives </a:t>
            </a:r>
            <a:r>
              <a:rPr lang="en-US" sz="2400" dirty="0"/>
              <a:t>are </a:t>
            </a:r>
            <a:r>
              <a:rPr lang="en-US" sz="2400" dirty="0" err="1"/>
              <a:t>proclitics</a:t>
            </a:r>
            <a:r>
              <a:rPr lang="en-US" sz="2400" dirty="0"/>
              <a:t> = normally no accent</a:t>
            </a:r>
            <a:r>
              <a:rPr lang="en-US" sz="2400" dirty="0" smtClean="0"/>
              <a:t>.</a:t>
            </a:r>
          </a:p>
          <a:p>
            <a:pPr algn="ctr"/>
            <a:r>
              <a:rPr lang="en-US" sz="2400" dirty="0" smtClean="0"/>
              <a:t>Rough breathings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47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94181"/>
            <a:ext cx="9720072" cy="723652"/>
          </a:xfrm>
        </p:spPr>
        <p:txBody>
          <a:bodyPr>
            <a:normAutofit/>
          </a:bodyPr>
          <a:lstStyle/>
          <a:p>
            <a:r>
              <a:rPr lang="en-US" dirty="0" smtClean="0"/>
              <a:t>Feminine articles </a:t>
            </a:r>
            <a:r>
              <a:rPr lang="en-US" sz="3200" dirty="0" smtClean="0"/>
              <a:t>[“the” or “a”]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877" y="1489297"/>
            <a:ext cx="10205884" cy="4970498"/>
          </a:xfrm>
        </p:spPr>
        <p:txBody>
          <a:bodyPr>
            <a:normAutofit/>
          </a:bodyPr>
          <a:lstStyle/>
          <a:p>
            <a:r>
              <a:rPr lang="en-US" dirty="0" smtClean="0"/>
              <a:t>Always </a:t>
            </a:r>
            <a:r>
              <a:rPr lang="en-US" dirty="0" smtClean="0"/>
              <a:t>the same for all feminine nouns, no matter what declension the noun is.</a:t>
            </a:r>
            <a:br>
              <a:rPr lang="en-US" dirty="0" smtClean="0"/>
            </a:br>
            <a:endParaRPr lang="en-US" dirty="0" smtClean="0"/>
          </a:p>
          <a:p>
            <a:pPr marL="914400" lvl="2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declension = </a:t>
            </a:r>
            <a:r>
              <a:rPr lang="el-GR" dirty="0" smtClean="0"/>
              <a:t>ἡ ἀρχή</a:t>
            </a:r>
            <a:r>
              <a:rPr lang="en-US" dirty="0" smtClean="0"/>
              <a:t> [“rule/beginning”]</a:t>
            </a:r>
          </a:p>
          <a:p>
            <a:pPr marL="914400" lvl="2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 smtClean="0"/>
              <a:t>declension = </a:t>
            </a:r>
            <a:r>
              <a:rPr lang="el-GR" dirty="0"/>
              <a:t>ἡ</a:t>
            </a:r>
            <a:r>
              <a:rPr lang="el-GR" dirty="0" smtClean="0"/>
              <a:t>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l-GR" dirty="0" smtClean="0"/>
              <a:t>μέρα</a:t>
            </a:r>
            <a:r>
              <a:rPr lang="en-US" dirty="0" smtClean="0"/>
              <a:t> [“day”]</a:t>
            </a:r>
            <a:endParaRPr lang="el-GR" dirty="0"/>
          </a:p>
          <a:p>
            <a:pPr marL="914400" lvl="2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declension = </a:t>
            </a:r>
            <a:r>
              <a:rPr lang="el-GR" dirty="0" smtClean="0"/>
              <a:t>ἡ</a:t>
            </a:r>
            <a:r>
              <a:rPr lang="en-US" dirty="0" smtClean="0"/>
              <a:t> </a:t>
            </a:r>
            <a:r>
              <a:rPr lang="el-GR" dirty="0" smtClean="0">
                <a:cs typeface="Times New Roman" panose="02020603050405020304" pitchFamily="18" charset="0"/>
              </a:rPr>
              <a:t>ὁδός</a:t>
            </a:r>
            <a:r>
              <a:rPr lang="en-US" dirty="0" smtClean="0">
                <a:cs typeface="Times New Roman" panose="02020603050405020304" pitchFamily="18" charset="0"/>
              </a:rPr>
              <a:t> [“road”]</a:t>
            </a:r>
            <a:endParaRPr lang="en-US" dirty="0" smtClean="0"/>
          </a:p>
          <a:p>
            <a:pPr marL="914400" lvl="2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declension = </a:t>
            </a:r>
            <a:r>
              <a:rPr lang="el-GR" dirty="0" smtClean="0"/>
              <a:t>ἡ</a:t>
            </a:r>
            <a:r>
              <a:rPr lang="en-US" dirty="0" smtClean="0"/>
              <a:t> </a:t>
            </a:r>
            <a:r>
              <a:rPr lang="el-GR" dirty="0" smtClean="0"/>
              <a:t>πόλις</a:t>
            </a:r>
            <a:r>
              <a:rPr lang="en-US" dirty="0" smtClean="0"/>
              <a:t> [“city-state”]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806260"/>
              </p:ext>
            </p:extLst>
          </p:nvPr>
        </p:nvGraphicFramePr>
        <p:xfrm>
          <a:off x="6223819" y="3428104"/>
          <a:ext cx="4709650" cy="25412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14046">
                  <a:extLst>
                    <a:ext uri="{9D8B030D-6E8A-4147-A177-3AD203B41FA5}">
                      <a16:colId xmlns:a16="http://schemas.microsoft.com/office/drawing/2014/main" val="3341389913"/>
                    </a:ext>
                  </a:extLst>
                </a:gridCol>
                <a:gridCol w="1355063">
                  <a:extLst>
                    <a:ext uri="{9D8B030D-6E8A-4147-A177-3AD203B41FA5}">
                      <a16:colId xmlns:a16="http://schemas.microsoft.com/office/drawing/2014/main" val="1829500378"/>
                    </a:ext>
                  </a:extLst>
                </a:gridCol>
                <a:gridCol w="1140541">
                  <a:extLst>
                    <a:ext uri="{9D8B030D-6E8A-4147-A177-3AD203B41FA5}">
                      <a16:colId xmlns:a16="http://schemas.microsoft.com/office/drawing/2014/main" val="1103821030"/>
                    </a:ext>
                  </a:extLst>
                </a:gridCol>
              </a:tblGrid>
              <a:tr h="39329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Case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Singular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Plural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92205546"/>
                  </a:ext>
                </a:extLst>
              </a:tr>
              <a:tr h="53354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Nominative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ἡ</a:t>
                      </a:r>
                      <a:r>
                        <a:rPr lang="el-GR" sz="2800" dirty="0" smtClean="0">
                          <a:effectLst/>
                        </a:rPr>
                        <a:t>̔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α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11212604"/>
                  </a:ext>
                </a:extLst>
              </a:tr>
              <a:tr h="52700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Genitive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ῆ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5749437"/>
                  </a:ext>
                </a:extLst>
              </a:tr>
              <a:tr h="52700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Dative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ῇ</a:t>
                      </a:r>
                      <a:endParaRPr lang="en-US" sz="2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ταῖ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0103632"/>
                  </a:ext>
                </a:extLst>
              </a:tr>
              <a:tr h="52700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Accusative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τὴν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τὰς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61925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7921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85216"/>
            <a:ext cx="9475694" cy="7236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article can be used without a noun </a:t>
            </a:r>
            <a:br>
              <a:rPr lang="en-US" dirty="0" smtClean="0"/>
            </a:br>
            <a:r>
              <a:rPr lang="en-US" dirty="0" smtClean="0"/>
              <a:t>as a 3</a:t>
            </a:r>
            <a:r>
              <a:rPr lang="en-US" baseline="30000" dirty="0" smtClean="0"/>
              <a:t>rd</a:t>
            </a:r>
            <a:r>
              <a:rPr lang="en-US" dirty="0" smtClean="0"/>
              <a:t> person personal pronoun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828800"/>
            <a:ext cx="9475694" cy="2831690"/>
          </a:xfrm>
        </p:spPr>
        <p:txBody>
          <a:bodyPr>
            <a:normAutofit/>
          </a:bodyPr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person personal pronouns = he, she, it, they</a:t>
            </a:r>
          </a:p>
          <a:p>
            <a:r>
              <a:rPr lang="en-US" dirty="0" smtClean="0"/>
              <a:t>Pronouns replace specific nouns </a:t>
            </a:r>
            <a:r>
              <a:rPr lang="en-US" dirty="0"/>
              <a:t>within sentences.</a:t>
            </a:r>
          </a:p>
          <a:p>
            <a:pPr lvl="1"/>
            <a:r>
              <a:rPr lang="en-US" dirty="0"/>
              <a:t>The word it replaces is called the </a:t>
            </a:r>
            <a:r>
              <a:rPr lang="en-US" b="1" u="sng" dirty="0"/>
              <a:t>antecedent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the article functions as a pronoun, then it is labeled in a tree as the noun it replaced would have functioned [SBJ, OBJ, etc.]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45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article can be used without a noun </a:t>
            </a:r>
            <a:br>
              <a:rPr lang="en-US" dirty="0" smtClean="0"/>
            </a:br>
            <a:r>
              <a:rPr lang="en-US" dirty="0" smtClean="0"/>
              <a:t>as a personal pronoun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04682"/>
            <a:ext cx="9975566" cy="4704678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αἱ ἔφυγον </a:t>
            </a:r>
            <a:r>
              <a:rPr lang="en-US" dirty="0" smtClean="0"/>
              <a:t>= “they fled,” when the antecedent of “they” is a feminine plural</a:t>
            </a:r>
            <a:r>
              <a:rPr lang="el-GR" dirty="0" smtClean="0"/>
              <a:t>, </a:t>
            </a:r>
            <a:r>
              <a:rPr lang="en-US" dirty="0" smtClean="0"/>
              <a:t>made clear from context.</a:t>
            </a:r>
          </a:p>
          <a:p>
            <a:pPr lvl="1"/>
            <a:r>
              <a:rPr lang="el-GR" dirty="0"/>
              <a:t>αἱ </a:t>
            </a:r>
            <a:r>
              <a:rPr lang="el-GR" dirty="0" smtClean="0"/>
              <a:t>στρατιαὶ ἔφυγον. </a:t>
            </a:r>
          </a:p>
          <a:p>
            <a:pPr lvl="1"/>
            <a:r>
              <a:rPr lang="el-GR" dirty="0" smtClean="0"/>
              <a:t>αἱ φρουραὶ ἔφυγον.</a:t>
            </a:r>
            <a:endParaRPr lang="en-US" dirty="0" smtClean="0"/>
          </a:p>
          <a:p>
            <a:pPr lvl="1"/>
            <a:r>
              <a:rPr lang="en-US" dirty="0" smtClean="0"/>
              <a:t>“Some fled.” Especially in conjunctions.</a:t>
            </a:r>
            <a:endParaRPr lang="el-GR" dirty="0" smtClean="0"/>
          </a:p>
          <a:p>
            <a:r>
              <a:rPr lang="el-GR" dirty="0" smtClean="0"/>
              <a:t>ὁ ἔθυεν </a:t>
            </a:r>
            <a:r>
              <a:rPr lang="en-US" dirty="0" smtClean="0"/>
              <a:t>= “he was sacrificing,”</a:t>
            </a:r>
            <a:r>
              <a:rPr lang="el-GR" dirty="0" smtClean="0"/>
              <a:t> </a:t>
            </a:r>
            <a:r>
              <a:rPr lang="en-US" dirty="0"/>
              <a:t>when the antecedent of </a:t>
            </a:r>
            <a:r>
              <a:rPr lang="en-US" dirty="0" smtClean="0"/>
              <a:t>“he” </a:t>
            </a:r>
            <a:r>
              <a:rPr lang="en-US" dirty="0"/>
              <a:t>is a </a:t>
            </a:r>
            <a:r>
              <a:rPr lang="en-US" dirty="0" smtClean="0"/>
              <a:t>masculine singular</a:t>
            </a:r>
            <a:r>
              <a:rPr lang="el-GR" dirty="0" smtClean="0"/>
              <a:t>, </a:t>
            </a:r>
            <a:r>
              <a:rPr lang="en-US" dirty="0"/>
              <a:t>made clear from context.</a:t>
            </a:r>
          </a:p>
          <a:p>
            <a:pPr lvl="1"/>
            <a:r>
              <a:rPr lang="el-GR" dirty="0" smtClean="0"/>
              <a:t>ὁ πολίτης ἔθυεν.</a:t>
            </a:r>
          </a:p>
          <a:p>
            <a:pPr lvl="1"/>
            <a:r>
              <a:rPr lang="el-GR" dirty="0" smtClean="0"/>
              <a:t>ὁ στρατιώτης ἔθυεν.</a:t>
            </a:r>
            <a:endParaRPr lang="en-US" dirty="0"/>
          </a:p>
          <a:p>
            <a:r>
              <a:rPr lang="en-US" dirty="0" smtClean="0"/>
              <a:t>Can also be used with names and therefore not translated</a:t>
            </a:r>
          </a:p>
          <a:p>
            <a:pPr lvl="1"/>
            <a:r>
              <a:rPr lang="el-GR" dirty="0" smtClean="0"/>
              <a:t>ὁ </a:t>
            </a:r>
            <a:r>
              <a:rPr lang="el-GR" dirty="0"/>
              <a:t>Λύσανδρος; </a:t>
            </a:r>
            <a:r>
              <a:rPr lang="el-GR" dirty="0" smtClean="0"/>
              <a:t>ὁ Καλλικρατίδας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54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94181"/>
            <a:ext cx="9720072" cy="723652"/>
          </a:xfrm>
        </p:spPr>
        <p:txBody>
          <a:bodyPr>
            <a:normAutofit/>
          </a:bodyPr>
          <a:lstStyle/>
          <a:p>
            <a:r>
              <a:rPr lang="en-US" dirty="0" smtClean="0"/>
              <a:t>Greek Nouns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6160" y="1617116"/>
            <a:ext cx="7856009" cy="4921337"/>
          </a:xfrm>
        </p:spPr>
        <p:txBody>
          <a:bodyPr>
            <a:normAutofit/>
          </a:bodyPr>
          <a:lstStyle/>
          <a:p>
            <a:r>
              <a:rPr lang="en-US" dirty="0"/>
              <a:t>Stem is derived from the </a:t>
            </a:r>
            <a:r>
              <a:rPr lang="en-US" u="sng" dirty="0"/>
              <a:t>genitive singular </a:t>
            </a:r>
            <a:r>
              <a:rPr lang="en-US" dirty="0"/>
              <a:t>form</a:t>
            </a:r>
          </a:p>
          <a:p>
            <a:r>
              <a:rPr lang="en-US" dirty="0" smtClean="0"/>
              <a:t>Three declensions</a:t>
            </a:r>
          </a:p>
          <a:p>
            <a:pPr lvl="1"/>
            <a:r>
              <a:rPr lang="en-US" dirty="0" smtClean="0"/>
              <a:t>First = alpha-stem</a:t>
            </a:r>
          </a:p>
          <a:p>
            <a:pPr lvl="2"/>
            <a:r>
              <a:rPr lang="en-US" dirty="0" smtClean="0"/>
              <a:t>Mostly feminine</a:t>
            </a:r>
          </a:p>
          <a:p>
            <a:pPr lvl="2"/>
            <a:r>
              <a:rPr lang="el-GR" dirty="0" smtClean="0"/>
              <a:t>ἀγορά</a:t>
            </a:r>
            <a:r>
              <a:rPr lang="en-US" dirty="0" smtClean="0"/>
              <a:t>, </a:t>
            </a:r>
            <a:r>
              <a:rPr lang="el-GR" dirty="0" smtClean="0"/>
              <a:t>ἀγορᾶς</a:t>
            </a:r>
            <a:r>
              <a:rPr lang="en-US" dirty="0" smtClean="0"/>
              <a:t>, </a:t>
            </a:r>
            <a:r>
              <a:rPr lang="el-GR" dirty="0"/>
              <a:t>ἡ</a:t>
            </a:r>
            <a:endParaRPr lang="en-US" dirty="0" smtClean="0"/>
          </a:p>
          <a:p>
            <a:pPr lvl="1"/>
            <a:r>
              <a:rPr lang="en-US" dirty="0" smtClean="0"/>
              <a:t>Second = omicron-stem</a:t>
            </a:r>
          </a:p>
          <a:p>
            <a:pPr lvl="2"/>
            <a:r>
              <a:rPr lang="en-US" dirty="0" smtClean="0"/>
              <a:t>Mostly masculine and neuter</a:t>
            </a:r>
          </a:p>
          <a:p>
            <a:pPr lvl="2"/>
            <a:r>
              <a:rPr lang="el-GR" dirty="0" smtClean="0"/>
              <a:t>δῆμος</a:t>
            </a:r>
            <a:r>
              <a:rPr lang="en-US" dirty="0" smtClean="0"/>
              <a:t>, </a:t>
            </a:r>
            <a:r>
              <a:rPr lang="el-GR" dirty="0" smtClean="0"/>
              <a:t>δήμου</a:t>
            </a:r>
            <a:r>
              <a:rPr lang="en-US" dirty="0" smtClean="0"/>
              <a:t>, </a:t>
            </a:r>
            <a:r>
              <a:rPr lang="el-GR" dirty="0" smtClean="0">
                <a:cs typeface="Times New Roman" panose="02020603050405020304" pitchFamily="18" charset="0"/>
              </a:rPr>
              <a:t>ὁ</a:t>
            </a:r>
            <a:r>
              <a:rPr lang="en-US" dirty="0" smtClean="0">
                <a:cs typeface="Times New Roman" panose="02020603050405020304" pitchFamily="18" charset="0"/>
              </a:rPr>
              <a:t>; </a:t>
            </a:r>
            <a:r>
              <a:rPr lang="el-GR" dirty="0" smtClean="0">
                <a:cs typeface="Times New Roman" panose="02020603050405020304" pitchFamily="18" charset="0"/>
              </a:rPr>
              <a:t>χωρίον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/>
              <a:t>χωρίου</a:t>
            </a:r>
            <a:r>
              <a:rPr lang="en-US" dirty="0" smtClean="0"/>
              <a:t>, </a:t>
            </a:r>
            <a:r>
              <a:rPr lang="el-GR" dirty="0"/>
              <a:t>τ</a:t>
            </a:r>
            <a:r>
              <a:rPr lang="el-GR" dirty="0">
                <a:cs typeface="Times New Roman" panose="02020603050405020304" pitchFamily="18" charset="0"/>
              </a:rPr>
              <a:t>ὸ</a:t>
            </a:r>
            <a:endParaRPr lang="el-GR" dirty="0"/>
          </a:p>
          <a:p>
            <a:pPr lvl="1"/>
            <a:r>
              <a:rPr lang="en-US" dirty="0" smtClean="0"/>
              <a:t>Third = consonant stems [great variety]</a:t>
            </a:r>
          </a:p>
          <a:p>
            <a:pPr lvl="2"/>
            <a:r>
              <a:rPr lang="el-GR" dirty="0"/>
              <a:t>νύξ, νυκτός</a:t>
            </a:r>
            <a:r>
              <a:rPr lang="en-US" dirty="0" smtClean="0"/>
              <a:t>, </a:t>
            </a:r>
            <a:r>
              <a:rPr lang="el-GR" dirty="0" smtClean="0"/>
              <a:t>ἡ</a:t>
            </a:r>
            <a:r>
              <a:rPr lang="en-US" dirty="0" smtClean="0"/>
              <a:t> 	[stem = </a:t>
            </a:r>
            <a:r>
              <a:rPr lang="el-GR" dirty="0" smtClean="0"/>
              <a:t>νυκτ</a:t>
            </a:r>
            <a:r>
              <a:rPr lang="en-US" dirty="0" smtClean="0"/>
              <a:t>-]</a:t>
            </a:r>
          </a:p>
          <a:p>
            <a:pPr lvl="2"/>
            <a:r>
              <a:rPr lang="el-GR" dirty="0"/>
              <a:t>μείς, μηνός</a:t>
            </a:r>
            <a:r>
              <a:rPr lang="en-US" dirty="0" smtClean="0"/>
              <a:t>, </a:t>
            </a:r>
            <a:r>
              <a:rPr lang="el-GR" dirty="0" smtClean="0">
                <a:cs typeface="Times New Roman" panose="02020603050405020304" pitchFamily="18" charset="0"/>
              </a:rPr>
              <a:t>ὁ</a:t>
            </a:r>
            <a:r>
              <a:rPr lang="en-US" dirty="0" smtClean="0">
                <a:cs typeface="Times New Roman" panose="02020603050405020304" pitchFamily="18" charset="0"/>
              </a:rPr>
              <a:t> 	[stem = </a:t>
            </a:r>
            <a:r>
              <a:rPr lang="el-GR" dirty="0"/>
              <a:t>μην</a:t>
            </a:r>
            <a:r>
              <a:rPr lang="en-US" dirty="0" smtClean="0"/>
              <a:t>-]</a:t>
            </a:r>
            <a:endParaRPr lang="en-US" dirty="0" smtClean="0">
              <a:cs typeface="Times New Roman" panose="02020603050405020304" pitchFamily="18" charset="0"/>
            </a:endParaRPr>
          </a:p>
          <a:p>
            <a:pPr lvl="2"/>
            <a:r>
              <a:rPr lang="el-GR" dirty="0"/>
              <a:t>στράτευμα, στρατεύματος</a:t>
            </a:r>
            <a:r>
              <a:rPr lang="en-US" dirty="0" smtClean="0"/>
              <a:t>, </a:t>
            </a:r>
            <a:r>
              <a:rPr lang="el-GR" dirty="0" smtClean="0"/>
              <a:t>τ</a:t>
            </a:r>
            <a:r>
              <a:rPr lang="el-GR" dirty="0" smtClean="0">
                <a:cs typeface="Times New Roman" panose="02020603050405020304" pitchFamily="18" charset="0"/>
              </a:rPr>
              <a:t>ὸ</a:t>
            </a:r>
            <a:r>
              <a:rPr lang="en-US" dirty="0" smtClean="0">
                <a:cs typeface="Times New Roman" panose="02020603050405020304" pitchFamily="18" charset="0"/>
              </a:rPr>
              <a:t> 	[stem = </a:t>
            </a:r>
            <a:r>
              <a:rPr lang="el-GR" dirty="0" smtClean="0"/>
              <a:t>στρατεύματ-</a:t>
            </a:r>
            <a:r>
              <a:rPr lang="en-US" dirty="0" smtClean="0"/>
              <a:t>]</a:t>
            </a:r>
            <a:endParaRPr lang="el-GR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77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94181"/>
            <a:ext cx="9720072" cy="723652"/>
          </a:xfrm>
        </p:spPr>
        <p:txBody>
          <a:bodyPr>
            <a:normAutofit/>
          </a:bodyPr>
          <a:lstStyle/>
          <a:p>
            <a:r>
              <a:rPr lang="en-US" dirty="0" smtClean="0"/>
              <a:t>First Declension Feminines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877" y="1577786"/>
            <a:ext cx="9901084" cy="5088485"/>
          </a:xfrm>
        </p:spPr>
        <p:txBody>
          <a:bodyPr>
            <a:normAutofit/>
          </a:bodyPr>
          <a:lstStyle/>
          <a:p>
            <a:r>
              <a:rPr lang="en-US" dirty="0" smtClean="0"/>
              <a:t>The plurals always have alphas</a:t>
            </a:r>
          </a:p>
          <a:p>
            <a:r>
              <a:rPr lang="en-US" dirty="0" smtClean="0"/>
              <a:t>The </a:t>
            </a:r>
            <a:r>
              <a:rPr lang="en-US" u="sng" dirty="0" smtClean="0"/>
              <a:t>singulars have alphas </a:t>
            </a:r>
            <a:r>
              <a:rPr lang="en-US" dirty="0" smtClean="0"/>
              <a:t>when the stem ends with epsilon, iota, or rho.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90920"/>
              </p:ext>
            </p:extLst>
          </p:nvPr>
        </p:nvGraphicFramePr>
        <p:xfrm>
          <a:off x="2939845" y="3755921"/>
          <a:ext cx="6518787" cy="26055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9035">
                  <a:extLst>
                    <a:ext uri="{9D8B030D-6E8A-4147-A177-3AD203B41FA5}">
                      <a16:colId xmlns:a16="http://schemas.microsoft.com/office/drawing/2014/main" val="3341389913"/>
                    </a:ext>
                  </a:extLst>
                </a:gridCol>
                <a:gridCol w="2004614">
                  <a:extLst>
                    <a:ext uri="{9D8B030D-6E8A-4147-A177-3AD203B41FA5}">
                      <a16:colId xmlns:a16="http://schemas.microsoft.com/office/drawing/2014/main" val="1829500378"/>
                    </a:ext>
                  </a:extLst>
                </a:gridCol>
                <a:gridCol w="2285138">
                  <a:extLst>
                    <a:ext uri="{9D8B030D-6E8A-4147-A177-3AD203B41FA5}">
                      <a16:colId xmlns:a16="http://schemas.microsoft.com/office/drawing/2014/main" val="1103821030"/>
                    </a:ext>
                  </a:extLst>
                </a:gridCol>
              </a:tblGrid>
              <a:tr h="5211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Case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Singular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Plural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92205546"/>
                  </a:ext>
                </a:extLst>
              </a:tr>
              <a:tr h="5211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Nominative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b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ἡ ἡμέρα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b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αἱ ἡμέραι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1212604"/>
                  </a:ext>
                </a:extLst>
              </a:tr>
              <a:tr h="5211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Genitive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ῆ</a:t>
                      </a:r>
                      <a:r>
                        <a:rPr lang="el-GR" sz="24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ς </a:t>
                      </a:r>
                      <a:r>
                        <a:rPr lang="el-GR" sz="2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ἡμέρας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4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ν 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ἡμ</a:t>
                      </a:r>
                      <a:r>
                        <a:rPr lang="el-GR" sz="24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ερ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4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ν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5749437"/>
                  </a:ext>
                </a:extLst>
              </a:tr>
              <a:tr h="5211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Dative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ῇ </a:t>
                      </a:r>
                      <a:r>
                        <a:rPr lang="el-GR" sz="24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ἡμέρ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ᾳ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τα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4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ς </a:t>
                      </a:r>
                      <a:r>
                        <a:rPr lang="el-GR" sz="2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ἡμέραις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0103632"/>
                  </a:ext>
                </a:extLst>
              </a:tr>
              <a:tr h="5211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Accusative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τὴν </a:t>
                      </a:r>
                      <a:r>
                        <a:rPr lang="el-GR" sz="24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ἡμέραν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τὰς ἡμέρας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1925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2538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94181"/>
            <a:ext cx="9720072" cy="723652"/>
          </a:xfrm>
        </p:spPr>
        <p:txBody>
          <a:bodyPr>
            <a:normAutofit/>
          </a:bodyPr>
          <a:lstStyle/>
          <a:p>
            <a:r>
              <a:rPr lang="en-US" dirty="0" smtClean="0"/>
              <a:t>First Declension Feminines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9032" y="1577786"/>
            <a:ext cx="9901084" cy="5088485"/>
          </a:xfrm>
        </p:spPr>
        <p:txBody>
          <a:bodyPr>
            <a:normAutofit/>
          </a:bodyPr>
          <a:lstStyle/>
          <a:p>
            <a:r>
              <a:rPr lang="en-US" dirty="0" smtClean="0"/>
              <a:t>The plurals always have alphas</a:t>
            </a:r>
          </a:p>
          <a:p>
            <a:r>
              <a:rPr lang="en-US" dirty="0" smtClean="0"/>
              <a:t>The singulars have alphas when the stem ends with epsilon, iota, or rho.</a:t>
            </a:r>
          </a:p>
          <a:p>
            <a:r>
              <a:rPr lang="en-US" dirty="0" smtClean="0"/>
              <a:t> Otherwise, </a:t>
            </a:r>
            <a:r>
              <a:rPr lang="en-US" dirty="0"/>
              <a:t>in Attic Greek </a:t>
            </a:r>
            <a:r>
              <a:rPr lang="en-US" u="sng" dirty="0" smtClean="0"/>
              <a:t>the singular has etas</a:t>
            </a:r>
            <a:r>
              <a:rPr lang="en-US" dirty="0"/>
              <a:t> </a:t>
            </a:r>
            <a:r>
              <a:rPr lang="en-US" dirty="0" smtClean="0"/>
              <a:t>(just like the article).</a:t>
            </a: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306535"/>
              </p:ext>
            </p:extLst>
          </p:nvPr>
        </p:nvGraphicFramePr>
        <p:xfrm>
          <a:off x="5879690" y="4122028"/>
          <a:ext cx="5043949" cy="21041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4728">
                  <a:extLst>
                    <a:ext uri="{9D8B030D-6E8A-4147-A177-3AD203B41FA5}">
                      <a16:colId xmlns:a16="http://schemas.microsoft.com/office/drawing/2014/main" val="3341389913"/>
                    </a:ext>
                  </a:extLst>
                </a:gridCol>
                <a:gridCol w="1551083">
                  <a:extLst>
                    <a:ext uri="{9D8B030D-6E8A-4147-A177-3AD203B41FA5}">
                      <a16:colId xmlns:a16="http://schemas.microsoft.com/office/drawing/2014/main" val="1829500378"/>
                    </a:ext>
                  </a:extLst>
                </a:gridCol>
                <a:gridCol w="1768138">
                  <a:extLst>
                    <a:ext uri="{9D8B030D-6E8A-4147-A177-3AD203B41FA5}">
                      <a16:colId xmlns:a16="http://schemas.microsoft.com/office/drawing/2014/main" val="1103821030"/>
                    </a:ext>
                  </a:extLst>
                </a:gridCol>
              </a:tblGrid>
              <a:tr h="42082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Case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Singular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Plural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92205546"/>
                  </a:ext>
                </a:extLst>
              </a:tr>
              <a:tr h="42082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Nominative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ἡ</a:t>
                      </a:r>
                      <a:r>
                        <a:rPr lang="el-GR" sz="2400" b="1" dirty="0" smtClean="0">
                          <a:effectLst/>
                        </a:rPr>
                        <a:t>̔ </a:t>
                      </a:r>
                      <a:r>
                        <a:rPr lang="en-US" sz="2400" b="1" dirty="0" err="1">
                          <a:effectLst/>
                        </a:rPr>
                        <a:t>μάχη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α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</a:t>
                      </a:r>
                      <a:r>
                        <a:rPr lang="el-GR" sz="2400" dirty="0" smtClean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μάχ</a:t>
                      </a:r>
                      <a:r>
                        <a:rPr lang="el-GR" sz="2400" dirty="0">
                          <a:effectLst/>
                        </a:rPr>
                        <a:t>αι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11212604"/>
                  </a:ext>
                </a:extLst>
              </a:tr>
              <a:tr h="42082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Genitive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b="1" dirty="0" smtClean="0">
                          <a:effectLst/>
                        </a:rPr>
                        <a:t>τ</a:t>
                      </a:r>
                      <a:r>
                        <a:rPr lang="el-GR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ῆ</a:t>
                      </a:r>
                      <a:r>
                        <a:rPr lang="el-GR" sz="2400" b="1" dirty="0" smtClean="0">
                          <a:effectLst/>
                        </a:rPr>
                        <a:t>ς </a:t>
                      </a:r>
                      <a:r>
                        <a:rPr lang="el-GR" sz="2400" b="1" dirty="0">
                          <a:effectLst/>
                        </a:rPr>
                        <a:t>μάχης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</a:rPr>
                        <a:t>τ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400" dirty="0" smtClean="0">
                          <a:effectLst/>
                        </a:rPr>
                        <a:t>ν μαχ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400" dirty="0" smtClean="0">
                          <a:effectLst/>
                        </a:rPr>
                        <a:t>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5749437"/>
                  </a:ext>
                </a:extLst>
              </a:tr>
              <a:tr h="42082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Dative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effectLst/>
                        </a:rPr>
                        <a:t>τ</a:t>
                      </a:r>
                      <a:r>
                        <a:rPr lang="el-GR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ῇ</a:t>
                      </a:r>
                      <a:r>
                        <a:rPr lang="en-US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400" b="1" dirty="0" smtClean="0">
                          <a:effectLst/>
                        </a:rPr>
                        <a:t>μάχ</a:t>
                      </a:r>
                      <a:r>
                        <a:rPr lang="el-GR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ῃ</a:t>
                      </a:r>
                      <a:endParaRPr lang="en-US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ταῖς μάχαις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0103632"/>
                  </a:ext>
                </a:extLst>
              </a:tr>
              <a:tr h="42082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Accusative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b="1" dirty="0">
                          <a:effectLst/>
                        </a:rPr>
                        <a:t>τὴν μάχην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τὰς μάχας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6192595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885398"/>
              </p:ext>
            </p:extLst>
          </p:nvPr>
        </p:nvGraphicFramePr>
        <p:xfrm>
          <a:off x="1317523" y="4122027"/>
          <a:ext cx="4562166" cy="21041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9988">
                  <a:extLst>
                    <a:ext uri="{9D8B030D-6E8A-4147-A177-3AD203B41FA5}">
                      <a16:colId xmlns:a16="http://schemas.microsoft.com/office/drawing/2014/main" val="3341389913"/>
                    </a:ext>
                  </a:extLst>
                </a:gridCol>
                <a:gridCol w="1402927">
                  <a:extLst>
                    <a:ext uri="{9D8B030D-6E8A-4147-A177-3AD203B41FA5}">
                      <a16:colId xmlns:a16="http://schemas.microsoft.com/office/drawing/2014/main" val="1829500378"/>
                    </a:ext>
                  </a:extLst>
                </a:gridCol>
                <a:gridCol w="1599251">
                  <a:extLst>
                    <a:ext uri="{9D8B030D-6E8A-4147-A177-3AD203B41FA5}">
                      <a16:colId xmlns:a16="http://schemas.microsoft.com/office/drawing/2014/main" val="1103821030"/>
                    </a:ext>
                  </a:extLst>
                </a:gridCol>
              </a:tblGrid>
              <a:tr h="42082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Case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Singular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Plural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92205546"/>
                  </a:ext>
                </a:extLst>
              </a:tr>
              <a:tr h="42082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Nominative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ἡ ἡμέρα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b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αἱ ἡμέραι</a:t>
                      </a:r>
                      <a:endParaRPr lang="en-US" sz="20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1212604"/>
                  </a:ext>
                </a:extLst>
              </a:tr>
              <a:tr h="42082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Genitive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</a:t>
                      </a:r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ῆ</a:t>
                      </a:r>
                      <a:r>
                        <a:rPr lang="el-GR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ς 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ἡμέρας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</a:t>
                      </a:r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0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ν </a:t>
                      </a:r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ἡμ</a:t>
                      </a:r>
                      <a:r>
                        <a:rPr lang="el-GR" sz="20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ερ</a:t>
                      </a:r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0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ν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5749437"/>
                  </a:ext>
                </a:extLst>
              </a:tr>
              <a:tr h="42082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Dative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</a:t>
                      </a:r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ῇ </a:t>
                      </a:r>
                      <a:r>
                        <a:rPr lang="el-GR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ἡμέρ</a:t>
                      </a:r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ᾳ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τα</a:t>
                      </a:r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0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ς </a:t>
                      </a:r>
                      <a:r>
                        <a:rPr lang="el-GR" sz="20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ἡμέραις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0103632"/>
                  </a:ext>
                </a:extLst>
              </a:tr>
              <a:tr h="42082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Accusative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τὴν </a:t>
                      </a:r>
                      <a:r>
                        <a:rPr lang="el-GR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ἡμέραν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τὰς ἡμέρας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1925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760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mpf aor ind 3rd verbs.pptx" id="{8E40F642-33D7-435E-8F57-D76A345B260E}" vid="{A8F48C8D-8F80-47F5-81C3-7A9C61DAF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2389</TotalTime>
  <Words>1238</Words>
  <Application>Microsoft Office PowerPoint</Application>
  <PresentationFormat>Widescreen</PresentationFormat>
  <Paragraphs>566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Calibri</vt:lpstr>
      <vt:lpstr>Courier New</vt:lpstr>
      <vt:lpstr>Times New Roman</vt:lpstr>
      <vt:lpstr>Tw Cen MT</vt:lpstr>
      <vt:lpstr>Tw Cen MT Condensed</vt:lpstr>
      <vt:lpstr>Wingdings 3</vt:lpstr>
      <vt:lpstr>Integral</vt:lpstr>
      <vt:lpstr>Paradigms: The Article and 1st and 2nd Declension Nouns in Ancient Greek </vt:lpstr>
      <vt:lpstr>The definite article (“the”)</vt:lpstr>
      <vt:lpstr>Masculine – Feminine – Neuter</vt:lpstr>
      <vt:lpstr>Feminine articles [“the” or “a”]</vt:lpstr>
      <vt:lpstr>The article can be used without a noun  as a 3rd person personal pronoun</vt:lpstr>
      <vt:lpstr>The article can be used without a noun  as a personal pronoun</vt:lpstr>
      <vt:lpstr>Greek Nouns</vt:lpstr>
      <vt:lpstr>First Declension Feminines</vt:lpstr>
      <vt:lpstr>First Declension Feminines</vt:lpstr>
      <vt:lpstr>Accents on nouns are persistent</vt:lpstr>
      <vt:lpstr>First Declension Masculines</vt:lpstr>
      <vt:lpstr>PowerPoint Presentation</vt:lpstr>
      <vt:lpstr>2nd Declension Nouns</vt:lpstr>
      <vt:lpstr>`</vt:lpstr>
      <vt:lpstr>PowerPoint Presentation</vt:lpstr>
      <vt:lpstr>PowerPoint Presentation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271</cp:revision>
  <dcterms:created xsi:type="dcterms:W3CDTF">2019-10-07T18:50:51Z</dcterms:created>
  <dcterms:modified xsi:type="dcterms:W3CDTF">2020-10-21T15:33:07Z</dcterms:modified>
</cp:coreProperties>
</file>