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57" r:id="rId3"/>
    <p:sldId id="365" r:id="rId4"/>
    <p:sldId id="358" r:id="rId5"/>
    <p:sldId id="363" r:id="rId6"/>
    <p:sldId id="364" r:id="rId7"/>
    <p:sldId id="359" r:id="rId8"/>
    <p:sldId id="360" r:id="rId9"/>
    <p:sldId id="361" r:id="rId10"/>
    <p:sldId id="362" r:id="rId11"/>
    <p:sldId id="332" r:id="rId12"/>
    <p:sldId id="259" r:id="rId13"/>
    <p:sldId id="276" r:id="rId14"/>
    <p:sldId id="324" r:id="rId15"/>
    <p:sldId id="327" r:id="rId16"/>
    <p:sldId id="279" r:id="rId17"/>
    <p:sldId id="283" r:id="rId18"/>
    <p:sldId id="366" r:id="rId19"/>
    <p:sldId id="367" r:id="rId20"/>
    <p:sldId id="368" r:id="rId21"/>
    <p:sldId id="35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58EE"/>
    <a:srgbClr val="4EF4F8"/>
    <a:srgbClr val="00B0F0"/>
    <a:srgbClr val="FF99FF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40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9720073" cy="4839148"/>
          </a:xfrm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3200"/>
            </a:lvl1pPr>
            <a:lvl2pPr marL="914400" indent="-169863">
              <a:defRPr sz="2800"/>
            </a:lvl2pPr>
            <a:lvl3pPr marL="1371600" indent="-136525">
              <a:defRPr sz="2400"/>
            </a:lvl3pPr>
            <a:lvl4pPr marL="1828800" indent="-136525">
              <a:defRPr sz="2000"/>
            </a:lvl4pPr>
            <a:lvl5pPr marL="2286000" indent="-136525"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Words, Phrases</a:t>
            </a:r>
            <a:r>
              <a:rPr lang="en-US" smtClean="0"/>
              <a:t>, and Clauses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81992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439270"/>
            <a:ext cx="9720072" cy="1595717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>
                <a:solidFill>
                  <a:schemeClr val="tx1"/>
                </a:solidFill>
              </a:rPr>
              <a:t>“When she was only </a:t>
            </a:r>
            <a:r>
              <a:rPr lang="en-US" sz="2400" dirty="0" smtClean="0">
                <a:solidFill>
                  <a:srgbClr val="FF0000"/>
                </a:solidFill>
              </a:rPr>
              <a:t>a teenager</a:t>
            </a:r>
            <a:r>
              <a:rPr lang="en-US" sz="2400" dirty="0" smtClean="0">
                <a:solidFill>
                  <a:schemeClr val="tx1"/>
                </a:solidFill>
              </a:rPr>
              <a:t>, Maggie decided to run for </a:t>
            </a:r>
            <a:r>
              <a:rPr lang="en-US" sz="2400" dirty="0" smtClean="0">
                <a:solidFill>
                  <a:srgbClr val="FF0000"/>
                </a:solidFill>
              </a:rPr>
              <a:t>political office</a:t>
            </a:r>
            <a:r>
              <a:rPr lang="en-US" sz="2400" dirty="0" smtClean="0">
                <a:solidFill>
                  <a:schemeClr val="tx1"/>
                </a:solidFill>
              </a:rPr>
              <a:t> someday, because she wanted to make a difference in the world and she wanted to make </a:t>
            </a:r>
            <a:r>
              <a:rPr lang="en-US" sz="2400" dirty="0" smtClean="0">
                <a:solidFill>
                  <a:srgbClr val="FF0000"/>
                </a:solidFill>
              </a:rPr>
              <a:t>her mother </a:t>
            </a:r>
            <a:r>
              <a:rPr lang="en-US" sz="2400" dirty="0" smtClean="0">
                <a:solidFill>
                  <a:schemeClr val="tx1"/>
                </a:solidFill>
              </a:rPr>
              <a:t>proud.”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2196352"/>
            <a:ext cx="10414837" cy="4113007"/>
          </a:xfrm>
        </p:spPr>
        <p:txBody>
          <a:bodyPr>
            <a:normAutofit/>
          </a:bodyPr>
          <a:lstStyle/>
          <a:p>
            <a:r>
              <a:rPr lang="en-US" dirty="0"/>
              <a:t>Prepositional phrase = “in the world” or “for political office”</a:t>
            </a:r>
          </a:p>
          <a:p>
            <a:r>
              <a:rPr lang="en-US" dirty="0"/>
              <a:t>Verb phrase = “decided to run” or “wanted to make”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Noun </a:t>
            </a:r>
            <a:r>
              <a:rPr lang="en-US" dirty="0" smtClean="0"/>
              <a:t>phrase = “political </a:t>
            </a:r>
            <a:r>
              <a:rPr lang="en-US" dirty="0"/>
              <a:t>office” or “her mother</a:t>
            </a:r>
            <a:r>
              <a:rPr lang="en-US" dirty="0" smtClean="0"/>
              <a:t>” or “a teenager”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47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Clause</a:t>
            </a:r>
            <a:endParaRPr lang="en-US" b="1" u="sng" dirty="0"/>
          </a:p>
        </p:txBody>
      </p:sp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06706" y="1524000"/>
            <a:ext cx="821167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A </a:t>
            </a:r>
            <a:r>
              <a:rPr lang="en-US" sz="4000" dirty="0"/>
              <a:t>grouping of words that contains a conjugated </a:t>
            </a:r>
            <a:r>
              <a:rPr lang="en-US" sz="4000" dirty="0" smtClean="0"/>
              <a:t>verb and its necessary arguments.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6454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439270"/>
            <a:ext cx="9720072" cy="1595717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/>
              <a:t>“When she was only a teenager, </a:t>
            </a:r>
            <a:r>
              <a:rPr lang="en-US" sz="2400" dirty="0" smtClean="0">
                <a:solidFill>
                  <a:srgbClr val="00B050"/>
                </a:solidFill>
              </a:rPr>
              <a:t>Maggie </a:t>
            </a:r>
            <a:r>
              <a:rPr lang="en-US" sz="2400" u="sng" dirty="0" smtClean="0">
                <a:solidFill>
                  <a:srgbClr val="00B050"/>
                </a:solidFill>
              </a:rPr>
              <a:t>decided</a:t>
            </a:r>
            <a:r>
              <a:rPr lang="en-US" sz="2400" dirty="0" smtClean="0">
                <a:solidFill>
                  <a:srgbClr val="00B050"/>
                </a:solidFill>
              </a:rPr>
              <a:t> to run for political office someday</a:t>
            </a:r>
            <a:r>
              <a:rPr lang="en-US" sz="2400" dirty="0" smtClean="0"/>
              <a:t>, because she wanted to make a difference in the world and she wanted to make her mother proud.”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2196352"/>
            <a:ext cx="10414837" cy="4113007"/>
          </a:xfrm>
        </p:spPr>
        <p:txBody>
          <a:bodyPr>
            <a:normAutofit/>
          </a:bodyPr>
          <a:lstStyle/>
          <a:p>
            <a:r>
              <a:rPr lang="en-US" u="sng" dirty="0" smtClean="0">
                <a:solidFill>
                  <a:srgbClr val="00B050"/>
                </a:solidFill>
              </a:rPr>
              <a:t>Independent Clause</a:t>
            </a:r>
            <a:r>
              <a:rPr lang="en-US" dirty="0" smtClean="0">
                <a:solidFill>
                  <a:srgbClr val="00B050"/>
                </a:solidFill>
              </a:rPr>
              <a:t> = the main part of the sentence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The main verb is called the </a:t>
            </a:r>
            <a:r>
              <a:rPr lang="en-US" b="1" u="sng" dirty="0" smtClean="0">
                <a:solidFill>
                  <a:srgbClr val="00B050"/>
                </a:solidFill>
              </a:rPr>
              <a:t>predicative</a:t>
            </a:r>
            <a:r>
              <a:rPr lang="en-US" dirty="0" smtClean="0">
                <a:solidFill>
                  <a:srgbClr val="00B050"/>
                </a:solidFill>
              </a:rPr>
              <a:t> (PRED) </a:t>
            </a:r>
          </a:p>
          <a:p>
            <a:pPr lvl="1"/>
            <a:r>
              <a:rPr lang="en-US" b="1" u="sng" dirty="0" smtClean="0"/>
              <a:t>Sentence</a:t>
            </a:r>
            <a:r>
              <a:rPr lang="en-US" dirty="0" smtClean="0"/>
              <a:t> </a:t>
            </a:r>
            <a:r>
              <a:rPr lang="en-US" dirty="0"/>
              <a:t>= A textual unit consisting of one or more words including an </a:t>
            </a:r>
            <a:r>
              <a:rPr lang="en-US" b="1" u="sng" dirty="0"/>
              <a:t>independent </a:t>
            </a:r>
            <a:r>
              <a:rPr lang="en-US" b="1" u="sng" dirty="0" smtClean="0"/>
              <a:t>clause.</a:t>
            </a:r>
            <a:endParaRPr lang="en-US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03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none" dirty="0" smtClean="0"/>
              <a:t>Identify the Independent Clauses and their Predicatives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</a:t>
            </a:r>
            <a:r>
              <a:rPr lang="en-US" dirty="0" smtClean="0"/>
              <a:t>happened, Tissaphernes </a:t>
            </a:r>
            <a:r>
              <a:rPr lang="en-US" dirty="0"/>
              <a:t>came to the Hellespont. When Alcibiades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/>
              <a:t>trireme, </a:t>
            </a:r>
            <a:r>
              <a:rPr lang="en-US" dirty="0"/>
              <a:t>bearing friendly offerings and gifts, Tissaphernes seized him and imprisoned him in Sardis, saying that the King ordered him to make war upon the Athenians. </a:t>
            </a:r>
            <a:r>
              <a:rPr lang="en-US" dirty="0" smtClean="0"/>
              <a:t>Thirty </a:t>
            </a:r>
            <a:r>
              <a:rPr lang="en-US" dirty="0"/>
              <a:t>days later, however, </a:t>
            </a:r>
            <a:r>
              <a:rPr lang="en-US" dirty="0" smtClean="0"/>
              <a:t>Alcibiades and </a:t>
            </a:r>
            <a:r>
              <a:rPr lang="en-US" dirty="0" err="1" smtClean="0"/>
              <a:t>Mantitheus</a:t>
            </a:r>
            <a:r>
              <a:rPr lang="en-US" dirty="0"/>
              <a:t>, who had been taken prisoner in Caria, provided themselves with horses and made their escape from Sardis by night to Clazomenae. </a:t>
            </a:r>
          </a:p>
        </p:txBody>
      </p:sp>
    </p:spTree>
    <p:extLst>
      <p:ext uri="{BB962C8B-B14F-4D97-AF65-F5344CB8AC3E}">
        <p14:creationId xmlns:p14="http://schemas.microsoft.com/office/powerpoint/2010/main" val="422454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 the Independent Clauses and their Predicatives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this happened, </a:t>
            </a:r>
            <a:r>
              <a:rPr lang="en-US" dirty="0" smtClean="0">
                <a:solidFill>
                  <a:srgbClr val="00B050"/>
                </a:solidFill>
              </a:rPr>
              <a:t>Tissaphernes</a:t>
            </a:r>
            <a:r>
              <a:rPr lang="en-US" dirty="0" smtClean="0"/>
              <a:t> </a:t>
            </a:r>
            <a:r>
              <a:rPr lang="en-US" b="1" u="sng" dirty="0">
                <a:solidFill>
                  <a:srgbClr val="FF0000"/>
                </a:solidFill>
              </a:rPr>
              <a:t>came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to the Hellespont</a:t>
            </a:r>
            <a:r>
              <a:rPr lang="en-US" dirty="0"/>
              <a:t>. When Alcibiades </a:t>
            </a:r>
            <a:r>
              <a:rPr lang="en-US" dirty="0" smtClean="0"/>
              <a:t>went </a:t>
            </a:r>
            <a:r>
              <a:rPr lang="en-US" dirty="0"/>
              <a:t>to visit him with a single trireme, bearing friendly offerings and gifts, </a:t>
            </a:r>
            <a:r>
              <a:rPr lang="en-US" dirty="0" smtClean="0">
                <a:solidFill>
                  <a:srgbClr val="00B050"/>
                </a:solidFill>
              </a:rPr>
              <a:t>Tissaphernes</a:t>
            </a:r>
            <a:r>
              <a:rPr lang="en-US" dirty="0" smtClean="0"/>
              <a:t> </a:t>
            </a:r>
            <a:r>
              <a:rPr lang="en-US" b="1" u="sng" dirty="0">
                <a:solidFill>
                  <a:srgbClr val="FF0000"/>
                </a:solidFill>
              </a:rPr>
              <a:t>seized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him and </a:t>
            </a:r>
            <a:r>
              <a:rPr lang="en-US" b="1" u="sng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him in Sardis</a:t>
            </a:r>
            <a:r>
              <a:rPr lang="en-US" dirty="0"/>
              <a:t>, saying that the King ordered him to make war upon the Athenians. </a:t>
            </a:r>
            <a:r>
              <a:rPr lang="en-US" dirty="0" smtClean="0">
                <a:solidFill>
                  <a:srgbClr val="00B050"/>
                </a:solidFill>
              </a:rPr>
              <a:t>Thirty </a:t>
            </a:r>
            <a:r>
              <a:rPr lang="en-US" dirty="0">
                <a:solidFill>
                  <a:srgbClr val="00B050"/>
                </a:solidFill>
              </a:rPr>
              <a:t>days later, however, </a:t>
            </a:r>
            <a:r>
              <a:rPr lang="en-US" dirty="0" smtClean="0">
                <a:solidFill>
                  <a:srgbClr val="00B050"/>
                </a:solidFill>
              </a:rPr>
              <a:t>Alcibiades and </a:t>
            </a:r>
            <a:r>
              <a:rPr lang="en-US" dirty="0" err="1" smtClean="0">
                <a:solidFill>
                  <a:srgbClr val="00B050"/>
                </a:solidFill>
              </a:rPr>
              <a:t>Mantitheus</a:t>
            </a:r>
            <a:r>
              <a:rPr lang="en-US" dirty="0"/>
              <a:t>, who had been taken prisoner in Caria, </a:t>
            </a:r>
            <a:r>
              <a:rPr lang="en-US" b="1" u="sng" dirty="0">
                <a:solidFill>
                  <a:srgbClr val="FF0000"/>
                </a:solidFill>
              </a:rPr>
              <a:t>provided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themselves with horses and </a:t>
            </a:r>
            <a:r>
              <a:rPr lang="en-US" b="1" u="sng" dirty="0">
                <a:solidFill>
                  <a:srgbClr val="FF0000"/>
                </a:solidFill>
              </a:rPr>
              <a:t>made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their escape from Sardis by night to Clazomenae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6932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439270"/>
            <a:ext cx="9720072" cy="1595717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/>
              <a:t>“</a:t>
            </a:r>
            <a:r>
              <a:rPr lang="en-US" sz="2400" b="1" u="sng" dirty="0" smtClean="0">
                <a:solidFill>
                  <a:srgbClr val="C00000"/>
                </a:solidFill>
              </a:rPr>
              <a:t>When</a:t>
            </a:r>
            <a:r>
              <a:rPr lang="en-US" sz="2400" dirty="0" smtClean="0">
                <a:solidFill>
                  <a:srgbClr val="C00000"/>
                </a:solidFill>
              </a:rPr>
              <a:t> she was only a teenager</a:t>
            </a:r>
            <a:r>
              <a:rPr lang="en-US" sz="2400" dirty="0" smtClean="0">
                <a:solidFill>
                  <a:schemeClr val="tx1"/>
                </a:solidFill>
              </a:rPr>
              <a:t>, Maggie decided to run for political office someday</a:t>
            </a:r>
            <a:r>
              <a:rPr lang="en-US" sz="2400" dirty="0" smtClean="0"/>
              <a:t>, </a:t>
            </a:r>
            <a:r>
              <a:rPr lang="en-US" sz="2400" b="1" u="sng" dirty="0" smtClean="0">
                <a:solidFill>
                  <a:srgbClr val="C00000"/>
                </a:solidFill>
              </a:rPr>
              <a:t>because</a:t>
            </a:r>
            <a:r>
              <a:rPr lang="en-US" sz="2400" dirty="0" smtClean="0">
                <a:solidFill>
                  <a:srgbClr val="C00000"/>
                </a:solidFill>
              </a:rPr>
              <a:t> she wanted to make a difference in the world and she wanted to make her mother proud</a:t>
            </a:r>
            <a:r>
              <a:rPr lang="en-US" sz="2400" dirty="0" smtClean="0"/>
              <a:t>.”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2196352"/>
            <a:ext cx="10414837" cy="4113007"/>
          </a:xfrm>
        </p:spPr>
        <p:txBody>
          <a:bodyPr>
            <a:normAutofit/>
          </a:bodyPr>
          <a:lstStyle/>
          <a:p>
            <a:r>
              <a:rPr lang="en-US" u="sng" dirty="0" smtClean="0"/>
              <a:t>Independent Clause</a:t>
            </a:r>
            <a:r>
              <a:rPr lang="en-US" dirty="0" smtClean="0"/>
              <a:t> = the main part of the sentence</a:t>
            </a:r>
          </a:p>
          <a:p>
            <a:r>
              <a:rPr lang="en-US" u="sng" dirty="0" smtClean="0">
                <a:solidFill>
                  <a:srgbClr val="C00000"/>
                </a:solidFill>
              </a:rPr>
              <a:t>Subordinate Clause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= depends upon the independent clause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Cannot stand alone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Introduced by a subordinating conjunction [</a:t>
            </a:r>
            <a:r>
              <a:rPr lang="en-US" i="1" dirty="0" smtClean="0">
                <a:solidFill>
                  <a:srgbClr val="C00000"/>
                </a:solidFill>
              </a:rPr>
              <a:t>when, after, since, because, lest, that, </a:t>
            </a:r>
            <a:r>
              <a:rPr lang="en-US" dirty="0" smtClean="0">
                <a:solidFill>
                  <a:srgbClr val="C00000"/>
                </a:solidFill>
              </a:rPr>
              <a:t>etc.]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36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the Subordinate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this happened, </a:t>
            </a:r>
            <a:r>
              <a:rPr lang="en-US" dirty="0"/>
              <a:t>Tissaphernes came to the Hellespont. When Alcibiades </a:t>
            </a:r>
            <a:r>
              <a:rPr lang="en-US" dirty="0" smtClean="0"/>
              <a:t>went </a:t>
            </a:r>
            <a:r>
              <a:rPr lang="en-US" dirty="0"/>
              <a:t>to visit him with a single trireme, bearing friendly offerings and gifts, Tissaphernes seized him and imprisoned him in Sardis, saying that the King ordered him to make war upon the Athenians. </a:t>
            </a:r>
            <a:r>
              <a:rPr lang="en-US" dirty="0" smtClean="0"/>
              <a:t>Thirty </a:t>
            </a:r>
            <a:r>
              <a:rPr lang="en-US" dirty="0"/>
              <a:t>days later, however, </a:t>
            </a:r>
            <a:r>
              <a:rPr lang="en-US" dirty="0" smtClean="0"/>
              <a:t>Alcibiades and </a:t>
            </a:r>
            <a:r>
              <a:rPr lang="en-US" dirty="0" err="1" smtClean="0"/>
              <a:t>Mantitheus</a:t>
            </a:r>
            <a:r>
              <a:rPr lang="en-US" dirty="0"/>
              <a:t>, who had been taken prisoner in Caria, provided themselves with horses and made their escape from Sardis by night to Clazomenae. </a:t>
            </a:r>
          </a:p>
        </p:txBody>
      </p:sp>
    </p:spTree>
    <p:extLst>
      <p:ext uri="{BB962C8B-B14F-4D97-AF65-F5344CB8AC3E}">
        <p14:creationId xmlns:p14="http://schemas.microsoft.com/office/powerpoint/2010/main" val="417591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the </a:t>
            </a:r>
            <a:r>
              <a:rPr lang="en-US" dirty="0" smtClean="0">
                <a:solidFill>
                  <a:srgbClr val="C00000"/>
                </a:solidFill>
              </a:rPr>
              <a:t>Subordinate Clauses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>
                <a:solidFill>
                  <a:srgbClr val="C00000"/>
                </a:solidFill>
              </a:rPr>
              <a:t>After this happened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smtClean="0"/>
              <a:t>Tissaphernes </a:t>
            </a:r>
            <a:r>
              <a:rPr lang="en-US" dirty="0"/>
              <a:t>came to the Hellespont. </a:t>
            </a:r>
            <a:r>
              <a:rPr lang="en-US" u="sng" dirty="0">
                <a:solidFill>
                  <a:srgbClr val="C00000"/>
                </a:solidFill>
              </a:rPr>
              <a:t>When Alcibiades </a:t>
            </a:r>
            <a:r>
              <a:rPr lang="en-US" u="sng" dirty="0" smtClean="0">
                <a:solidFill>
                  <a:srgbClr val="C00000"/>
                </a:solidFill>
              </a:rPr>
              <a:t>went </a:t>
            </a:r>
            <a:r>
              <a:rPr lang="en-US" u="sng" dirty="0">
                <a:solidFill>
                  <a:srgbClr val="C00000"/>
                </a:solidFill>
              </a:rPr>
              <a:t>to visit him with a single </a:t>
            </a:r>
            <a:r>
              <a:rPr lang="en-US" u="sng" dirty="0" smtClean="0">
                <a:solidFill>
                  <a:srgbClr val="C00000"/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offerings and gifts, Tissaphernes seized him and imprisoned him in Sardis, </a:t>
            </a:r>
            <a:r>
              <a:rPr lang="en-US" dirty="0" smtClean="0"/>
              <a:t>saying </a:t>
            </a:r>
            <a:r>
              <a:rPr lang="en-US" dirty="0"/>
              <a:t>that the King ordered him to make war upon the Athenians. </a:t>
            </a:r>
            <a:r>
              <a:rPr lang="en-US" dirty="0" smtClean="0"/>
              <a:t>Thirty </a:t>
            </a:r>
            <a:r>
              <a:rPr lang="en-US" dirty="0"/>
              <a:t>days later, however, </a:t>
            </a:r>
            <a:r>
              <a:rPr lang="en-US" dirty="0" smtClean="0"/>
              <a:t>Alcibiades and </a:t>
            </a:r>
            <a:r>
              <a:rPr lang="en-US" dirty="0" err="1" smtClean="0"/>
              <a:t>Mantitheus</a:t>
            </a:r>
            <a:r>
              <a:rPr lang="en-US" dirty="0"/>
              <a:t>, </a:t>
            </a:r>
            <a:r>
              <a:rPr lang="en-US" u="sng" dirty="0" smtClean="0">
                <a:solidFill>
                  <a:srgbClr val="C00000"/>
                </a:solidFill>
              </a:rPr>
              <a:t>who </a:t>
            </a:r>
            <a:r>
              <a:rPr lang="en-US" u="sng" dirty="0">
                <a:solidFill>
                  <a:srgbClr val="C00000"/>
                </a:solidFill>
              </a:rPr>
              <a:t>had been taken prisoner in </a:t>
            </a:r>
            <a:r>
              <a:rPr lang="en-US" u="sng" dirty="0" smtClean="0">
                <a:solidFill>
                  <a:srgbClr val="C00000"/>
                </a:solidFill>
              </a:rPr>
              <a:t>Caria,</a:t>
            </a:r>
            <a:r>
              <a:rPr lang="en-US" dirty="0" smtClean="0"/>
              <a:t> </a:t>
            </a:r>
            <a:r>
              <a:rPr lang="en-US" dirty="0"/>
              <a:t>provided themselves with horses and made their escape from Sardis by night to Clazomenae. </a:t>
            </a:r>
          </a:p>
        </p:txBody>
      </p:sp>
    </p:spTree>
    <p:extLst>
      <p:ext uri="{BB962C8B-B14F-4D97-AF65-F5344CB8AC3E}">
        <p14:creationId xmlns:p14="http://schemas.microsoft.com/office/powerpoint/2010/main" val="1411953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439270"/>
            <a:ext cx="9720072" cy="1595717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/>
              <a:t>“When she was only a teenager, </a:t>
            </a:r>
            <a:r>
              <a:rPr lang="en-US" sz="2400" dirty="0" smtClean="0">
                <a:solidFill>
                  <a:schemeClr val="tx1"/>
                </a:solidFill>
              </a:rPr>
              <a:t>Maggie </a:t>
            </a:r>
            <a:r>
              <a:rPr lang="en-US" sz="2400" u="sng" dirty="0" smtClean="0">
                <a:solidFill>
                  <a:schemeClr val="tx1"/>
                </a:solidFill>
              </a:rPr>
              <a:t>decided</a:t>
            </a:r>
            <a:r>
              <a:rPr lang="en-US" sz="2400" dirty="0" smtClean="0">
                <a:solidFill>
                  <a:schemeClr val="tx1"/>
                </a:solidFill>
              </a:rPr>
              <a:t> to run for political office someday, </a:t>
            </a:r>
            <a:r>
              <a:rPr lang="en-US" sz="2400" dirty="0" smtClean="0"/>
              <a:t>because </a:t>
            </a:r>
            <a:r>
              <a:rPr lang="en-US" sz="2400" dirty="0" smtClean="0">
                <a:solidFill>
                  <a:srgbClr val="00B050"/>
                </a:solidFill>
              </a:rPr>
              <a:t>she wanted to make a difference in the world </a:t>
            </a:r>
            <a:r>
              <a:rPr lang="en-US" sz="2400" b="1" u="sng" dirty="0" smtClean="0">
                <a:solidFill>
                  <a:srgbClr val="00B050"/>
                </a:solidFill>
              </a:rPr>
              <a:t>and</a:t>
            </a:r>
            <a:r>
              <a:rPr lang="en-US" sz="2400" dirty="0" smtClean="0">
                <a:solidFill>
                  <a:srgbClr val="00B050"/>
                </a:solidFill>
              </a:rPr>
              <a:t> she wanted to make her mother proud</a:t>
            </a:r>
            <a:r>
              <a:rPr lang="en-US" sz="2400" dirty="0" smtClean="0"/>
              <a:t>.”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2196352"/>
            <a:ext cx="10414837" cy="4113007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Independent Clause</a:t>
            </a:r>
            <a:r>
              <a:rPr lang="en-US" dirty="0" smtClean="0"/>
              <a:t> = the main part of the sentence</a:t>
            </a:r>
          </a:p>
          <a:p>
            <a:r>
              <a:rPr lang="en-US" u="sng" dirty="0"/>
              <a:t>Subordinate Clause</a:t>
            </a:r>
            <a:r>
              <a:rPr lang="en-US" dirty="0"/>
              <a:t> = depends upon the independent clause</a:t>
            </a:r>
          </a:p>
          <a:p>
            <a:pPr lvl="1"/>
            <a:r>
              <a:rPr lang="en-US" dirty="0"/>
              <a:t>Cannot stand alone</a:t>
            </a:r>
          </a:p>
          <a:p>
            <a:pPr lvl="1"/>
            <a:r>
              <a:rPr lang="en-US" dirty="0"/>
              <a:t>Introduced by a subordinating conjunction [</a:t>
            </a:r>
            <a:r>
              <a:rPr lang="en-US" i="1" dirty="0"/>
              <a:t>when, after, since, because, lest, that, </a:t>
            </a:r>
            <a:r>
              <a:rPr lang="en-US" dirty="0"/>
              <a:t>etc.]</a:t>
            </a:r>
          </a:p>
          <a:p>
            <a:r>
              <a:rPr lang="en-US" u="sng" dirty="0" smtClean="0">
                <a:solidFill>
                  <a:srgbClr val="00B050"/>
                </a:solidFill>
              </a:rPr>
              <a:t>Coordinate Clause</a:t>
            </a:r>
            <a:r>
              <a:rPr lang="en-US" dirty="0" smtClean="0">
                <a:solidFill>
                  <a:srgbClr val="00B050"/>
                </a:solidFill>
              </a:rPr>
              <a:t> = two or more equivalent clauses joined by a coordinator [</a:t>
            </a:r>
            <a:r>
              <a:rPr lang="en-US" i="1" dirty="0" smtClean="0">
                <a:solidFill>
                  <a:srgbClr val="00B050"/>
                </a:solidFill>
              </a:rPr>
              <a:t>and, or, yet, but</a:t>
            </a:r>
            <a:r>
              <a:rPr lang="en-US" dirty="0" smtClean="0">
                <a:solidFill>
                  <a:srgbClr val="00B050"/>
                </a:solidFill>
              </a:rPr>
              <a:t>, etc.]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Each side of the clause must have a conjugated verb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Can be independent or subordinate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59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the Coordinate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this happened, Tissaphernes </a:t>
            </a:r>
            <a:r>
              <a:rPr lang="en-US" dirty="0"/>
              <a:t>came to the Hellespont. When Alcibiades </a:t>
            </a:r>
            <a:r>
              <a:rPr lang="en-US" dirty="0" smtClean="0"/>
              <a:t>went </a:t>
            </a:r>
            <a:r>
              <a:rPr lang="en-US" dirty="0"/>
              <a:t>to visit him with a single trireme, bearing friendly offerings and gifts, Tissaphernes seized him and imprisoned him in Sardis, saying that the King ordered him to make war upon the Athenians. </a:t>
            </a:r>
            <a:r>
              <a:rPr lang="en-US" dirty="0" smtClean="0"/>
              <a:t>Thirty </a:t>
            </a:r>
            <a:r>
              <a:rPr lang="en-US" dirty="0"/>
              <a:t>days later, however, </a:t>
            </a:r>
            <a:r>
              <a:rPr lang="en-US" dirty="0" smtClean="0"/>
              <a:t>Alcibiades and </a:t>
            </a:r>
            <a:r>
              <a:rPr lang="en-US" dirty="0" err="1" smtClean="0"/>
              <a:t>Mantitheus</a:t>
            </a:r>
            <a:r>
              <a:rPr lang="en-US" dirty="0"/>
              <a:t>, who had been taken prisoner in Caria, provided themselves with horses and made their escape from Sardis by night to Clazomenae. </a:t>
            </a:r>
          </a:p>
        </p:txBody>
      </p:sp>
    </p:spTree>
    <p:extLst>
      <p:ext uri="{BB962C8B-B14F-4D97-AF65-F5344CB8AC3E}">
        <p14:creationId xmlns:p14="http://schemas.microsoft.com/office/powerpoint/2010/main" val="13821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WORD</a:t>
            </a:r>
            <a:endParaRPr lang="en-US" b="1" u="sng" dirty="0"/>
          </a:p>
        </p:txBody>
      </p:sp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06706" y="1524000"/>
            <a:ext cx="821167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The </a:t>
            </a:r>
            <a:r>
              <a:rPr lang="en-US" sz="4000" dirty="0"/>
              <a:t>smallest element that can be uttered in isolation that still contains some kind of meaning</a:t>
            </a:r>
          </a:p>
        </p:txBody>
      </p:sp>
    </p:spTree>
    <p:extLst>
      <p:ext uri="{BB962C8B-B14F-4D97-AF65-F5344CB8AC3E}">
        <p14:creationId xmlns:p14="http://schemas.microsoft.com/office/powerpoint/2010/main" val="2452593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the </a:t>
            </a:r>
            <a:r>
              <a:rPr lang="en-US" dirty="0" smtClean="0">
                <a:solidFill>
                  <a:srgbClr val="7030A0"/>
                </a:solidFill>
              </a:rPr>
              <a:t>Coordinate Clauses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</a:t>
            </a:r>
            <a:r>
              <a:rPr lang="en-US" dirty="0" smtClean="0"/>
              <a:t>happened, Tissaphernes </a:t>
            </a:r>
            <a:r>
              <a:rPr lang="en-US" dirty="0"/>
              <a:t>came to the Hellespont. When Alcibiades </a:t>
            </a:r>
            <a:r>
              <a:rPr lang="en-US" dirty="0" smtClean="0"/>
              <a:t>went </a:t>
            </a:r>
            <a:r>
              <a:rPr lang="en-US" dirty="0"/>
              <a:t>to visit him with a single trireme, bearing friendly offerings and gifts, </a:t>
            </a:r>
            <a:r>
              <a:rPr lang="en-US" u="sng" dirty="0" smtClean="0">
                <a:solidFill>
                  <a:srgbClr val="00B050"/>
                </a:solidFill>
              </a:rPr>
              <a:t>Tissaphernes </a:t>
            </a:r>
            <a:r>
              <a:rPr lang="en-US" u="sng" dirty="0">
                <a:solidFill>
                  <a:srgbClr val="00B050"/>
                </a:solidFill>
              </a:rPr>
              <a:t>seized him </a:t>
            </a:r>
            <a:r>
              <a:rPr lang="en-US" b="1" u="sng" dirty="0">
                <a:solidFill>
                  <a:srgbClr val="FF0000"/>
                </a:solidFill>
              </a:rPr>
              <a:t>and</a:t>
            </a:r>
            <a:r>
              <a:rPr lang="en-US" u="sng" dirty="0">
                <a:solidFill>
                  <a:srgbClr val="00B050"/>
                </a:solidFill>
              </a:rPr>
              <a:t> imprisoned him in Sardis</a:t>
            </a:r>
            <a:r>
              <a:rPr lang="en-US" dirty="0"/>
              <a:t>, saying that the King ordered him to make war upon the Athenians. </a:t>
            </a:r>
            <a:r>
              <a:rPr lang="en-US" u="sng" dirty="0" smtClean="0">
                <a:solidFill>
                  <a:srgbClr val="00B050"/>
                </a:solidFill>
              </a:rPr>
              <a:t>Thirty </a:t>
            </a:r>
            <a:r>
              <a:rPr lang="en-US" u="sng" dirty="0">
                <a:solidFill>
                  <a:srgbClr val="00B050"/>
                </a:solidFill>
              </a:rPr>
              <a:t>days later, however, </a:t>
            </a:r>
            <a:r>
              <a:rPr lang="en-US" u="sng" dirty="0" smtClean="0">
                <a:solidFill>
                  <a:srgbClr val="00B050"/>
                </a:solidFill>
              </a:rPr>
              <a:t>Alcibiades </a:t>
            </a:r>
            <a:r>
              <a:rPr lang="en-US" b="1" u="sng" dirty="0" smtClean="0">
                <a:solidFill>
                  <a:srgbClr val="00B050"/>
                </a:solidFill>
              </a:rPr>
              <a:t>and</a:t>
            </a:r>
            <a:r>
              <a:rPr lang="en-US" u="sng" dirty="0" smtClean="0">
                <a:solidFill>
                  <a:srgbClr val="00B050"/>
                </a:solidFill>
              </a:rPr>
              <a:t> </a:t>
            </a:r>
            <a:r>
              <a:rPr lang="en-US" u="sng" dirty="0" err="1" smtClean="0">
                <a:solidFill>
                  <a:srgbClr val="00B050"/>
                </a:solidFill>
              </a:rPr>
              <a:t>Mantitheus</a:t>
            </a:r>
            <a:r>
              <a:rPr lang="en-US" u="sng" dirty="0">
                <a:solidFill>
                  <a:srgbClr val="00B050"/>
                </a:solidFill>
              </a:rPr>
              <a:t>, </a:t>
            </a:r>
            <a:r>
              <a:rPr lang="en-US" dirty="0"/>
              <a:t>who had been taken prisoner in Caria, </a:t>
            </a:r>
            <a:r>
              <a:rPr lang="en-US" u="sng" dirty="0">
                <a:solidFill>
                  <a:srgbClr val="00B050"/>
                </a:solidFill>
              </a:rPr>
              <a:t>provided themselves with horses </a:t>
            </a:r>
            <a:r>
              <a:rPr lang="en-US" b="1" u="sng" dirty="0">
                <a:solidFill>
                  <a:srgbClr val="FF0000"/>
                </a:solidFill>
              </a:rPr>
              <a:t>and</a:t>
            </a:r>
            <a:r>
              <a:rPr lang="en-US" u="sng" dirty="0">
                <a:solidFill>
                  <a:srgbClr val="7030A0"/>
                </a:solidFill>
              </a:rPr>
              <a:t> </a:t>
            </a:r>
            <a:r>
              <a:rPr lang="en-US" u="sng" dirty="0">
                <a:solidFill>
                  <a:srgbClr val="00B050"/>
                </a:solidFill>
              </a:rPr>
              <a:t>made their escape from Sardis by night to Clazomenae. </a:t>
            </a:r>
          </a:p>
        </p:txBody>
      </p:sp>
    </p:spTree>
    <p:extLst>
      <p:ext uri="{BB962C8B-B14F-4D97-AF65-F5344CB8AC3E}">
        <p14:creationId xmlns:p14="http://schemas.microsoft.com/office/powerpoint/2010/main" val="3098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279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words can be contracted or </a:t>
            </a:r>
            <a:r>
              <a:rPr lang="en-US" u="sng" dirty="0" smtClean="0"/>
              <a:t>elided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186518" y="1990164"/>
            <a:ext cx="3702423" cy="4319195"/>
          </a:xfrm>
        </p:spPr>
        <p:txBody>
          <a:bodyPr/>
          <a:lstStyle/>
          <a:p>
            <a:r>
              <a:rPr lang="en-US" dirty="0" smtClean="0"/>
              <a:t>Can’t = cannot</a:t>
            </a:r>
          </a:p>
          <a:p>
            <a:r>
              <a:rPr lang="en-US" dirty="0" smtClean="0"/>
              <a:t>I’m = I am</a:t>
            </a:r>
          </a:p>
          <a:p>
            <a:r>
              <a:rPr lang="en-US" dirty="0" smtClean="0"/>
              <a:t>What’s = what is</a:t>
            </a:r>
          </a:p>
          <a:p>
            <a:r>
              <a:rPr lang="en-US" dirty="0" smtClean="0"/>
              <a:t>How’d = how did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402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cap="none" dirty="0" smtClean="0"/>
              <a:t>“Words” are identified by Part-Of-Speech Tags [POSTAGs]</a:t>
            </a:r>
            <a:endParaRPr lang="en-US" sz="31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900518" y="1604683"/>
            <a:ext cx="8843682" cy="842682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>
                <a:solidFill>
                  <a:schemeClr val="tx1"/>
                </a:solidFill>
              </a:rPr>
              <a:t>The label that indicates a category of words that have similar grammatical </a:t>
            </a:r>
            <a:r>
              <a:rPr lang="en-US" sz="2800" dirty="0" smtClean="0">
                <a:solidFill>
                  <a:schemeClr val="tx1"/>
                </a:solidFill>
              </a:rPr>
              <a:t>properties </a:t>
            </a:r>
            <a:r>
              <a:rPr lang="en-US" sz="2800" dirty="0" smtClean="0"/>
              <a:t>[</a:t>
            </a:r>
            <a:r>
              <a:rPr lang="en-US" sz="2800" dirty="0"/>
              <a:t>Simplistic meanings!]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545976"/>
            <a:ext cx="4545106" cy="3763384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u="sng" dirty="0" smtClean="0"/>
              <a:t>Verb</a:t>
            </a:r>
            <a:r>
              <a:rPr lang="en-US" dirty="0" smtClean="0"/>
              <a:t> </a:t>
            </a:r>
            <a:r>
              <a:rPr lang="en-US" sz="2800" dirty="0" smtClean="0"/>
              <a:t>= action or state of being</a:t>
            </a:r>
            <a:endParaRPr lang="en-US" dirty="0"/>
          </a:p>
          <a:p>
            <a:pPr lvl="1"/>
            <a:r>
              <a:rPr lang="en-US" u="sng" dirty="0" smtClean="0"/>
              <a:t>Noun</a:t>
            </a:r>
            <a:r>
              <a:rPr lang="en-US" dirty="0" smtClean="0"/>
              <a:t> </a:t>
            </a:r>
            <a:r>
              <a:rPr lang="en-US" sz="2800" dirty="0" smtClean="0"/>
              <a:t>= thing</a:t>
            </a:r>
            <a:endParaRPr lang="en-US" sz="2800" dirty="0"/>
          </a:p>
          <a:p>
            <a:pPr lvl="1"/>
            <a:r>
              <a:rPr lang="en-US" u="sng" dirty="0" smtClean="0"/>
              <a:t>Article</a:t>
            </a:r>
            <a:r>
              <a:rPr lang="en-US" dirty="0" smtClean="0"/>
              <a:t> </a:t>
            </a:r>
            <a:r>
              <a:rPr lang="en-US" sz="2800" dirty="0" smtClean="0"/>
              <a:t>= </a:t>
            </a:r>
            <a:r>
              <a:rPr lang="en-US" sz="2800" i="1" dirty="0" smtClean="0"/>
              <a:t>the, a</a:t>
            </a:r>
            <a:endParaRPr lang="en-US" sz="2800" dirty="0"/>
          </a:p>
          <a:p>
            <a:pPr lvl="1"/>
            <a:r>
              <a:rPr lang="en-US" u="sng" dirty="0" smtClean="0"/>
              <a:t>Adjective</a:t>
            </a:r>
            <a:r>
              <a:rPr lang="en-US" dirty="0" smtClean="0"/>
              <a:t> </a:t>
            </a:r>
            <a:r>
              <a:rPr lang="en-US" sz="2800" dirty="0" smtClean="0"/>
              <a:t>= </a:t>
            </a:r>
            <a:r>
              <a:rPr lang="en-US" sz="2800" b="1" u="sng" dirty="0" smtClean="0"/>
              <a:t>modifies</a:t>
            </a:r>
            <a:r>
              <a:rPr lang="en-US" sz="2800" dirty="0" smtClean="0"/>
              <a:t> a noun</a:t>
            </a:r>
            <a:endParaRPr lang="en-US" sz="2800" dirty="0"/>
          </a:p>
          <a:p>
            <a:pPr lvl="1"/>
            <a:r>
              <a:rPr lang="en-US" u="sng" dirty="0"/>
              <a:t>Pronoun</a:t>
            </a:r>
            <a:r>
              <a:rPr lang="en-US" dirty="0"/>
              <a:t> </a:t>
            </a:r>
            <a:r>
              <a:rPr lang="en-US" sz="2800" dirty="0"/>
              <a:t>= replaces a noun</a:t>
            </a:r>
          </a:p>
          <a:p>
            <a:pPr lvl="1"/>
            <a:r>
              <a:rPr lang="en-US" u="sng" dirty="0" smtClean="0"/>
              <a:t>Adverb</a:t>
            </a:r>
            <a:r>
              <a:rPr lang="en-US" dirty="0" smtClean="0"/>
              <a:t> </a:t>
            </a:r>
            <a:r>
              <a:rPr lang="en-US" sz="2800" dirty="0" smtClean="0"/>
              <a:t>= modifies a verb, adjective, or another adverb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44353" y="2545976"/>
            <a:ext cx="5952565" cy="3763384"/>
          </a:xfrm>
        </p:spPr>
        <p:txBody>
          <a:bodyPr>
            <a:normAutofit/>
          </a:bodyPr>
          <a:lstStyle/>
          <a:p>
            <a:pPr lvl="1"/>
            <a:r>
              <a:rPr lang="en-US" sz="3000" u="sng" dirty="0" smtClean="0"/>
              <a:t>Preposition</a:t>
            </a:r>
            <a:r>
              <a:rPr lang="en-US" sz="3000" dirty="0" smtClean="0"/>
              <a:t> </a:t>
            </a:r>
            <a:r>
              <a:rPr lang="en-US" sz="2600" dirty="0" smtClean="0"/>
              <a:t>= </a:t>
            </a:r>
            <a:r>
              <a:rPr lang="en-US" sz="2600" dirty="0"/>
              <a:t>sets up a relationship between a noun/pronoun and some other word in the sentence. [</a:t>
            </a:r>
            <a:r>
              <a:rPr lang="en-US" sz="2600" i="1" dirty="0"/>
              <a:t>on, in, from, during, for</a:t>
            </a:r>
            <a:r>
              <a:rPr lang="en-US" sz="2600" dirty="0"/>
              <a:t>, etc.]</a:t>
            </a:r>
          </a:p>
          <a:p>
            <a:pPr lvl="1"/>
            <a:r>
              <a:rPr lang="en-US" sz="3000" u="sng" dirty="0" smtClean="0"/>
              <a:t>Conjunction</a:t>
            </a:r>
            <a:r>
              <a:rPr lang="en-US" dirty="0" smtClean="0"/>
              <a:t> </a:t>
            </a:r>
            <a:r>
              <a:rPr lang="en-US" sz="2600" dirty="0" smtClean="0"/>
              <a:t>= joins two </a:t>
            </a:r>
            <a:r>
              <a:rPr lang="en-US" sz="2600" dirty="0" smtClean="0"/>
              <a:t>structures</a:t>
            </a:r>
            <a:endParaRPr lang="en-US" sz="2600" dirty="0"/>
          </a:p>
          <a:p>
            <a:pPr lvl="1"/>
            <a:r>
              <a:rPr lang="en-US" sz="3000" u="sng" dirty="0" smtClean="0"/>
              <a:t>Interjection</a:t>
            </a:r>
            <a:r>
              <a:rPr lang="en-US" dirty="0" smtClean="0"/>
              <a:t> </a:t>
            </a:r>
            <a:r>
              <a:rPr lang="en-US" sz="2600" dirty="0" smtClean="0"/>
              <a:t>= word of exclamation or command that is grammatically independent [</a:t>
            </a:r>
            <a:r>
              <a:rPr lang="en-US" sz="2600" i="1" dirty="0" smtClean="0"/>
              <a:t>Oh! Hey! </a:t>
            </a:r>
            <a:r>
              <a:rPr lang="en-US" sz="2600" i="1" dirty="0" err="1" smtClean="0"/>
              <a:t>Pssst</a:t>
            </a:r>
            <a:r>
              <a:rPr lang="en-US" sz="2600" i="1" dirty="0" smtClean="0"/>
              <a:t>! Damn!</a:t>
            </a:r>
            <a:r>
              <a:rPr lang="en-US" sz="2600" dirty="0" smtClean="0"/>
              <a:t>]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599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127043"/>
          </a:xfrm>
        </p:spPr>
        <p:txBody>
          <a:bodyPr>
            <a:normAutofit/>
          </a:bodyPr>
          <a:lstStyle/>
          <a:p>
            <a:r>
              <a:rPr lang="en-US" dirty="0" smtClean="0"/>
              <a:t>Part-of-Speech tag (POSTAG) includes the specific i</a:t>
            </a:r>
            <a:r>
              <a:rPr lang="en-US" b="1" u="sng" dirty="0" smtClean="0"/>
              <a:t>nflected</a:t>
            </a:r>
            <a:r>
              <a:rPr lang="en-US" dirty="0" smtClean="0"/>
              <a:t> form [morphology]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24128" y="1946788"/>
            <a:ext cx="9720073" cy="436257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Forms of some words change according to their use in the sentence.</a:t>
            </a:r>
          </a:p>
          <a:p>
            <a:pPr lvl="1"/>
            <a:r>
              <a:rPr lang="en-US" sz="2400" b="1" u="sng" dirty="0" smtClean="0"/>
              <a:t>Lemma</a:t>
            </a:r>
            <a:r>
              <a:rPr lang="en-US" sz="2400" dirty="0" smtClean="0"/>
              <a:t> = the dictionary form [</a:t>
            </a:r>
            <a:r>
              <a:rPr lang="en-US" sz="2400" i="1" dirty="0" smtClean="0"/>
              <a:t>They</a:t>
            </a:r>
            <a:r>
              <a:rPr lang="en-US" sz="2400" dirty="0" smtClean="0"/>
              <a:t>, not </a:t>
            </a:r>
            <a:r>
              <a:rPr lang="en-US" sz="2400" i="1" dirty="0" smtClean="0"/>
              <a:t>them</a:t>
            </a:r>
            <a:r>
              <a:rPr lang="en-US" sz="2400" dirty="0" smtClean="0"/>
              <a:t>; </a:t>
            </a:r>
            <a:r>
              <a:rPr lang="en-US" sz="2400" i="1" dirty="0" smtClean="0"/>
              <a:t>ring</a:t>
            </a:r>
            <a:r>
              <a:rPr lang="en-US" sz="2400" dirty="0" smtClean="0"/>
              <a:t>, not </a:t>
            </a:r>
            <a:r>
              <a:rPr lang="en-US" sz="2400" i="1" dirty="0" smtClean="0"/>
              <a:t>rang</a:t>
            </a:r>
            <a:r>
              <a:rPr lang="en-US" sz="2400" dirty="0" smtClean="0"/>
              <a:t>]</a:t>
            </a:r>
          </a:p>
          <a:p>
            <a:r>
              <a:rPr lang="en-US" sz="2800" dirty="0" smtClean="0"/>
              <a:t>Nouns: </a:t>
            </a:r>
            <a:r>
              <a:rPr lang="en-US" sz="2800" i="1" dirty="0" smtClean="0"/>
              <a:t>Parrot</a:t>
            </a:r>
            <a:r>
              <a:rPr lang="en-US" sz="2800" i="1" dirty="0"/>
              <a:t>, parrots, parrot’s, parrots</a:t>
            </a:r>
            <a:r>
              <a:rPr lang="en-US" sz="2800" i="1" dirty="0" smtClean="0"/>
              <a:t>’</a:t>
            </a:r>
          </a:p>
          <a:p>
            <a:r>
              <a:rPr lang="en-US" sz="2800" dirty="0" smtClean="0"/>
              <a:t>Pronouns: </a:t>
            </a:r>
            <a:r>
              <a:rPr lang="en-US" sz="2800" i="1" dirty="0" smtClean="0"/>
              <a:t>I</a:t>
            </a:r>
            <a:r>
              <a:rPr lang="en-US" sz="2800" i="1" dirty="0"/>
              <a:t>, my, </a:t>
            </a:r>
            <a:r>
              <a:rPr lang="en-US" sz="2800" i="1" dirty="0" smtClean="0"/>
              <a:t>me; </a:t>
            </a:r>
            <a:r>
              <a:rPr lang="en-US" sz="2800" i="1" dirty="0"/>
              <a:t>we, our, </a:t>
            </a:r>
            <a:r>
              <a:rPr lang="en-US" sz="2800" i="1" dirty="0" smtClean="0"/>
              <a:t>us; </a:t>
            </a:r>
            <a:r>
              <a:rPr lang="en-US" sz="2800" dirty="0" smtClean="0"/>
              <a:t>she, hers, her</a:t>
            </a:r>
          </a:p>
          <a:p>
            <a:r>
              <a:rPr lang="en-US" sz="2800" dirty="0" smtClean="0"/>
              <a:t>Verbs: </a:t>
            </a:r>
            <a:r>
              <a:rPr lang="en-US" sz="2800" i="1" dirty="0" smtClean="0"/>
              <a:t>I </a:t>
            </a:r>
            <a:r>
              <a:rPr lang="en-US" sz="2800" i="1" dirty="0"/>
              <a:t>am, you are; she will have finished; you give, he gives, they gave; I would like to </a:t>
            </a:r>
            <a:r>
              <a:rPr lang="en-US" sz="2800" i="1" dirty="0" smtClean="0"/>
              <a:t>leave</a:t>
            </a:r>
            <a:r>
              <a:rPr lang="en-US" sz="2800" dirty="0" smtClean="0"/>
              <a:t>; </a:t>
            </a:r>
            <a:r>
              <a:rPr lang="en-US" sz="2800" dirty="0"/>
              <a:t>etc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Adjectives [in Greek]</a:t>
            </a:r>
          </a:p>
        </p:txBody>
      </p:sp>
    </p:spTree>
    <p:extLst>
      <p:ext uri="{BB962C8B-B14F-4D97-AF65-F5344CB8AC3E}">
        <p14:creationId xmlns:p14="http://schemas.microsoft.com/office/powerpoint/2010/main" val="105422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 of Language Construction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183341" y="1541930"/>
            <a:ext cx="9966439" cy="4767430"/>
          </a:xfrm>
        </p:spPr>
        <p:txBody>
          <a:bodyPr>
            <a:normAutofit lnSpcReduction="10000"/>
          </a:bodyPr>
          <a:lstStyle/>
          <a:p>
            <a:r>
              <a:rPr lang="en-US" sz="3000" b="1" u="sng" dirty="0" smtClean="0"/>
              <a:t>Morphology</a:t>
            </a:r>
            <a:r>
              <a:rPr lang="en-US" dirty="0" smtClean="0"/>
              <a:t> </a:t>
            </a:r>
            <a:r>
              <a:rPr lang="en-US" sz="2800" dirty="0" smtClean="0"/>
              <a:t>= the system of different forms possible for a given word</a:t>
            </a:r>
            <a:endParaRPr lang="en-US" sz="3600" dirty="0" smtClean="0"/>
          </a:p>
          <a:p>
            <a:r>
              <a:rPr lang="en-US" sz="3000" b="1" u="sng" dirty="0" smtClean="0"/>
              <a:t>Paradigms</a:t>
            </a:r>
            <a:r>
              <a:rPr lang="en-US" dirty="0" smtClean="0"/>
              <a:t> </a:t>
            </a:r>
            <a:r>
              <a:rPr lang="en-US" sz="2800" dirty="0" smtClean="0"/>
              <a:t>= examples of different patterns shared by categories of words</a:t>
            </a:r>
            <a:endParaRPr lang="en-US" sz="3600" dirty="0" smtClean="0"/>
          </a:p>
          <a:p>
            <a:r>
              <a:rPr lang="en-US" sz="3000" b="1" u="sng" dirty="0" smtClean="0"/>
              <a:t>Declensions</a:t>
            </a:r>
            <a:r>
              <a:rPr lang="en-US" sz="2400" dirty="0" smtClean="0"/>
              <a:t> </a:t>
            </a:r>
            <a:r>
              <a:rPr lang="en-US" sz="2800" dirty="0" smtClean="0"/>
              <a:t>= Inflections of nouns, pronouns, and adjectives</a:t>
            </a:r>
            <a:endParaRPr lang="en-US" sz="2400" dirty="0" smtClean="0"/>
          </a:p>
          <a:p>
            <a:r>
              <a:rPr lang="en-US" sz="3000" b="1" u="sng" dirty="0" smtClean="0"/>
              <a:t>Conjugations</a:t>
            </a:r>
            <a:r>
              <a:rPr lang="en-US" dirty="0" smtClean="0"/>
              <a:t> </a:t>
            </a:r>
            <a:r>
              <a:rPr lang="en-US" sz="2800" dirty="0" smtClean="0"/>
              <a:t>= Inflections of verbs</a:t>
            </a:r>
          </a:p>
          <a:p>
            <a:r>
              <a:rPr lang="en-US" sz="3000" b="1" u="sng" dirty="0"/>
              <a:t>Syntax</a:t>
            </a:r>
            <a:r>
              <a:rPr lang="en-US" sz="2800" dirty="0"/>
              <a:t> = The arrangement of words to create well-formed sentences in a given language</a:t>
            </a:r>
          </a:p>
          <a:p>
            <a:r>
              <a:rPr lang="en-US" sz="3000" b="1" u="sng" dirty="0" smtClean="0"/>
              <a:t>Grammar</a:t>
            </a:r>
            <a:r>
              <a:rPr lang="en-US" dirty="0" smtClean="0"/>
              <a:t> </a:t>
            </a:r>
            <a:r>
              <a:rPr lang="en-US" sz="2800" dirty="0"/>
              <a:t>= The study of the way the sentences of a language are constructed; morphology and </a:t>
            </a:r>
            <a:r>
              <a:rPr lang="en-US" sz="2800" dirty="0" smtClean="0"/>
              <a:t>syntax together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0436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Phrase</a:t>
            </a:r>
            <a:endParaRPr lang="en-US" b="1" u="sng" dirty="0"/>
          </a:p>
        </p:txBody>
      </p:sp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06706" y="1524000"/>
            <a:ext cx="82116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Any </a:t>
            </a:r>
            <a:r>
              <a:rPr lang="en-US" sz="4000" dirty="0"/>
              <a:t>group of two or more grammatically related words</a:t>
            </a:r>
          </a:p>
        </p:txBody>
      </p:sp>
    </p:spTree>
    <p:extLst>
      <p:ext uri="{BB962C8B-B14F-4D97-AF65-F5344CB8AC3E}">
        <p14:creationId xmlns:p14="http://schemas.microsoft.com/office/powerpoint/2010/main" val="250351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439270"/>
            <a:ext cx="9720072" cy="1595717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/>
              <a:t>“When she was only a </a:t>
            </a:r>
            <a:r>
              <a:rPr lang="en-US" sz="2400" dirty="0" smtClean="0">
                <a:solidFill>
                  <a:schemeClr val="tx1"/>
                </a:solidFill>
              </a:rPr>
              <a:t>teenager, Maggie decided to run </a:t>
            </a:r>
            <a:r>
              <a:rPr lang="en-US" sz="2400" u="sng" dirty="0" smtClean="0">
                <a:solidFill>
                  <a:srgbClr val="00B050"/>
                </a:solidFill>
              </a:rPr>
              <a:t>for political office</a:t>
            </a:r>
            <a:r>
              <a:rPr lang="en-US" sz="2400" dirty="0" smtClean="0">
                <a:solidFill>
                  <a:schemeClr val="tx1"/>
                </a:solidFill>
              </a:rPr>
              <a:t> someday, because she wanted to make a </a:t>
            </a:r>
            <a:r>
              <a:rPr lang="en-US" sz="2400" dirty="0" smtClean="0"/>
              <a:t>difference </a:t>
            </a:r>
            <a:r>
              <a:rPr lang="en-US" sz="2400" u="sng" dirty="0" smtClean="0">
                <a:solidFill>
                  <a:srgbClr val="00B050"/>
                </a:solidFill>
              </a:rPr>
              <a:t>in the world </a:t>
            </a:r>
            <a:r>
              <a:rPr lang="en-US" sz="2400" dirty="0" smtClean="0"/>
              <a:t>and she wanted to make her mother proud.”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2196352"/>
            <a:ext cx="10414837" cy="4113007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Prepositional</a:t>
            </a:r>
            <a:r>
              <a:rPr lang="en-US" dirty="0" smtClean="0"/>
              <a:t> phrase = “in the world” or “for political office”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84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439270"/>
            <a:ext cx="9720072" cy="1595717"/>
          </a:xfrm>
        </p:spPr>
        <p:txBody>
          <a:bodyPr>
            <a:noAutofit/>
          </a:bodyPr>
          <a:lstStyle/>
          <a:p>
            <a:pPr lvl="1"/>
            <a:r>
              <a:rPr lang="en-US" sz="2400" dirty="0" smtClean="0"/>
              <a:t>“When she was only a </a:t>
            </a:r>
            <a:r>
              <a:rPr lang="en-US" sz="2400" dirty="0" smtClean="0">
                <a:solidFill>
                  <a:schemeClr val="tx1"/>
                </a:solidFill>
              </a:rPr>
              <a:t>teenager, Maggie </a:t>
            </a:r>
            <a:r>
              <a:rPr lang="en-US" sz="2400" u="sng" dirty="0" smtClean="0">
                <a:solidFill>
                  <a:srgbClr val="00B0F0"/>
                </a:solidFill>
              </a:rPr>
              <a:t>decided to run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for political office someday, because she </a:t>
            </a:r>
            <a:r>
              <a:rPr lang="en-US" sz="2400" u="sng" dirty="0" smtClean="0">
                <a:solidFill>
                  <a:srgbClr val="00B0F0"/>
                </a:solidFill>
              </a:rPr>
              <a:t>wanted to make </a:t>
            </a:r>
            <a:r>
              <a:rPr lang="en-US" sz="2400" dirty="0" smtClean="0"/>
              <a:t>a difference </a:t>
            </a:r>
            <a:r>
              <a:rPr lang="en-US" sz="2400" dirty="0" smtClean="0">
                <a:solidFill>
                  <a:schemeClr val="tx1"/>
                </a:solidFill>
              </a:rPr>
              <a:t>in the world </a:t>
            </a:r>
            <a:r>
              <a:rPr lang="en-US" sz="2400" dirty="0" smtClean="0"/>
              <a:t>and she wanted to make her mother proud.”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2196352"/>
            <a:ext cx="10414837" cy="4113007"/>
          </a:xfrm>
        </p:spPr>
        <p:txBody>
          <a:bodyPr>
            <a:normAutofit/>
          </a:bodyPr>
          <a:lstStyle/>
          <a:p>
            <a:r>
              <a:rPr lang="en-US" dirty="0"/>
              <a:t>Prepositional phrase = “in the world” or “for political office”</a:t>
            </a:r>
          </a:p>
          <a:p>
            <a:r>
              <a:rPr lang="en-US" dirty="0">
                <a:solidFill>
                  <a:srgbClr val="00B0F0"/>
                </a:solidFill>
              </a:rPr>
              <a:t>V</a:t>
            </a:r>
            <a:r>
              <a:rPr lang="en-US" dirty="0" smtClean="0">
                <a:solidFill>
                  <a:srgbClr val="00B0F0"/>
                </a:solidFill>
              </a:rPr>
              <a:t>erb</a:t>
            </a:r>
            <a:r>
              <a:rPr lang="en-US" dirty="0" smtClean="0"/>
              <a:t> phrase = </a:t>
            </a:r>
            <a:r>
              <a:rPr lang="en-US" dirty="0"/>
              <a:t>“decided to run” or “wanted to make” </a:t>
            </a:r>
          </a:p>
        </p:txBody>
      </p:sp>
    </p:spTree>
    <p:extLst>
      <p:ext uri="{BB962C8B-B14F-4D97-AF65-F5344CB8AC3E}">
        <p14:creationId xmlns:p14="http://schemas.microsoft.com/office/powerpoint/2010/main" val="4089500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833</TotalTime>
  <Words>1356</Words>
  <Application>Microsoft Office PowerPoint</Application>
  <PresentationFormat>Widescreen</PresentationFormat>
  <Paragraphs>78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Courier New</vt:lpstr>
      <vt:lpstr>Tw Cen MT</vt:lpstr>
      <vt:lpstr>Tw Cen MT Condensed</vt:lpstr>
      <vt:lpstr>Wingdings 3</vt:lpstr>
      <vt:lpstr>Integral</vt:lpstr>
      <vt:lpstr>Words, Phrases, and Clauses</vt:lpstr>
      <vt:lpstr>WORD</vt:lpstr>
      <vt:lpstr>Two words can be contracted or elided</vt:lpstr>
      <vt:lpstr>“Words” are identified by Part-Of-Speech Tags [POSTAGs]</vt:lpstr>
      <vt:lpstr>Part-of-Speech tag (POSTAG) includes the specific inflected form [morphology]</vt:lpstr>
      <vt:lpstr>Terminology of Language Construction</vt:lpstr>
      <vt:lpstr>Phrase</vt:lpstr>
      <vt:lpstr>“When she was only a teenager, Maggie decided to run for political office someday, because she wanted to make a difference in the world and she wanted to make her mother proud.”</vt:lpstr>
      <vt:lpstr>“When she was only a teenager, Maggie decided to run for political office someday, because she wanted to make a difference in the world and she wanted to make her mother proud.”</vt:lpstr>
      <vt:lpstr>“When she was only a teenager, Maggie decided to run for political office someday, because she wanted to make a difference in the world and she wanted to make her mother proud.”</vt:lpstr>
      <vt:lpstr>Clause</vt:lpstr>
      <vt:lpstr>“When she was only a teenager, Maggie decided to run for political office someday, because she wanted to make a difference in the world and she wanted to make her mother proud.”</vt:lpstr>
      <vt:lpstr>Identify the Independent Clauses and their Predicatives</vt:lpstr>
      <vt:lpstr>Identify the Independent Clauses and their Predicatives</vt:lpstr>
      <vt:lpstr>“When she was only a teenager, Maggie decided to run for political office someday, because she wanted to make a difference in the world and she wanted to make her mother proud.”</vt:lpstr>
      <vt:lpstr>Identify the Subordinate Clauses</vt:lpstr>
      <vt:lpstr>Identify the Subordinate Clauses</vt:lpstr>
      <vt:lpstr>“When she was only a teenager, Maggie decided to run for political office someday, because she wanted to make a difference in the world and she wanted to make her mother proud.”</vt:lpstr>
      <vt:lpstr>Identify the Coordinate Clauses</vt:lpstr>
      <vt:lpstr>Identify the Coordinate Clauses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90</cp:revision>
  <dcterms:created xsi:type="dcterms:W3CDTF">2019-10-07T18:50:51Z</dcterms:created>
  <dcterms:modified xsi:type="dcterms:W3CDTF">2021-01-21T15:27:41Z</dcterms:modified>
</cp:coreProperties>
</file>