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9" r:id="rId3"/>
    <p:sldId id="356" r:id="rId4"/>
    <p:sldId id="357" r:id="rId5"/>
    <p:sldId id="358" r:id="rId6"/>
    <p:sldId id="339" r:id="rId7"/>
    <p:sldId id="338" r:id="rId8"/>
    <p:sldId id="340" r:id="rId9"/>
    <p:sldId id="341" r:id="rId10"/>
    <p:sldId id="342" r:id="rId11"/>
    <p:sldId id="343" r:id="rId12"/>
    <p:sldId id="345" r:id="rId13"/>
    <p:sldId id="360" r:id="rId14"/>
    <p:sldId id="361" r:id="rId15"/>
    <p:sldId id="362" r:id="rId16"/>
    <p:sldId id="346" r:id="rId17"/>
    <p:sldId id="347" r:id="rId18"/>
    <p:sldId id="348" r:id="rId19"/>
    <p:sldId id="35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8EE"/>
    <a:srgbClr val="4EF4F8"/>
    <a:srgbClr val="00B0F0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9720073" cy="4839148"/>
          </a:xfrm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3200"/>
            </a:lvl1pPr>
            <a:lvl2pPr marL="914400" indent="-169863">
              <a:defRPr sz="2800"/>
            </a:lvl2pPr>
            <a:lvl3pPr marL="1371600" indent="-136525">
              <a:defRPr sz="2400"/>
            </a:lvl3pPr>
            <a:lvl4pPr marL="1828800" indent="-136525">
              <a:defRPr sz="2000"/>
            </a:lvl4pPr>
            <a:lvl5pPr marL="2286000" indent="-136525"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Valency of Verbs in Dependency Syntax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Bivalent</a:t>
            </a:r>
            <a:r>
              <a:rPr lang="en-US" dirty="0"/>
              <a:t> 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307260" cy="48391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Require </a:t>
            </a:r>
            <a:r>
              <a:rPr lang="en-US" b="1" u="sng" dirty="0" smtClean="0"/>
              <a:t>two</a:t>
            </a:r>
            <a:r>
              <a:rPr lang="en-US" dirty="0" smtClean="0"/>
              <a:t> arguments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argument that performs the action (an agent) 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second element upon which the action is performed </a:t>
            </a:r>
            <a:endParaRPr lang="en-US" dirty="0" smtClean="0"/>
          </a:p>
          <a:p>
            <a:r>
              <a:rPr lang="en-US" dirty="0" smtClean="0"/>
              <a:t>•Active verbs</a:t>
            </a:r>
          </a:p>
          <a:p>
            <a:pPr lvl="1"/>
            <a:r>
              <a:rPr lang="en-US" dirty="0" smtClean="0"/>
              <a:t>“Themistocles [SBJ] made ships [OBJ].” </a:t>
            </a:r>
          </a:p>
          <a:p>
            <a:pPr lvl="1"/>
            <a:r>
              <a:rPr lang="en-US" dirty="0" smtClean="0"/>
              <a:t>Themistocles cannot “make” </a:t>
            </a:r>
            <a:r>
              <a:rPr lang="en-US" dirty="0"/>
              <a:t>without there is </a:t>
            </a:r>
            <a:r>
              <a:rPr lang="en-US" dirty="0" smtClean="0"/>
              <a:t>an OBJ for </a:t>
            </a:r>
            <a:r>
              <a:rPr lang="en-US" dirty="0"/>
              <a:t>that </a:t>
            </a:r>
            <a:r>
              <a:rPr lang="en-US" dirty="0" smtClean="0"/>
              <a:t>making.</a:t>
            </a:r>
            <a:endParaRPr lang="en-US" dirty="0"/>
          </a:p>
          <a:p>
            <a:r>
              <a:rPr lang="en-US" dirty="0" smtClean="0"/>
              <a:t>Passive verbs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The war </a:t>
            </a:r>
            <a:r>
              <a:rPr lang="en-US" dirty="0" smtClean="0"/>
              <a:t>[SBJ] was </a:t>
            </a:r>
            <a:r>
              <a:rPr lang="en-US" dirty="0"/>
              <a:t>begun by </a:t>
            </a:r>
            <a:r>
              <a:rPr lang="en-US" dirty="0" smtClean="0"/>
              <a:t>Xerxes [OBJ].”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agent </a:t>
            </a:r>
            <a:r>
              <a:rPr lang="en-US" dirty="0" smtClean="0"/>
              <a:t>and the </a:t>
            </a:r>
            <a:r>
              <a:rPr lang="en-US" dirty="0"/>
              <a:t>element upon which he is </a:t>
            </a:r>
            <a:r>
              <a:rPr lang="en-US" dirty="0" smtClean="0"/>
              <a:t>acting.</a:t>
            </a:r>
            <a:endParaRPr lang="en-US" dirty="0"/>
          </a:p>
          <a:p>
            <a:r>
              <a:rPr lang="en-US" dirty="0" smtClean="0"/>
              <a:t>Sometimes </a:t>
            </a:r>
            <a:r>
              <a:rPr lang="en-US" dirty="0"/>
              <a:t>impersonal verbs fit this </a:t>
            </a:r>
            <a:r>
              <a:rPr lang="en-US" dirty="0" smtClean="0"/>
              <a:t>category.</a:t>
            </a:r>
            <a:endParaRPr lang="en-US" dirty="0"/>
          </a:p>
          <a:p>
            <a:pPr lvl="1"/>
            <a:r>
              <a:rPr lang="en-US" dirty="0" smtClean="0"/>
              <a:t>“It </a:t>
            </a:r>
            <a:r>
              <a:rPr lang="en-US" dirty="0"/>
              <a:t>is </a:t>
            </a:r>
            <a:r>
              <a:rPr lang="en-US" dirty="0" smtClean="0"/>
              <a:t>better </a:t>
            </a:r>
            <a:r>
              <a:rPr lang="en-US" dirty="0"/>
              <a:t>for </a:t>
            </a:r>
            <a:r>
              <a:rPr lang="en-US" dirty="0" smtClean="0"/>
              <a:t>Cimon </a:t>
            </a:r>
            <a:r>
              <a:rPr lang="en-US" dirty="0"/>
              <a:t>to leave.”  </a:t>
            </a:r>
            <a:endParaRPr lang="en-US" dirty="0" smtClean="0"/>
          </a:p>
          <a:p>
            <a:pPr lvl="1"/>
            <a:r>
              <a:rPr lang="en-US" dirty="0" smtClean="0"/>
              <a:t>“To leave [SBJ] is better [PNOM] for Cimon [OBJ].”</a:t>
            </a:r>
          </a:p>
          <a:p>
            <a:pPr lvl="1"/>
            <a:r>
              <a:rPr lang="en-US" dirty="0" smtClean="0"/>
              <a:t>“For Cimon [SBJ of </a:t>
            </a:r>
            <a:r>
              <a:rPr lang="en-US" dirty="0" err="1" smtClean="0"/>
              <a:t>inf</a:t>
            </a:r>
            <a:r>
              <a:rPr lang="en-US" dirty="0" smtClean="0"/>
              <a:t>] to leave [SBJ] is better [PNOM] [Assumed ‘for us’] [OBJ].”</a:t>
            </a:r>
            <a:endParaRPr lang="en-US" dirty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47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Trivalent</a:t>
            </a:r>
            <a:r>
              <a:rPr lang="en-US" dirty="0" smtClean="0"/>
              <a:t> </a:t>
            </a:r>
            <a:r>
              <a:rPr lang="en-US" dirty="0"/>
              <a:t>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9841096" cy="4839148"/>
          </a:xfrm>
        </p:spPr>
        <p:txBody>
          <a:bodyPr>
            <a:normAutofit/>
          </a:bodyPr>
          <a:lstStyle/>
          <a:p>
            <a:r>
              <a:rPr lang="en-US" dirty="0" smtClean="0"/>
              <a:t>“The Athenians sent Sparta reinforcements” </a:t>
            </a:r>
            <a:r>
              <a:rPr lang="en-US" dirty="0"/>
              <a:t>has </a:t>
            </a:r>
            <a:r>
              <a:rPr lang="en-US" b="1" u="sng" dirty="0"/>
              <a:t>three</a:t>
            </a:r>
            <a:r>
              <a:rPr lang="en-US" dirty="0"/>
              <a:t> </a:t>
            </a:r>
            <a:r>
              <a:rPr lang="en-US" dirty="0" smtClean="0"/>
              <a:t>arguments</a:t>
            </a:r>
            <a:r>
              <a:rPr lang="en-US" dirty="0"/>
              <a:t>. </a:t>
            </a:r>
          </a:p>
          <a:p>
            <a:r>
              <a:rPr lang="en-US" dirty="0" smtClean="0"/>
              <a:t>In </a:t>
            </a:r>
            <a:r>
              <a:rPr lang="en-US" dirty="0"/>
              <a:t>English we often call them </a:t>
            </a:r>
            <a:r>
              <a:rPr lang="en-US" dirty="0" smtClean="0"/>
              <a:t>the “subject,” “indirect </a:t>
            </a:r>
            <a:r>
              <a:rPr lang="en-US" dirty="0"/>
              <a:t>object</a:t>
            </a:r>
            <a:r>
              <a:rPr lang="en-US" dirty="0" smtClean="0"/>
              <a:t>,” </a:t>
            </a:r>
            <a:r>
              <a:rPr lang="en-US" dirty="0"/>
              <a:t>and </a:t>
            </a:r>
            <a:r>
              <a:rPr lang="en-US" dirty="0" smtClean="0"/>
              <a:t>“direct </a:t>
            </a:r>
            <a:r>
              <a:rPr lang="en-US" dirty="0"/>
              <a:t>object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Just OBJ in Greek</a:t>
            </a:r>
          </a:p>
          <a:p>
            <a:pPr lvl="1"/>
            <a:r>
              <a:rPr lang="en-US" dirty="0" smtClean="0"/>
              <a:t>Can be expressed with prepositions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The Athenians </a:t>
            </a:r>
            <a:r>
              <a:rPr lang="en-US" dirty="0" smtClean="0"/>
              <a:t>[SBJ] sent [PNOM] reinforcements [OBJ] to Sparta [OBJ].” </a:t>
            </a:r>
            <a:endParaRPr lang="en-US" dirty="0"/>
          </a:p>
          <a:p>
            <a:pPr lvl="1"/>
            <a:r>
              <a:rPr lang="en-US" dirty="0" smtClean="0"/>
              <a:t>“</a:t>
            </a:r>
            <a:r>
              <a:rPr lang="en-US" dirty="0"/>
              <a:t>Pompey </a:t>
            </a:r>
            <a:r>
              <a:rPr lang="en-US" dirty="0" smtClean="0"/>
              <a:t>[SBJ] fought [PNOM] a </a:t>
            </a:r>
            <a:r>
              <a:rPr lang="en-US" dirty="0"/>
              <a:t>war </a:t>
            </a:r>
            <a:r>
              <a:rPr lang="en-US" dirty="0" smtClean="0"/>
              <a:t>[OBJ] against Mithridates [OBJ].”</a:t>
            </a:r>
            <a:endParaRPr lang="en-US" dirty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46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Notes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same verb may require a different number of arguments depending on how it is being used in a particular </a:t>
            </a:r>
            <a:r>
              <a:rPr lang="en-US" sz="2800" dirty="0" smtClean="0"/>
              <a:t>context.</a:t>
            </a:r>
            <a:endParaRPr lang="en-US" sz="2800" dirty="0"/>
          </a:p>
          <a:p>
            <a:pPr lvl="1"/>
            <a:r>
              <a:rPr lang="en-US" sz="2400" dirty="0" smtClean="0"/>
              <a:t>“</a:t>
            </a:r>
            <a:r>
              <a:rPr lang="en-US" sz="2400" dirty="0"/>
              <a:t>Mary runs every day” is monovalent: only the subject is a necessary element.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/>
              <a:t>Mary runs a marathon once a month” is bivalent.</a:t>
            </a:r>
          </a:p>
          <a:p>
            <a:r>
              <a:rPr lang="en-US" sz="2800" dirty="0" smtClean="0"/>
              <a:t>Sometimes </a:t>
            </a:r>
            <a:r>
              <a:rPr lang="en-US" sz="2800" dirty="0"/>
              <a:t>an argument is not directly stated, but it is still implied and is still considered an argument, if you must assume it from the context.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/>
              <a:t>Max gives to charities” implies a direct object “money.”</a:t>
            </a:r>
          </a:p>
          <a:p>
            <a:r>
              <a:rPr lang="en-US" sz="2800" dirty="0" smtClean="0"/>
              <a:t>Much dispute as to whether verbs can have four arguments.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u="sng" dirty="0" smtClean="0"/>
              <a:t>Darius</a:t>
            </a:r>
            <a:r>
              <a:rPr lang="en-US" sz="2400" dirty="0" smtClean="0"/>
              <a:t> appointed </a:t>
            </a:r>
            <a:r>
              <a:rPr lang="en-US" sz="2400" u="sng" dirty="0" smtClean="0"/>
              <a:t>Tissaphernes</a:t>
            </a:r>
            <a:r>
              <a:rPr lang="en-US" sz="2400" dirty="0" smtClean="0"/>
              <a:t> as </a:t>
            </a:r>
            <a:r>
              <a:rPr lang="en-US" sz="2400" u="sng" dirty="0" smtClean="0"/>
              <a:t>satrap</a:t>
            </a:r>
            <a:r>
              <a:rPr lang="en-US" sz="2400" dirty="0" smtClean="0"/>
              <a:t> for the </a:t>
            </a:r>
            <a:r>
              <a:rPr lang="en-US" sz="2400" u="sng" dirty="0" smtClean="0"/>
              <a:t>Ionians</a:t>
            </a:r>
            <a:r>
              <a:rPr lang="en-US" sz="2400" dirty="0" smtClean="0"/>
              <a:t>.”</a:t>
            </a:r>
          </a:p>
          <a:p>
            <a:pPr lvl="1"/>
            <a:r>
              <a:rPr lang="en-US" sz="2400" dirty="0" smtClean="0"/>
              <a:t>OCOMP [object complement]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297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Impersonal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Verbs in the third person singular that have no subject in a normal sense </a:t>
            </a:r>
            <a:endParaRPr lang="en-US" dirty="0" smtClean="0"/>
          </a:p>
          <a:p>
            <a:pPr lvl="1"/>
            <a:r>
              <a:rPr lang="en-US" i="1" dirty="0" smtClean="0"/>
              <a:t>It is useful, it is clear, it is important, </a:t>
            </a:r>
            <a:r>
              <a:rPr lang="en-US" dirty="0" smtClean="0"/>
              <a:t>etc.</a:t>
            </a:r>
            <a:endParaRPr lang="en-US" i="1" dirty="0" smtClean="0"/>
          </a:p>
          <a:p>
            <a:r>
              <a:rPr lang="en-US" dirty="0" smtClean="0"/>
              <a:t>Zerovalent: “It rains.”</a:t>
            </a:r>
          </a:p>
          <a:p>
            <a:r>
              <a:rPr lang="en-US" dirty="0" smtClean="0"/>
              <a:t>Monovalent: “</a:t>
            </a:r>
            <a:r>
              <a:rPr lang="en-US" dirty="0"/>
              <a:t>It is necessary to </a:t>
            </a:r>
            <a:r>
              <a:rPr lang="en-US" dirty="0" smtClean="0"/>
              <a:t>breathe [SBJ].”</a:t>
            </a:r>
            <a:endParaRPr lang="en-US" dirty="0"/>
          </a:p>
          <a:p>
            <a:r>
              <a:rPr lang="en-US" dirty="0" smtClean="0"/>
              <a:t>Bivalent: “It is necessary for them [OBJ] to eat [SBJ] before they leave”</a:t>
            </a:r>
          </a:p>
          <a:p>
            <a:pPr lvl="1"/>
            <a:r>
              <a:rPr lang="en-US" dirty="0" smtClean="0"/>
              <a:t>“To eat is necessary for them.”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7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cap="none" dirty="0"/>
              <a:t>What is the morphology and valency of these </a:t>
            </a:r>
            <a:r>
              <a:rPr lang="en-US" sz="4000" cap="none" dirty="0" smtClean="0"/>
              <a:t> </a:t>
            </a:r>
            <a:r>
              <a:rPr lang="en-US" sz="4000" cap="none" dirty="0"/>
              <a:t>verbs</a:t>
            </a:r>
            <a:r>
              <a:rPr lang="en-US" sz="4000" cap="none" dirty="0" smtClean="0"/>
              <a:t>?</a:t>
            </a:r>
            <a:br>
              <a:rPr lang="en-US" sz="4000" cap="none" dirty="0" smtClean="0"/>
            </a:br>
            <a:r>
              <a:rPr lang="en-US" sz="1600" dirty="0" smtClean="0"/>
              <a:t>[</a:t>
            </a:r>
            <a:r>
              <a:rPr lang="en-US" sz="1600" dirty="0" err="1"/>
              <a:t>Xen</a:t>
            </a:r>
            <a:r>
              <a:rPr lang="en-US" sz="1600" dirty="0"/>
              <a:t>., Hell. </a:t>
            </a:r>
            <a:r>
              <a:rPr lang="en-US" sz="1600" dirty="0" smtClean="0"/>
              <a:t>1.1.5]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824" y="1398473"/>
            <a:ext cx="4563035" cy="4910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And the Athenians </a:t>
            </a:r>
            <a:r>
              <a:rPr lang="en-US" dirty="0" smtClean="0">
                <a:solidFill>
                  <a:srgbClr val="FF0000"/>
                </a:solidFill>
              </a:rPr>
              <a:t>attacked </a:t>
            </a:r>
            <a:r>
              <a:rPr lang="en-US" dirty="0" smtClean="0"/>
              <a:t>him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did battle</a:t>
            </a:r>
            <a:r>
              <a:rPr lang="en-US" dirty="0"/>
              <a:t>, along the strand near </a:t>
            </a:r>
            <a:r>
              <a:rPr lang="en-US" dirty="0" err="1"/>
              <a:t>Abydus</a:t>
            </a:r>
            <a:r>
              <a:rPr lang="en-US" dirty="0"/>
              <a:t>, from morning till late afternoon. </a:t>
            </a:r>
            <a:r>
              <a:rPr lang="en-US" dirty="0" smtClean="0"/>
              <a:t>At some points, they </a:t>
            </a:r>
            <a:r>
              <a:rPr lang="en-US" dirty="0">
                <a:solidFill>
                  <a:srgbClr val="FF0000"/>
                </a:solidFill>
              </a:rPr>
              <a:t>were </a:t>
            </a:r>
            <a:r>
              <a:rPr lang="en-US" dirty="0" smtClean="0">
                <a:solidFill>
                  <a:srgbClr val="FF0000"/>
                </a:solidFill>
              </a:rPr>
              <a:t>victorious </a:t>
            </a:r>
            <a:r>
              <a:rPr lang="en-US" dirty="0"/>
              <a:t>and at </a:t>
            </a:r>
            <a:r>
              <a:rPr lang="en-US" dirty="0" smtClean="0"/>
              <a:t>others they </a:t>
            </a:r>
            <a:r>
              <a:rPr lang="en-US" dirty="0" smtClean="0">
                <a:solidFill>
                  <a:srgbClr val="FF0000"/>
                </a:solidFill>
              </a:rPr>
              <a:t>were defeated</a:t>
            </a:r>
            <a:r>
              <a:rPr lang="en-US" dirty="0" smtClean="0"/>
              <a:t>, </a:t>
            </a:r>
            <a:r>
              <a:rPr lang="en-US" dirty="0"/>
              <a:t>when Alcibiades </a:t>
            </a:r>
            <a:r>
              <a:rPr lang="en-US" dirty="0">
                <a:solidFill>
                  <a:srgbClr val="FF0000"/>
                </a:solidFill>
              </a:rPr>
              <a:t>sailed</a:t>
            </a:r>
            <a:r>
              <a:rPr lang="en-US" dirty="0"/>
              <a:t> into the Hellespont to their support with eighteen ships.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106" y="1398472"/>
            <a:ext cx="4706470" cy="4910887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/>
              <a:t>Attacked</a:t>
            </a:r>
          </a:p>
          <a:p>
            <a:pPr lvl="1"/>
            <a:r>
              <a:rPr lang="en-US" dirty="0"/>
              <a:t>=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act </a:t>
            </a:r>
          </a:p>
          <a:p>
            <a:pPr lvl="1"/>
            <a:r>
              <a:rPr lang="en-US" dirty="0" smtClean="0"/>
              <a:t>Bivalent</a:t>
            </a:r>
          </a:p>
          <a:p>
            <a:r>
              <a:rPr lang="en-US" i="1" dirty="0" smtClean="0"/>
              <a:t>Did battle</a:t>
            </a:r>
            <a:endParaRPr lang="en-US" i="1" dirty="0"/>
          </a:p>
          <a:p>
            <a:pPr lvl="1"/>
            <a:r>
              <a:rPr lang="en-US" dirty="0" smtClean="0"/>
              <a:t>=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</a:t>
            </a:r>
            <a:r>
              <a:rPr lang="en-US" dirty="0" smtClean="0"/>
              <a:t>act </a:t>
            </a:r>
          </a:p>
          <a:p>
            <a:pPr lvl="1"/>
            <a:r>
              <a:rPr lang="en-US" dirty="0" smtClean="0"/>
              <a:t>Bivalent</a:t>
            </a:r>
            <a:endParaRPr lang="en-US" dirty="0"/>
          </a:p>
          <a:p>
            <a:r>
              <a:rPr lang="en-US" i="1" dirty="0" smtClean="0"/>
              <a:t>Were victorious; were defeated</a:t>
            </a:r>
            <a:endParaRPr lang="en-US" dirty="0"/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impf </a:t>
            </a:r>
            <a:r>
              <a:rPr lang="en-US" dirty="0" err="1"/>
              <a:t>ind</a:t>
            </a:r>
            <a:r>
              <a:rPr lang="en-US" dirty="0"/>
              <a:t> act</a:t>
            </a:r>
          </a:p>
          <a:p>
            <a:pPr lvl="1"/>
            <a:r>
              <a:rPr lang="en-US" dirty="0" smtClean="0"/>
              <a:t>Monovalent</a:t>
            </a:r>
          </a:p>
          <a:p>
            <a:r>
              <a:rPr lang="en-US" i="1" dirty="0" smtClean="0"/>
              <a:t>Sailed</a:t>
            </a:r>
            <a:endParaRPr lang="en-US" i="1" dirty="0"/>
          </a:p>
          <a:p>
            <a:pPr lvl="1"/>
            <a:r>
              <a:rPr lang="en-US" dirty="0"/>
              <a:t>= 3</a:t>
            </a:r>
            <a:r>
              <a:rPr lang="en-US" baseline="30000" dirty="0"/>
              <a:t>rd</a:t>
            </a:r>
            <a:r>
              <a:rPr lang="en-US" dirty="0"/>
              <a:t> sg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act </a:t>
            </a:r>
          </a:p>
          <a:p>
            <a:pPr lvl="1"/>
            <a:r>
              <a:rPr lang="en-US" dirty="0" smtClean="0"/>
              <a:t>Monovalent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30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237129"/>
          </a:xfrm>
        </p:spPr>
        <p:txBody>
          <a:bodyPr>
            <a:normAutofit/>
          </a:bodyPr>
          <a:lstStyle/>
          <a:p>
            <a:pPr algn="ctr"/>
            <a:r>
              <a:rPr lang="en-US" sz="4000" cap="none" dirty="0"/>
              <a:t>What is the morphology and valency of these  verbs?</a:t>
            </a:r>
            <a:r>
              <a:rPr lang="en-US" sz="5400" cap="none" dirty="0"/>
              <a:t/>
            </a:r>
            <a:br>
              <a:rPr lang="en-US" sz="5400" cap="none" dirty="0"/>
            </a:br>
            <a:r>
              <a:rPr lang="en-US" sz="1800" dirty="0"/>
              <a:t>[</a:t>
            </a:r>
            <a:r>
              <a:rPr lang="en-US" sz="1800" dirty="0" err="1"/>
              <a:t>Xen</a:t>
            </a:r>
            <a:r>
              <a:rPr lang="en-US" sz="1800" dirty="0"/>
              <a:t>., Hell. 1.1.5]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824" y="1398472"/>
            <a:ext cx="4563035" cy="4910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Those </a:t>
            </a:r>
            <a:r>
              <a:rPr lang="en-US" dirty="0"/>
              <a:t>who </a:t>
            </a:r>
            <a:r>
              <a:rPr lang="en-US" dirty="0" err="1" smtClean="0"/>
              <a:t>hd</a:t>
            </a:r>
            <a:r>
              <a:rPr lang="en-US" dirty="0" smtClean="0"/>
              <a:t> </a:t>
            </a:r>
            <a:r>
              <a:rPr lang="en-US" dirty="0"/>
              <a:t>associated with </a:t>
            </a:r>
            <a:r>
              <a:rPr lang="en-US" dirty="0" err="1"/>
              <a:t>Hermocrates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felt</a:t>
            </a:r>
            <a:r>
              <a:rPr lang="en-US" dirty="0"/>
              <a:t> exceedingly the loss of his care and enthusiasm and democratic spirit. For </a:t>
            </a:r>
            <a:r>
              <a:rPr lang="en-US" dirty="0" smtClean="0"/>
              <a:t>he </a:t>
            </a:r>
            <a:r>
              <a:rPr lang="en-US" dirty="0" smtClean="0">
                <a:solidFill>
                  <a:srgbClr val="FF0000"/>
                </a:solidFill>
              </a:rPr>
              <a:t>used </a:t>
            </a:r>
            <a:r>
              <a:rPr lang="en-US" dirty="0">
                <a:solidFill>
                  <a:srgbClr val="FF0000"/>
                </a:solidFill>
              </a:rPr>
              <a:t>to </a:t>
            </a:r>
            <a:r>
              <a:rPr lang="en-US" dirty="0" smtClean="0">
                <a:solidFill>
                  <a:srgbClr val="FF0000"/>
                </a:solidFill>
              </a:rPr>
              <a:t>gather </a:t>
            </a:r>
            <a:r>
              <a:rPr lang="en-US" dirty="0" smtClean="0"/>
              <a:t>them </a:t>
            </a:r>
            <a:r>
              <a:rPr lang="en-US" dirty="0"/>
              <a:t>every day in the morning and at evening to his own tent, where he </a:t>
            </a:r>
            <a:r>
              <a:rPr lang="en-US" dirty="0">
                <a:solidFill>
                  <a:srgbClr val="FF0000"/>
                </a:solidFill>
              </a:rPr>
              <a:t>communicated</a:t>
            </a:r>
            <a:r>
              <a:rPr lang="en-US" dirty="0"/>
              <a:t> to them whatever he was planning to say or to </a:t>
            </a:r>
            <a:r>
              <a:rPr lang="en-US" dirty="0" smtClean="0"/>
              <a:t>do.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1106" y="1398472"/>
            <a:ext cx="4706470" cy="4910887"/>
          </a:xfrm>
        </p:spPr>
        <p:txBody>
          <a:bodyPr>
            <a:normAutofit/>
          </a:bodyPr>
          <a:lstStyle/>
          <a:p>
            <a:r>
              <a:rPr lang="en-US" i="1" dirty="0" smtClean="0"/>
              <a:t>Felt</a:t>
            </a:r>
          </a:p>
          <a:p>
            <a:pPr lvl="1"/>
            <a:r>
              <a:rPr lang="en-US" dirty="0"/>
              <a:t>=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/>
              <a:t>aor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 act </a:t>
            </a:r>
          </a:p>
          <a:p>
            <a:pPr lvl="1"/>
            <a:r>
              <a:rPr lang="en-US" dirty="0" smtClean="0"/>
              <a:t>Bivalent</a:t>
            </a:r>
          </a:p>
          <a:p>
            <a:r>
              <a:rPr lang="en-US" i="1" dirty="0" smtClean="0"/>
              <a:t>Used to gather</a:t>
            </a:r>
            <a:endParaRPr lang="en-US" i="1" dirty="0"/>
          </a:p>
          <a:p>
            <a:pPr lvl="1"/>
            <a:r>
              <a:rPr lang="en-US" dirty="0" smtClean="0"/>
              <a:t>= </a:t>
            </a: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smtClean="0"/>
              <a:t>sg impf </a:t>
            </a:r>
            <a:r>
              <a:rPr lang="en-US" dirty="0" err="1" smtClean="0"/>
              <a:t>ind</a:t>
            </a:r>
            <a:r>
              <a:rPr lang="en-US" dirty="0" smtClean="0"/>
              <a:t> act [habitual]</a:t>
            </a:r>
          </a:p>
          <a:p>
            <a:pPr lvl="1"/>
            <a:r>
              <a:rPr lang="en-US" dirty="0" smtClean="0"/>
              <a:t>Bivalent</a:t>
            </a:r>
            <a:endParaRPr lang="en-US" dirty="0"/>
          </a:p>
          <a:p>
            <a:r>
              <a:rPr lang="en-US" i="1" dirty="0" smtClean="0"/>
              <a:t>Communicated</a:t>
            </a:r>
            <a:endParaRPr lang="en-US" dirty="0"/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sg </a:t>
            </a:r>
            <a:r>
              <a:rPr lang="en-US" dirty="0" smtClean="0"/>
              <a:t>impf </a:t>
            </a:r>
            <a:r>
              <a:rPr lang="en-US" dirty="0" err="1"/>
              <a:t>ind</a:t>
            </a:r>
            <a:r>
              <a:rPr lang="en-US" dirty="0"/>
              <a:t> act</a:t>
            </a:r>
          </a:p>
          <a:p>
            <a:pPr lvl="1"/>
            <a:r>
              <a:rPr lang="en-US" dirty="0" smtClean="0"/>
              <a:t>Trivalent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8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8906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What is the Valency of these Verbs?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After </a:t>
            </a:r>
            <a:r>
              <a:rPr lang="en-US" dirty="0"/>
              <a:t>this </a:t>
            </a:r>
            <a:r>
              <a:rPr lang="en-US" u="sng" dirty="0" smtClean="0">
                <a:solidFill>
                  <a:srgbClr val="FF0000"/>
                </a:solidFill>
              </a:rPr>
              <a:t>happened</a:t>
            </a:r>
            <a:r>
              <a:rPr lang="en-US" dirty="0" smtClean="0"/>
              <a:t>, Tissaphernes </a:t>
            </a:r>
            <a:r>
              <a:rPr lang="en-US" u="sng" dirty="0">
                <a:solidFill>
                  <a:srgbClr val="FF0000"/>
                </a:solidFill>
              </a:rPr>
              <a:t>came</a:t>
            </a:r>
            <a:r>
              <a:rPr lang="en-US" dirty="0"/>
              <a:t> to </a:t>
            </a:r>
            <a:r>
              <a:rPr lang="en-US" dirty="0" smtClean="0"/>
              <a:t>the </a:t>
            </a:r>
            <a:r>
              <a:rPr lang="en-US" dirty="0"/>
              <a:t>Hellespont. When Alcibiades with [</a:t>
            </a:r>
            <a:r>
              <a:rPr lang="en-US" dirty="0" smtClean="0"/>
              <a:t>a] </a:t>
            </a:r>
            <a:r>
              <a:rPr lang="en-US" dirty="0"/>
              <a:t>single trireme </a:t>
            </a:r>
            <a:r>
              <a:rPr lang="en-US" u="sng" dirty="0">
                <a:solidFill>
                  <a:srgbClr val="FF0000"/>
                </a:solidFill>
              </a:rPr>
              <a:t>went</a:t>
            </a:r>
            <a:r>
              <a:rPr lang="en-US" dirty="0"/>
              <a:t> to visit him, bearing friendly offerings and gifts, Tissaphernes </a:t>
            </a:r>
            <a:r>
              <a:rPr lang="en-US" u="sng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u="sng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Sardis, saying that the King </a:t>
            </a:r>
            <a:r>
              <a:rPr lang="en-US" u="sng" dirty="0">
                <a:solidFill>
                  <a:srgbClr val="FF0000"/>
                </a:solidFill>
              </a:rPr>
              <a:t>ordered</a:t>
            </a:r>
            <a:r>
              <a:rPr lang="en-US" dirty="0"/>
              <a:t> him to make war upon the Athenians. </a:t>
            </a:r>
            <a:r>
              <a:rPr lang="en-US" dirty="0" smtClean="0"/>
              <a:t>Thirty </a:t>
            </a:r>
            <a:r>
              <a:rPr lang="en-US" dirty="0"/>
              <a:t>days later, however, </a:t>
            </a:r>
            <a:r>
              <a:rPr lang="en-US" dirty="0" smtClean="0"/>
              <a:t>Alcibiades and </a:t>
            </a:r>
            <a:r>
              <a:rPr lang="en-US" dirty="0" err="1" smtClean="0"/>
              <a:t>Mantitheus</a:t>
            </a:r>
            <a:r>
              <a:rPr lang="en-US" dirty="0"/>
              <a:t>, who </a:t>
            </a:r>
            <a:r>
              <a:rPr lang="en-US" u="sng" dirty="0">
                <a:solidFill>
                  <a:srgbClr val="FF0000"/>
                </a:solidFill>
              </a:rPr>
              <a:t>had been taken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prisoner in Caria, </a:t>
            </a:r>
            <a:r>
              <a:rPr lang="en-US" u="sng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horses and </a:t>
            </a:r>
            <a:r>
              <a:rPr lang="en-US" u="sng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escape from Sardis by night to Clazomenae. </a:t>
            </a:r>
          </a:p>
        </p:txBody>
      </p:sp>
    </p:spTree>
    <p:extLst>
      <p:ext uri="{BB962C8B-B14F-4D97-AF65-F5344CB8AC3E}">
        <p14:creationId xmlns:p14="http://schemas.microsoft.com/office/powerpoint/2010/main" val="53987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cap="none" dirty="0"/>
              <a:t>What is the morphology and valency of these  verbs?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After this </a:t>
            </a:r>
            <a:r>
              <a:rPr lang="en-US" sz="2400" u="sng" dirty="0" smtClean="0">
                <a:solidFill>
                  <a:srgbClr val="FF0000"/>
                </a:solidFill>
              </a:rPr>
              <a:t>happened</a:t>
            </a:r>
            <a:r>
              <a:rPr lang="en-US" sz="2400" dirty="0" smtClean="0"/>
              <a:t>, Tissaphernes </a:t>
            </a:r>
            <a:r>
              <a:rPr lang="en-US" sz="2400" u="sng" dirty="0" smtClean="0">
                <a:solidFill>
                  <a:srgbClr val="FF0000"/>
                </a:solidFill>
              </a:rPr>
              <a:t>came</a:t>
            </a:r>
            <a:r>
              <a:rPr lang="en-US" sz="2400" dirty="0" smtClean="0"/>
              <a:t> to the Hellespont. When Alcibiades with [a] single trireme </a:t>
            </a:r>
            <a:r>
              <a:rPr lang="en-US" sz="2400" u="sng" dirty="0" smtClean="0">
                <a:solidFill>
                  <a:srgbClr val="FF0000"/>
                </a:solidFill>
              </a:rPr>
              <a:t>went</a:t>
            </a:r>
            <a:r>
              <a:rPr lang="en-US" sz="2400" dirty="0" smtClean="0"/>
              <a:t> to visit him, bearing friendly offerings and gifts, Tissaphernes </a:t>
            </a:r>
            <a:r>
              <a:rPr lang="en-US" sz="2400" u="sng" dirty="0" smtClean="0">
                <a:solidFill>
                  <a:srgbClr val="FF0000"/>
                </a:solidFill>
              </a:rPr>
              <a:t>seized</a:t>
            </a:r>
            <a:r>
              <a:rPr lang="en-US" sz="2400" dirty="0" smtClean="0"/>
              <a:t> him and </a:t>
            </a:r>
            <a:r>
              <a:rPr lang="en-US" sz="2400" u="sng" dirty="0" smtClean="0">
                <a:solidFill>
                  <a:srgbClr val="FF0000"/>
                </a:solidFill>
              </a:rPr>
              <a:t>imprisoned</a:t>
            </a:r>
            <a:r>
              <a:rPr lang="en-US" sz="2400" dirty="0" smtClean="0"/>
              <a:t> him in Sardis, saying that the King </a:t>
            </a:r>
            <a:r>
              <a:rPr lang="en-US" sz="2400" u="sng" dirty="0" smtClean="0">
                <a:solidFill>
                  <a:srgbClr val="FF0000"/>
                </a:solidFill>
              </a:rPr>
              <a:t>ordered</a:t>
            </a:r>
            <a:r>
              <a:rPr lang="en-US" sz="2400" dirty="0" smtClean="0"/>
              <a:t> him to make war upon the Athenians. Thirty days later, however, Alcibiades and </a:t>
            </a:r>
            <a:r>
              <a:rPr lang="en-US" sz="2400" dirty="0" err="1" smtClean="0"/>
              <a:t>Mantitheus</a:t>
            </a:r>
            <a:r>
              <a:rPr lang="en-US" sz="2400" dirty="0" smtClean="0"/>
              <a:t>, who </a:t>
            </a:r>
            <a:r>
              <a:rPr lang="en-US" sz="2400" u="sng" dirty="0" smtClean="0">
                <a:solidFill>
                  <a:srgbClr val="7030A0"/>
                </a:solidFill>
              </a:rPr>
              <a:t>had been taken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smtClean="0"/>
              <a:t>prisoner in Caria, </a:t>
            </a:r>
            <a:r>
              <a:rPr lang="en-US" sz="2400" u="sng" dirty="0" smtClean="0">
                <a:solidFill>
                  <a:srgbClr val="FF0000"/>
                </a:solidFill>
              </a:rPr>
              <a:t>provided</a:t>
            </a:r>
            <a:r>
              <a:rPr lang="en-US" sz="2400" dirty="0" smtClean="0"/>
              <a:t> themselves with horses and </a:t>
            </a:r>
            <a:r>
              <a:rPr lang="en-US" sz="2400" u="sng" dirty="0" smtClean="0">
                <a:solidFill>
                  <a:srgbClr val="FF0000"/>
                </a:solidFill>
              </a:rPr>
              <a:t>made</a:t>
            </a:r>
            <a:r>
              <a:rPr lang="en-US" sz="2400" dirty="0" smtClean="0"/>
              <a:t> their escape from Sardis by night to Clazomenae. 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4612" y="1398473"/>
            <a:ext cx="4984376" cy="4910887"/>
          </a:xfrm>
        </p:spPr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Happened </a:t>
            </a:r>
          </a:p>
          <a:p>
            <a:pPr lvl="1"/>
            <a:r>
              <a:rPr lang="en-US" sz="2900" dirty="0" smtClean="0"/>
              <a:t>= 3</a:t>
            </a:r>
            <a:r>
              <a:rPr lang="en-US" sz="2900" baseline="30000" dirty="0" smtClean="0"/>
              <a:t>rd</a:t>
            </a:r>
            <a:r>
              <a:rPr lang="en-US" sz="2900" dirty="0" smtClean="0"/>
              <a:t> sg </a:t>
            </a:r>
            <a:r>
              <a:rPr lang="en-US" sz="2900" dirty="0" err="1" smtClean="0"/>
              <a:t>aor</a:t>
            </a:r>
            <a:r>
              <a:rPr lang="en-US" sz="2900" dirty="0" smtClean="0"/>
              <a:t> </a:t>
            </a:r>
            <a:r>
              <a:rPr lang="en-US" sz="2900" dirty="0" err="1" smtClean="0"/>
              <a:t>ind</a:t>
            </a:r>
            <a:r>
              <a:rPr lang="en-US" sz="2900" dirty="0" smtClean="0"/>
              <a:t> act</a:t>
            </a:r>
          </a:p>
          <a:p>
            <a:pPr lvl="1"/>
            <a:r>
              <a:rPr lang="en-US" sz="2900" dirty="0" smtClean="0"/>
              <a:t>= monovalent = </a:t>
            </a:r>
          </a:p>
          <a:p>
            <a:pPr lvl="1"/>
            <a:r>
              <a:rPr lang="en-US" sz="2900" dirty="0" smtClean="0"/>
              <a:t>SBJ</a:t>
            </a:r>
          </a:p>
          <a:p>
            <a:r>
              <a:rPr lang="en-US" sz="4000" dirty="0" smtClean="0"/>
              <a:t>Came </a:t>
            </a:r>
          </a:p>
          <a:p>
            <a:pPr lvl="1"/>
            <a:r>
              <a:rPr lang="en-US" sz="2900" dirty="0" smtClean="0"/>
              <a:t>3</a:t>
            </a:r>
            <a:r>
              <a:rPr lang="en-US" sz="2900" baseline="30000" dirty="0" smtClean="0"/>
              <a:t>rd</a:t>
            </a:r>
            <a:r>
              <a:rPr lang="en-US" sz="2900" dirty="0" smtClean="0"/>
              <a:t> sg </a:t>
            </a:r>
            <a:r>
              <a:rPr lang="en-US" sz="2900" dirty="0" err="1" smtClean="0"/>
              <a:t>aor</a:t>
            </a:r>
            <a:r>
              <a:rPr lang="en-US" sz="2900" dirty="0" smtClean="0"/>
              <a:t> </a:t>
            </a:r>
            <a:r>
              <a:rPr lang="en-US" sz="2900" dirty="0" err="1" smtClean="0"/>
              <a:t>ind</a:t>
            </a:r>
            <a:r>
              <a:rPr lang="en-US" sz="2900" dirty="0" smtClean="0"/>
              <a:t> act</a:t>
            </a:r>
          </a:p>
          <a:p>
            <a:pPr lvl="1"/>
            <a:r>
              <a:rPr lang="en-US" sz="2900" dirty="0" smtClean="0"/>
              <a:t>= bivalent = SBJ and place to which [OBJ]</a:t>
            </a:r>
          </a:p>
          <a:p>
            <a:r>
              <a:rPr lang="en-US" sz="4000" dirty="0" smtClean="0"/>
              <a:t>Went </a:t>
            </a:r>
          </a:p>
          <a:p>
            <a:pPr lvl="1"/>
            <a:r>
              <a:rPr lang="en-US" sz="2900" dirty="0" smtClean="0"/>
              <a:t>3</a:t>
            </a:r>
            <a:r>
              <a:rPr lang="en-US" sz="2900" baseline="30000" dirty="0" smtClean="0"/>
              <a:t>rd</a:t>
            </a:r>
            <a:r>
              <a:rPr lang="en-US" sz="2900" dirty="0" smtClean="0"/>
              <a:t> sg </a:t>
            </a:r>
            <a:r>
              <a:rPr lang="en-US" sz="2900" dirty="0" err="1" smtClean="0"/>
              <a:t>aor</a:t>
            </a:r>
            <a:r>
              <a:rPr lang="en-US" sz="2900" dirty="0" smtClean="0"/>
              <a:t> </a:t>
            </a:r>
            <a:r>
              <a:rPr lang="en-US" sz="2900" dirty="0" err="1" smtClean="0"/>
              <a:t>ind</a:t>
            </a:r>
            <a:r>
              <a:rPr lang="en-US" sz="2900" dirty="0" smtClean="0"/>
              <a:t> act</a:t>
            </a:r>
          </a:p>
          <a:p>
            <a:pPr lvl="1"/>
            <a:r>
              <a:rPr lang="en-US" sz="2900" dirty="0" smtClean="0"/>
              <a:t>= bivalent = SBJ and place to which OBJ [</a:t>
            </a:r>
            <a:r>
              <a:rPr lang="en-US" sz="2900" i="1" dirty="0" smtClean="0"/>
              <a:t>implied</a:t>
            </a:r>
            <a:r>
              <a:rPr lang="en-US" sz="2900" dirty="0" smtClean="0"/>
              <a:t>]</a:t>
            </a:r>
          </a:p>
          <a:p>
            <a:pPr lvl="1"/>
            <a:r>
              <a:rPr lang="en-US" sz="2900" dirty="0" smtClean="0"/>
              <a:t>“To visit” is ADV expressing purpose</a:t>
            </a:r>
          </a:p>
          <a:p>
            <a:r>
              <a:rPr lang="en-US" sz="4000" dirty="0" smtClean="0"/>
              <a:t>Seized and imprisoned</a:t>
            </a:r>
          </a:p>
          <a:p>
            <a:pPr lvl="1"/>
            <a:r>
              <a:rPr lang="en-US" sz="2900" dirty="0" smtClean="0"/>
              <a:t>3</a:t>
            </a:r>
            <a:r>
              <a:rPr lang="en-US" sz="2900" baseline="30000" dirty="0" smtClean="0"/>
              <a:t>rd</a:t>
            </a:r>
            <a:r>
              <a:rPr lang="en-US" sz="2900" dirty="0" smtClean="0"/>
              <a:t> sg </a:t>
            </a:r>
            <a:r>
              <a:rPr lang="en-US" sz="2900" dirty="0" err="1" smtClean="0"/>
              <a:t>aor</a:t>
            </a:r>
            <a:r>
              <a:rPr lang="en-US" sz="2900" dirty="0" smtClean="0"/>
              <a:t> </a:t>
            </a:r>
            <a:r>
              <a:rPr lang="en-US" sz="2900" dirty="0" err="1" smtClean="0"/>
              <a:t>ind</a:t>
            </a:r>
            <a:r>
              <a:rPr lang="en-US" sz="2900" dirty="0" smtClean="0"/>
              <a:t> act</a:t>
            </a:r>
          </a:p>
          <a:p>
            <a:pPr lvl="1"/>
            <a:r>
              <a:rPr lang="en-US" sz="2900" dirty="0" smtClean="0"/>
              <a:t>= bivalent = SBJ and direct OBJ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65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cap="none" dirty="0"/>
              <a:t>What is the morphology and valency of these  verbs?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After this </a:t>
            </a:r>
            <a:r>
              <a:rPr lang="en-US" u="sng" dirty="0">
                <a:solidFill>
                  <a:srgbClr val="FF0000"/>
                </a:solidFill>
              </a:rPr>
              <a:t>happened</a:t>
            </a:r>
            <a:r>
              <a:rPr lang="en-US" dirty="0"/>
              <a:t>, Tissaphernes </a:t>
            </a:r>
            <a:r>
              <a:rPr lang="en-US" u="sng" dirty="0">
                <a:solidFill>
                  <a:srgbClr val="FF0000"/>
                </a:solidFill>
              </a:rPr>
              <a:t>came</a:t>
            </a:r>
            <a:r>
              <a:rPr lang="en-US" dirty="0"/>
              <a:t> to the Hellespont. When Alcibiades with [a] single trireme </a:t>
            </a:r>
            <a:r>
              <a:rPr lang="en-US" u="sng" dirty="0">
                <a:solidFill>
                  <a:srgbClr val="FF0000"/>
                </a:solidFill>
              </a:rPr>
              <a:t>went</a:t>
            </a:r>
            <a:r>
              <a:rPr lang="en-US" dirty="0"/>
              <a:t> to visit him, bearing friendly offerings and gifts, Tissaphernes </a:t>
            </a:r>
            <a:r>
              <a:rPr lang="en-US" u="sng" dirty="0">
                <a:solidFill>
                  <a:srgbClr val="FF0000"/>
                </a:solidFill>
              </a:rPr>
              <a:t>seized</a:t>
            </a:r>
            <a:r>
              <a:rPr lang="en-US" dirty="0"/>
              <a:t> him and </a:t>
            </a:r>
            <a:r>
              <a:rPr lang="en-US" u="sng" dirty="0">
                <a:solidFill>
                  <a:srgbClr val="FF0000"/>
                </a:solidFill>
              </a:rPr>
              <a:t>imprisoned</a:t>
            </a:r>
            <a:r>
              <a:rPr lang="en-US" dirty="0"/>
              <a:t> him in Sardis, saying that the King </a:t>
            </a:r>
            <a:r>
              <a:rPr lang="en-US" u="sng" dirty="0">
                <a:solidFill>
                  <a:srgbClr val="FF0000"/>
                </a:solidFill>
              </a:rPr>
              <a:t>ordered</a:t>
            </a:r>
            <a:r>
              <a:rPr lang="en-US" dirty="0"/>
              <a:t> him to make war upon the Athenians. Thirty days later, however, Alcibiades and </a:t>
            </a:r>
            <a:r>
              <a:rPr lang="en-US" dirty="0" err="1"/>
              <a:t>Mantitheus</a:t>
            </a:r>
            <a:r>
              <a:rPr lang="en-US" dirty="0"/>
              <a:t>, who </a:t>
            </a:r>
            <a:r>
              <a:rPr lang="en-US" u="sng" dirty="0">
                <a:solidFill>
                  <a:srgbClr val="7030A0"/>
                </a:solidFill>
              </a:rPr>
              <a:t>had been taken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prisoner in Caria, </a:t>
            </a:r>
            <a:r>
              <a:rPr lang="en-US" u="sng" dirty="0">
                <a:solidFill>
                  <a:srgbClr val="FF0000"/>
                </a:solidFill>
              </a:rPr>
              <a:t>provided</a:t>
            </a:r>
            <a:r>
              <a:rPr lang="en-US" dirty="0"/>
              <a:t> themselves with horses and </a:t>
            </a:r>
            <a:r>
              <a:rPr lang="en-US" u="sng" dirty="0">
                <a:solidFill>
                  <a:srgbClr val="FF0000"/>
                </a:solidFill>
              </a:rPr>
              <a:t>made</a:t>
            </a:r>
            <a:r>
              <a:rPr lang="en-US" dirty="0"/>
              <a:t> their escape from Sardis by night to Clazomenae.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3576" y="1398473"/>
            <a:ext cx="4876800" cy="49108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Ordered 3</a:t>
            </a:r>
            <a:r>
              <a:rPr lang="en-US" baseline="30000" dirty="0" smtClean="0"/>
              <a:t>rd</a:t>
            </a:r>
            <a:r>
              <a:rPr lang="en-US" dirty="0" smtClean="0"/>
              <a:t> sg </a:t>
            </a:r>
            <a:r>
              <a:rPr lang="en-US" dirty="0" err="1" smtClean="0"/>
              <a:t>aor</a:t>
            </a:r>
            <a:r>
              <a:rPr lang="en-US" dirty="0" smtClean="0"/>
              <a:t> </a:t>
            </a:r>
            <a:r>
              <a:rPr lang="en-US" dirty="0" err="1" smtClean="0"/>
              <a:t>ind</a:t>
            </a:r>
            <a:r>
              <a:rPr lang="en-US" dirty="0" smtClean="0"/>
              <a:t> act</a:t>
            </a:r>
          </a:p>
          <a:p>
            <a:pPr lvl="1"/>
            <a:r>
              <a:rPr lang="en-US" dirty="0" smtClean="0"/>
              <a:t>= trivalent</a:t>
            </a:r>
          </a:p>
          <a:p>
            <a:pPr lvl="1"/>
            <a:r>
              <a:rPr lang="en-US" dirty="0" smtClean="0"/>
              <a:t>SBJ orders someone [OBJ] to do something [OBJ]</a:t>
            </a:r>
          </a:p>
          <a:p>
            <a:r>
              <a:rPr lang="en-US" dirty="0" smtClean="0"/>
              <a:t>Provided 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 smtClean="0"/>
              <a:t>aor</a:t>
            </a:r>
            <a:r>
              <a:rPr lang="en-US" dirty="0" smtClean="0"/>
              <a:t> </a:t>
            </a:r>
            <a:r>
              <a:rPr lang="en-US" dirty="0" err="1" smtClean="0"/>
              <a:t>ind</a:t>
            </a:r>
            <a:r>
              <a:rPr lang="en-US" dirty="0" smtClean="0"/>
              <a:t> act</a:t>
            </a:r>
          </a:p>
          <a:p>
            <a:pPr lvl="1"/>
            <a:r>
              <a:rPr lang="en-US" dirty="0" smtClean="0"/>
              <a:t>= trivalent = SBJ provided something [OBJ] to someone [OBJ]</a:t>
            </a:r>
          </a:p>
          <a:p>
            <a:r>
              <a:rPr lang="en-US" dirty="0" smtClean="0"/>
              <a:t>Made 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pl</a:t>
            </a:r>
            <a:r>
              <a:rPr lang="en-US" dirty="0" smtClean="0"/>
              <a:t> </a:t>
            </a:r>
            <a:r>
              <a:rPr lang="en-US" dirty="0" err="1" smtClean="0"/>
              <a:t>aor</a:t>
            </a:r>
            <a:r>
              <a:rPr lang="en-US" dirty="0" smtClean="0"/>
              <a:t> </a:t>
            </a:r>
            <a:r>
              <a:rPr lang="en-US" dirty="0" err="1" smtClean="0"/>
              <a:t>ind</a:t>
            </a:r>
            <a:r>
              <a:rPr lang="en-US" dirty="0" smtClean="0"/>
              <a:t> act</a:t>
            </a:r>
          </a:p>
          <a:p>
            <a:pPr lvl="1"/>
            <a:r>
              <a:rPr lang="en-US" dirty="0" smtClean="0"/>
              <a:t>= bivalent = SBJ did something [OBJ]</a:t>
            </a:r>
            <a:endParaRPr lang="en-US" dirty="0"/>
          </a:p>
          <a:p>
            <a:r>
              <a:rPr lang="en-US" dirty="0"/>
              <a:t>Had been taken = mono or bi?</a:t>
            </a:r>
          </a:p>
          <a:p>
            <a:pPr lvl="1"/>
            <a:r>
              <a:rPr lang="en-US" dirty="0"/>
              <a:t>Is there an assumed agent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3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A terrific reference work for dependency syntax in the context of the ancient world, albeit as applied to Latin, is Harm Pinkster’s new </a:t>
            </a:r>
            <a:r>
              <a:rPr lang="en-US" i="1" dirty="0"/>
              <a:t>Oxford Latin Syntax</a:t>
            </a:r>
            <a:r>
              <a:rPr lang="en-US" dirty="0"/>
              <a:t>. Volume 1, </a:t>
            </a:r>
            <a:r>
              <a:rPr lang="en-US" i="1" dirty="0"/>
              <a:t>The Simple Clause</a:t>
            </a:r>
            <a:r>
              <a:rPr lang="en-US" dirty="0"/>
              <a:t>, was published in 2015. Volume 2 is still forthcoming.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71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154860" cy="4839148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Morphology</a:t>
            </a:r>
            <a:r>
              <a:rPr lang="en-US" sz="2800" dirty="0"/>
              <a:t> = The system of different forms for a given word; specific identification of the inflection of a given word</a:t>
            </a:r>
            <a:endParaRPr lang="en-US" sz="2800" i="1" dirty="0" smtClean="0"/>
          </a:p>
          <a:p>
            <a:r>
              <a:rPr lang="en-US" sz="2800" i="1" dirty="0" smtClean="0"/>
              <a:t>Syntax</a:t>
            </a:r>
            <a:r>
              <a:rPr lang="en-US" sz="2800" dirty="0" smtClean="0"/>
              <a:t> = The arrangement of words to create well-formed sentences in a given language</a:t>
            </a:r>
          </a:p>
          <a:p>
            <a:r>
              <a:rPr lang="en-US" sz="2800" dirty="0"/>
              <a:t>Grammar = The study of the way the sentences of a language are constructed; morphology and </a:t>
            </a:r>
            <a:r>
              <a:rPr lang="en-US" sz="2800" dirty="0" smtClean="0"/>
              <a:t>syntax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5669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154860" cy="4839148"/>
          </a:xfrm>
        </p:spPr>
        <p:txBody>
          <a:bodyPr>
            <a:normAutofit/>
          </a:bodyPr>
          <a:lstStyle/>
          <a:p>
            <a:r>
              <a:rPr lang="en-US" sz="2800" b="1" u="sng" dirty="0" smtClean="0"/>
              <a:t>Dependency Trees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verb is the structural center of </a:t>
            </a:r>
            <a:r>
              <a:rPr lang="en-US" sz="2800" dirty="0" smtClean="0"/>
              <a:t>any clause</a:t>
            </a:r>
            <a:endParaRPr lang="en-US" sz="2800" dirty="0"/>
          </a:p>
          <a:p>
            <a:r>
              <a:rPr lang="en-US" sz="2800" dirty="0" smtClean="0"/>
              <a:t>Linguistic units (words) are connected by direct links and occur only </a:t>
            </a:r>
            <a:r>
              <a:rPr lang="en-US" sz="2800" u="sng" dirty="0" smtClean="0"/>
              <a:t>once</a:t>
            </a:r>
            <a:r>
              <a:rPr lang="en-US" sz="2800" dirty="0" smtClean="0"/>
              <a:t> in the analysis of the structure of the sentence</a:t>
            </a:r>
          </a:p>
          <a:p>
            <a:pPr lvl="1"/>
            <a:r>
              <a:rPr lang="en-US" sz="2400" dirty="0" smtClean="0"/>
              <a:t>Better for languages with free word order/periodic</a:t>
            </a:r>
          </a:p>
          <a:p>
            <a:pPr lvl="2"/>
            <a:r>
              <a:rPr lang="en-US" sz="2000" dirty="0" smtClean="0"/>
              <a:t>English has fixed word order: SBJ – VERB - OBJ</a:t>
            </a:r>
          </a:p>
          <a:p>
            <a:pPr lvl="1"/>
            <a:r>
              <a:rPr lang="en-US" sz="2400" dirty="0" smtClean="0"/>
              <a:t>Simple and straightforward; easy to learn</a:t>
            </a:r>
          </a:p>
          <a:p>
            <a:r>
              <a:rPr lang="en-US" sz="2800" dirty="0" smtClean="0"/>
              <a:t>Contrast </a:t>
            </a:r>
            <a:r>
              <a:rPr lang="en-US" sz="2800" u="sng" dirty="0" smtClean="0"/>
              <a:t>constituency syntax</a:t>
            </a:r>
            <a:r>
              <a:rPr lang="en-US" sz="2800" dirty="0" smtClean="0"/>
              <a:t> (Chomsky)</a:t>
            </a:r>
          </a:p>
          <a:p>
            <a:pPr lvl="1"/>
            <a:r>
              <a:rPr lang="en-US" sz="2400" dirty="0" smtClean="0"/>
              <a:t>Linguistic units occur multiple times</a:t>
            </a:r>
          </a:p>
          <a:p>
            <a:pPr lvl="1"/>
            <a:r>
              <a:rPr lang="en-US" sz="2400" dirty="0" smtClean="0"/>
              <a:t>Complex and hard to learn; Better for languages with fixed word order</a:t>
            </a:r>
          </a:p>
        </p:txBody>
      </p:sp>
    </p:spTree>
    <p:extLst>
      <p:ext uri="{BB962C8B-B14F-4D97-AF65-F5344CB8AC3E}">
        <p14:creationId xmlns:p14="http://schemas.microsoft.com/office/powerpoint/2010/main" val="256588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Dependency syntax versus constituency </a:t>
            </a:r>
            <a:r>
              <a:rPr lang="en-US" dirty="0" smtClean="0"/>
              <a:t>syntax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365" y="1905093"/>
            <a:ext cx="10273553" cy="410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35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231255"/>
            <a:ext cx="9720072" cy="1174758"/>
          </a:xfrm>
        </p:spPr>
        <p:txBody>
          <a:bodyPr>
            <a:normAutofit/>
          </a:bodyPr>
          <a:lstStyle/>
          <a:p>
            <a:r>
              <a:rPr lang="en-US" dirty="0" smtClean="0"/>
              <a:t>Dependency Syntax for Greek </a:t>
            </a:r>
            <a:br>
              <a:rPr lang="en-US" dirty="0" smtClean="0"/>
            </a:br>
            <a:r>
              <a:rPr lang="en-US" sz="2700" dirty="0" smtClean="0"/>
              <a:t>[</a:t>
            </a:r>
            <a:r>
              <a:rPr lang="en-US" sz="2700" cap="none" dirty="0" smtClean="0"/>
              <a:t>Arethusa through the Perseids Project</a:t>
            </a:r>
            <a:r>
              <a:rPr lang="en-US" sz="2700" dirty="0" smtClean="0"/>
              <a:t>]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9387" y="1538649"/>
            <a:ext cx="8749553" cy="49805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86116" y="5742039"/>
            <a:ext cx="31364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Xenophon</a:t>
            </a:r>
            <a:r>
              <a:rPr lang="en-US" dirty="0"/>
              <a:t>, </a:t>
            </a:r>
            <a:r>
              <a:rPr lang="en-US" i="1" dirty="0"/>
              <a:t>Cyropaedia</a:t>
            </a:r>
            <a:r>
              <a:rPr lang="en-US" dirty="0"/>
              <a:t> </a:t>
            </a:r>
            <a:r>
              <a:rPr lang="en-US" dirty="0" smtClean="0"/>
              <a:t>8.1.1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50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Conjugated Verbs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470212"/>
            <a:ext cx="10208648" cy="4839148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Transitive</a:t>
            </a:r>
            <a:r>
              <a:rPr lang="en-US" dirty="0" smtClean="0"/>
              <a:t> verbs = the </a:t>
            </a:r>
            <a:r>
              <a:rPr lang="en-US" dirty="0"/>
              <a:t>action is carried across to a </a:t>
            </a:r>
            <a:r>
              <a:rPr lang="en-US" dirty="0" smtClean="0"/>
              <a:t>receiver </a:t>
            </a:r>
          </a:p>
          <a:p>
            <a:pPr lvl="1"/>
            <a:r>
              <a:rPr lang="en-US" dirty="0" smtClean="0"/>
              <a:t>I.e., there is a subject [SBJ] and object(s) [OBJ], whether expressed or implied.</a:t>
            </a:r>
            <a:endParaRPr lang="en-US" dirty="0"/>
          </a:p>
          <a:p>
            <a:pPr lvl="1"/>
            <a:r>
              <a:rPr lang="en-US" dirty="0"/>
              <a:t>“The Athenians </a:t>
            </a:r>
            <a:r>
              <a:rPr lang="en-US" dirty="0" smtClean="0"/>
              <a:t>[SBJ] fought </a:t>
            </a:r>
            <a:r>
              <a:rPr lang="en-US" dirty="0"/>
              <a:t>a </a:t>
            </a:r>
            <a:r>
              <a:rPr lang="en-US" dirty="0" smtClean="0"/>
              <a:t>war [OBJ].”</a:t>
            </a:r>
            <a:endParaRPr lang="en-US" dirty="0"/>
          </a:p>
          <a:p>
            <a:pPr lvl="1"/>
            <a:r>
              <a:rPr lang="en-US" dirty="0"/>
              <a:t>“The war </a:t>
            </a:r>
            <a:r>
              <a:rPr lang="en-US" dirty="0" smtClean="0"/>
              <a:t>[SBJ] was </a:t>
            </a:r>
            <a:r>
              <a:rPr lang="en-US" dirty="0"/>
              <a:t>won by </a:t>
            </a:r>
            <a:r>
              <a:rPr lang="en-US" dirty="0" smtClean="0"/>
              <a:t>them [OBJ].”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Sosios</a:t>
            </a:r>
            <a:r>
              <a:rPr lang="en-US" dirty="0" smtClean="0"/>
              <a:t> [SBJ] obeyed.” [object is implied]</a:t>
            </a:r>
          </a:p>
          <a:p>
            <a:r>
              <a:rPr lang="en-US" b="1" u="sng" dirty="0" smtClean="0"/>
              <a:t>Intransitive</a:t>
            </a:r>
            <a:r>
              <a:rPr lang="en-US" dirty="0" smtClean="0"/>
              <a:t> verbs = the action stays with the verb </a:t>
            </a:r>
          </a:p>
          <a:p>
            <a:pPr lvl="1"/>
            <a:r>
              <a:rPr lang="en-US" dirty="0" smtClean="0"/>
              <a:t>Subject, but no object.</a:t>
            </a:r>
          </a:p>
          <a:p>
            <a:pPr lvl="1"/>
            <a:r>
              <a:rPr lang="en-US" dirty="0" smtClean="0"/>
              <a:t>“The army [SBJ] marched at dawn.”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85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Copular</a:t>
            </a:r>
            <a:r>
              <a:rPr lang="en-US" dirty="0" smtClean="0"/>
              <a:t>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Link equivalencies [expressed in the same case]</a:t>
            </a:r>
          </a:p>
          <a:p>
            <a:pPr lvl="1"/>
            <a:r>
              <a:rPr lang="en-US" sz="2400" dirty="0" smtClean="0"/>
              <a:t>Also called “linking” or copulative”</a:t>
            </a:r>
          </a:p>
          <a:p>
            <a:r>
              <a:rPr lang="en-US" sz="2800" dirty="0"/>
              <a:t>The constructions so linked are labelled </a:t>
            </a:r>
            <a:r>
              <a:rPr lang="en-US" sz="2800" b="1" u="sng" dirty="0"/>
              <a:t>Subject [SBJ] </a:t>
            </a:r>
            <a:r>
              <a:rPr lang="en-US" sz="2800" dirty="0"/>
              <a:t>and </a:t>
            </a:r>
            <a:r>
              <a:rPr lang="en-US" sz="2800" b="1" u="sng" dirty="0"/>
              <a:t>Predicate Nominative [PNOM] </a:t>
            </a:r>
            <a:r>
              <a:rPr lang="en-US" sz="2800" dirty="0"/>
              <a:t>in dependency syntax.</a:t>
            </a:r>
          </a:p>
          <a:p>
            <a:r>
              <a:rPr lang="en-US" sz="2800" dirty="0" smtClean="0"/>
              <a:t>“to be” or “to become”</a:t>
            </a:r>
          </a:p>
          <a:p>
            <a:pPr lvl="1"/>
            <a:r>
              <a:rPr lang="en-US" sz="2400" dirty="0" smtClean="0"/>
              <a:t>“Tissaphernes [SBJ] became satrap [PNOM].”</a:t>
            </a:r>
          </a:p>
          <a:p>
            <a:pPr lvl="1"/>
            <a:r>
              <a:rPr lang="en-US" sz="2400" dirty="0" smtClean="0"/>
              <a:t>“The agora </a:t>
            </a:r>
            <a:r>
              <a:rPr lang="en-US" sz="2400" dirty="0"/>
              <a:t>[SBJ] was </a:t>
            </a:r>
            <a:r>
              <a:rPr lang="en-US" sz="2400" dirty="0" smtClean="0"/>
              <a:t>full of </a:t>
            </a:r>
            <a:r>
              <a:rPr lang="en-US" sz="2400" dirty="0"/>
              <a:t>people [PNOM</a:t>
            </a:r>
            <a:r>
              <a:rPr lang="en-US" sz="2400" dirty="0" smtClean="0"/>
              <a:t>].”</a:t>
            </a:r>
          </a:p>
          <a:p>
            <a:r>
              <a:rPr lang="en-US" sz="2800" dirty="0" smtClean="0"/>
              <a:t>Other </a:t>
            </a:r>
            <a:r>
              <a:rPr lang="en-US" sz="2800" dirty="0"/>
              <a:t>verbs function in the same </a:t>
            </a:r>
            <a:r>
              <a:rPr lang="en-US" sz="2800" dirty="0" smtClean="0"/>
              <a:t>way</a:t>
            </a:r>
            <a:endParaRPr lang="en-US" sz="2800" dirty="0"/>
          </a:p>
          <a:p>
            <a:pPr lvl="1"/>
            <a:r>
              <a:rPr lang="en-US" sz="2400" dirty="0" smtClean="0"/>
              <a:t>“Cimon </a:t>
            </a:r>
            <a:r>
              <a:rPr lang="en-US" sz="2400" dirty="0"/>
              <a:t>[SBJ] felt ill [PNOM</a:t>
            </a:r>
            <a:r>
              <a:rPr lang="en-US" sz="2400" dirty="0" smtClean="0"/>
              <a:t>].”</a:t>
            </a:r>
          </a:p>
          <a:p>
            <a:pPr lvl="1"/>
            <a:r>
              <a:rPr lang="en-US" sz="2400" dirty="0" smtClean="0"/>
              <a:t>“Alcibiades </a:t>
            </a:r>
            <a:r>
              <a:rPr lang="en-US" sz="2400" dirty="0"/>
              <a:t>[SBJ] was found guilty [PNOM</a:t>
            </a:r>
            <a:r>
              <a:rPr lang="en-US" sz="2400" dirty="0" smtClean="0"/>
              <a:t>].”</a:t>
            </a:r>
          </a:p>
          <a:p>
            <a:pPr lvl="1"/>
            <a:r>
              <a:rPr lang="en-US" sz="2400" dirty="0" smtClean="0"/>
              <a:t>“The Milesians </a:t>
            </a:r>
            <a:r>
              <a:rPr lang="en-US" sz="2400" dirty="0"/>
              <a:t>[SBJ] remained courageous [PNOM].”</a:t>
            </a:r>
            <a:endParaRPr lang="en-US" sz="24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938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“Valency</a:t>
            </a:r>
            <a:r>
              <a:rPr lang="en-US" b="1" u="sng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Describes </a:t>
            </a:r>
            <a:r>
              <a:rPr lang="en-US" dirty="0"/>
              <a:t>the number of </a:t>
            </a:r>
            <a:r>
              <a:rPr lang="en-US" b="1" u="sng" dirty="0"/>
              <a:t>arguments</a:t>
            </a:r>
            <a:r>
              <a:rPr lang="en-US" dirty="0"/>
              <a:t> a particular verb </a:t>
            </a:r>
            <a:r>
              <a:rPr lang="en-US" u="sng" dirty="0" smtClean="0"/>
              <a:t>requires</a:t>
            </a:r>
            <a:r>
              <a:rPr lang="en-US" dirty="0" smtClean="0"/>
              <a:t> in dependency syntax.</a:t>
            </a:r>
          </a:p>
          <a:p>
            <a:pPr lvl="1"/>
            <a:r>
              <a:rPr lang="en-US" dirty="0" smtClean="0"/>
              <a:t>Usually labelled </a:t>
            </a:r>
            <a:r>
              <a:rPr lang="en-US" b="1" u="sng" dirty="0" smtClean="0"/>
              <a:t>SBJ, OBJ, PNOM</a:t>
            </a:r>
            <a:endParaRPr lang="en-US" dirty="0" smtClean="0"/>
          </a:p>
          <a:p>
            <a:pPr lvl="1"/>
            <a:r>
              <a:rPr lang="en-US" dirty="0" smtClean="0"/>
              <a:t>The arguments are sometimes </a:t>
            </a:r>
            <a:r>
              <a:rPr lang="en-US" b="1" u="sng" dirty="0" smtClean="0"/>
              <a:t>assumed</a:t>
            </a:r>
            <a:r>
              <a:rPr lang="en-US" dirty="0" smtClean="0"/>
              <a:t> rather than expressed</a:t>
            </a:r>
          </a:p>
          <a:p>
            <a:r>
              <a:rPr lang="en-US" dirty="0" smtClean="0"/>
              <a:t>Every </a:t>
            </a:r>
            <a:r>
              <a:rPr lang="en-US" dirty="0"/>
              <a:t>element not required by the valency of the verb is called a </a:t>
            </a:r>
            <a:r>
              <a:rPr lang="en-US" b="1" u="sng" dirty="0"/>
              <a:t>satellite</a:t>
            </a:r>
            <a:r>
              <a:rPr lang="en-US" dirty="0"/>
              <a:t> or an </a:t>
            </a:r>
            <a:r>
              <a:rPr lang="en-US" b="1" u="sng" dirty="0" smtClean="0"/>
              <a:t>adjunct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Usually labelled as </a:t>
            </a:r>
            <a:r>
              <a:rPr lang="en-US" b="1" u="sng" dirty="0" smtClean="0"/>
              <a:t>“Adverbial” [ADV]</a:t>
            </a:r>
          </a:p>
          <a:p>
            <a:r>
              <a:rPr lang="en-US" b="1" u="sng" dirty="0" smtClean="0"/>
              <a:t>Voice</a:t>
            </a:r>
            <a:r>
              <a:rPr lang="en-US" dirty="0" smtClean="0"/>
              <a:t> expresses </a:t>
            </a:r>
            <a:r>
              <a:rPr lang="en-US" dirty="0"/>
              <a:t>the relationship between the action of the verb and its arguments</a:t>
            </a:r>
          </a:p>
        </p:txBody>
      </p:sp>
    </p:spTree>
    <p:extLst>
      <p:ext uri="{BB962C8B-B14F-4D97-AF65-F5344CB8AC3E}">
        <p14:creationId xmlns:p14="http://schemas.microsoft.com/office/powerpoint/2010/main" val="66751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 of a verb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307260" cy="4839148"/>
          </a:xfrm>
        </p:spPr>
        <p:txBody>
          <a:bodyPr/>
          <a:lstStyle/>
          <a:p>
            <a:r>
              <a:rPr lang="en-US" b="1" u="sng" dirty="0" smtClean="0"/>
              <a:t>Zerovalent</a:t>
            </a:r>
            <a:r>
              <a:rPr lang="en-US" dirty="0" smtClean="0"/>
              <a:t> verbs do not require any argument to complete their meaning.</a:t>
            </a:r>
          </a:p>
          <a:p>
            <a:pPr lvl="1"/>
            <a:r>
              <a:rPr lang="en-US" dirty="0" smtClean="0"/>
              <a:t>“It rains.” [“It” doesn’t mean anything]</a:t>
            </a:r>
          </a:p>
          <a:p>
            <a:pPr lvl="1"/>
            <a:r>
              <a:rPr lang="en-US" dirty="0" smtClean="0"/>
              <a:t>Rare</a:t>
            </a:r>
          </a:p>
          <a:p>
            <a:r>
              <a:rPr lang="en-US" b="1" u="sng" dirty="0" smtClean="0"/>
              <a:t>Monovalent</a:t>
            </a:r>
            <a:r>
              <a:rPr lang="en-US" dirty="0" smtClean="0"/>
              <a:t> verbs require </a:t>
            </a:r>
            <a:r>
              <a:rPr lang="en-US" b="1" u="sng" dirty="0" smtClean="0"/>
              <a:t>one</a:t>
            </a:r>
            <a:r>
              <a:rPr lang="en-US" dirty="0" smtClean="0"/>
              <a:t> argument</a:t>
            </a:r>
          </a:p>
          <a:p>
            <a:pPr lvl="1"/>
            <a:r>
              <a:rPr lang="en-US" dirty="0" smtClean="0"/>
              <a:t>Intransitive verbs: “Let the games begin,” or “The chariot crashed.”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07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939</TotalTime>
  <Words>1577</Words>
  <Application>Microsoft Office PowerPoint</Application>
  <PresentationFormat>Widescreen</PresentationFormat>
  <Paragraphs>150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Courier New</vt:lpstr>
      <vt:lpstr>Tw Cen MT</vt:lpstr>
      <vt:lpstr>Tw Cen MT Condensed</vt:lpstr>
      <vt:lpstr>Wingdings 3</vt:lpstr>
      <vt:lpstr>Integral</vt:lpstr>
      <vt:lpstr>Valency of Verbs in Dependency Syntax</vt:lpstr>
      <vt:lpstr>Terminology</vt:lpstr>
      <vt:lpstr>Dependency Syntax</vt:lpstr>
      <vt:lpstr>Dependency syntax versus constituency syntax</vt:lpstr>
      <vt:lpstr>Dependency Syntax for Greek  [Arethusa through the Perseids Project]</vt:lpstr>
      <vt:lpstr>Types of Conjugated Verbs</vt:lpstr>
      <vt:lpstr>Copular verbs</vt:lpstr>
      <vt:lpstr>“Valency”</vt:lpstr>
      <vt:lpstr>Arguments of a verb</vt:lpstr>
      <vt:lpstr>Bivalent verbs</vt:lpstr>
      <vt:lpstr>Trivalent verbs</vt:lpstr>
      <vt:lpstr>Miscellaneous Notes </vt:lpstr>
      <vt:lpstr>Impersonal Verbs</vt:lpstr>
      <vt:lpstr>What is the morphology and valency of these  verbs? [Xen., Hell. 1.1.5]</vt:lpstr>
      <vt:lpstr>What is the morphology and valency of these  verbs? [Xen., Hell. 1.1.5]</vt:lpstr>
      <vt:lpstr>What is the Valency of these Verbs?</vt:lpstr>
      <vt:lpstr>What is the morphology and valency of these  verbs?</vt:lpstr>
      <vt:lpstr>What is the morphology and valency of these  verbs?</vt:lpstr>
      <vt:lpstr>PowerPoint Presentation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109</cp:revision>
  <dcterms:created xsi:type="dcterms:W3CDTF">2019-10-07T18:50:51Z</dcterms:created>
  <dcterms:modified xsi:type="dcterms:W3CDTF">2020-10-16T17:14:04Z</dcterms:modified>
</cp:coreProperties>
</file>