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13" r:id="rId2"/>
    <p:sldId id="434" r:id="rId3"/>
    <p:sldId id="435" r:id="rId4"/>
    <p:sldId id="436" r:id="rId5"/>
    <p:sldId id="437" r:id="rId6"/>
    <p:sldId id="438" r:id="rId7"/>
    <p:sldId id="439" r:id="rId8"/>
    <p:sldId id="427" r:id="rId9"/>
    <p:sldId id="433" r:id="rId10"/>
    <p:sldId id="431" r:id="rId11"/>
    <p:sldId id="432" r:id="rId12"/>
    <p:sldId id="428" r:id="rId13"/>
    <p:sldId id="429" r:id="rId14"/>
    <p:sldId id="430" r:id="rId15"/>
    <p:sldId id="404" r:id="rId16"/>
    <p:sldId id="419" r:id="rId17"/>
    <p:sldId id="420" r:id="rId18"/>
    <p:sldId id="424" r:id="rId19"/>
    <p:sldId id="426" r:id="rId20"/>
    <p:sldId id="353" r:id="rId21"/>
    <p:sldId id="354" r:id="rId22"/>
    <p:sldId id="421" r:id="rId23"/>
    <p:sldId id="355" r:id="rId24"/>
    <p:sldId id="357" r:id="rId25"/>
    <p:sldId id="358" r:id="rId26"/>
    <p:sldId id="359" r:id="rId27"/>
    <p:sldId id="360" r:id="rId28"/>
    <p:sldId id="361" r:id="rId29"/>
    <p:sldId id="422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58EE"/>
    <a:srgbClr val="FF99FF"/>
    <a:srgbClr val="4EF4F8"/>
    <a:srgbClr val="00B0F0"/>
    <a:srgbClr val="EEC3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8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291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6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67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23652"/>
          </a:xfrm>
        </p:spPr>
        <p:txBody>
          <a:bodyPr/>
          <a:lstStyle>
            <a:lvl1pPr algn="ctr">
              <a:defRPr sz="4000" cap="none" baseline="0">
                <a:latin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61882"/>
            <a:ext cx="9720073" cy="424747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 marL="344488" indent="-344488">
              <a:buFont typeface="Courier New" panose="02070309020205020404" pitchFamily="49" charset="0"/>
              <a:buChar char="o"/>
              <a:defRPr sz="2800" baseline="0">
                <a:latin typeface="Times New Roman" panose="02020603050405020304" pitchFamily="18" charset="0"/>
              </a:defRPr>
            </a:lvl1pPr>
            <a:lvl2pPr marL="914400" indent="-169863">
              <a:defRPr sz="2400" baseline="0">
                <a:latin typeface="Times New Roman" panose="02020603050405020304" pitchFamily="18" charset="0"/>
              </a:defRPr>
            </a:lvl2pPr>
            <a:lvl3pPr marL="1371600" indent="-136525">
              <a:defRPr sz="2000" baseline="0">
                <a:latin typeface="Times New Roman" panose="02020603050405020304" pitchFamily="18" charset="0"/>
              </a:defRPr>
            </a:lvl3pPr>
            <a:lvl4pPr marL="1828800" indent="-136525">
              <a:defRPr sz="2000" baseline="0">
                <a:latin typeface="Times New Roman" panose="02020603050405020304" pitchFamily="18" charset="0"/>
              </a:defRPr>
            </a:lvl4pPr>
            <a:lvl5pPr marL="2286000" indent="-136525"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524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b="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9048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51913"/>
          </a:xfrm>
        </p:spPr>
        <p:txBody>
          <a:bodyPr>
            <a:normAutofit/>
          </a:bodyPr>
          <a:lstStyle>
            <a:lvl1pPr algn="ctr">
              <a:defRPr sz="3600" cap="none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4754880" cy="491088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1398473"/>
            <a:ext cx="4754880" cy="491088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964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8777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45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80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44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4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78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1362635"/>
            <a:ext cx="9720073" cy="4946725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4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tabLst>
          <a:tab pos="403225" algn="l"/>
        </a:tabLst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1698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860425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173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48748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Understanding Greek Verb Morphology</a:t>
            </a:r>
            <a:endParaRPr lang="en-US" sz="28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07055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Mood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61882"/>
            <a:ext cx="9720073" cy="3845859"/>
          </a:xfrm>
        </p:spPr>
        <p:txBody>
          <a:bodyPr/>
          <a:lstStyle/>
          <a:p>
            <a:r>
              <a:rPr lang="en-US" dirty="0" smtClean="0"/>
              <a:t>Simple action, command, potential, or wished-for</a:t>
            </a:r>
          </a:p>
          <a:p>
            <a:r>
              <a:rPr lang="en-US" b="1" u="sng" dirty="0" smtClean="0"/>
              <a:t>Indicative</a:t>
            </a:r>
            <a:r>
              <a:rPr lang="en-US" i="1" dirty="0" smtClean="0"/>
              <a:t> [James spoke for himself.]</a:t>
            </a:r>
          </a:p>
          <a:p>
            <a:pPr lvl="1"/>
            <a:r>
              <a:rPr lang="en-US" dirty="0"/>
              <a:t>Mood will all be </a:t>
            </a:r>
            <a:r>
              <a:rPr lang="en-US" b="1" u="sng" dirty="0"/>
              <a:t>indicative</a:t>
            </a:r>
            <a:r>
              <a:rPr lang="en-US" b="1" dirty="0"/>
              <a:t> </a:t>
            </a:r>
            <a:r>
              <a:rPr lang="en-US" dirty="0"/>
              <a:t>for now!</a:t>
            </a:r>
          </a:p>
          <a:p>
            <a:r>
              <a:rPr lang="en-US" dirty="0" smtClean="0"/>
              <a:t>Imperative </a:t>
            </a:r>
            <a:r>
              <a:rPr lang="en-US" i="1" dirty="0" smtClean="0"/>
              <a:t>[James, speak for yourself!]</a:t>
            </a:r>
          </a:p>
          <a:p>
            <a:r>
              <a:rPr lang="en-US" dirty="0" smtClean="0"/>
              <a:t>Subjunctive </a:t>
            </a:r>
            <a:r>
              <a:rPr lang="en-US" i="1" dirty="0" smtClean="0"/>
              <a:t>[James might speak for himself, given the opportunity</a:t>
            </a:r>
            <a:r>
              <a:rPr lang="en-US" dirty="0" smtClean="0"/>
              <a:t>.]</a:t>
            </a:r>
          </a:p>
          <a:p>
            <a:r>
              <a:rPr lang="en-US" dirty="0" smtClean="0"/>
              <a:t>Optative [</a:t>
            </a:r>
            <a:r>
              <a:rPr lang="en-US" i="1" dirty="0" smtClean="0"/>
              <a:t>Would that James could speak for </a:t>
            </a:r>
            <a:r>
              <a:rPr lang="en-US" i="1" dirty="0" smtClean="0"/>
              <a:t>himself!</a:t>
            </a:r>
            <a:r>
              <a:rPr lang="en-US" dirty="0" smtClean="0"/>
              <a:t>]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75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418068"/>
            <a:ext cx="9720072" cy="723652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Voice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308868"/>
            <a:ext cx="10115820" cy="500049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Expresses </a:t>
            </a:r>
            <a:r>
              <a:rPr lang="en-US" dirty="0"/>
              <a:t>the relationship between the action of the verb and its </a:t>
            </a:r>
            <a:r>
              <a:rPr lang="en-US" b="1" u="sng" dirty="0" smtClean="0"/>
              <a:t>arguments</a:t>
            </a:r>
            <a:r>
              <a:rPr lang="en-US" dirty="0" smtClean="0"/>
              <a:t> [necessary elements]</a:t>
            </a:r>
            <a:endParaRPr lang="en-US" b="1" u="sng" dirty="0" smtClean="0"/>
          </a:p>
          <a:p>
            <a:r>
              <a:rPr lang="en-US" b="1" u="sng" dirty="0" smtClean="0"/>
              <a:t>Active</a:t>
            </a:r>
            <a:r>
              <a:rPr lang="en-US" dirty="0" smtClean="0"/>
              <a:t> </a:t>
            </a:r>
            <a:r>
              <a:rPr lang="en-US" dirty="0"/>
              <a:t>= the subject is the agent of the verb</a:t>
            </a:r>
          </a:p>
          <a:p>
            <a:pPr lvl="1"/>
            <a:r>
              <a:rPr lang="en-US" i="1" dirty="0" smtClean="0"/>
              <a:t>Themistocles won the election.</a:t>
            </a:r>
          </a:p>
          <a:p>
            <a:r>
              <a:rPr lang="en-US" u="sng" dirty="0"/>
              <a:t>Passive</a:t>
            </a:r>
            <a:r>
              <a:rPr lang="en-US" dirty="0"/>
              <a:t> = The agent [human] is usually expressed by a prepositional phrase [“by x”] or the instrument [thing] is expressed by the dative case.</a:t>
            </a:r>
          </a:p>
          <a:p>
            <a:pPr lvl="1"/>
            <a:r>
              <a:rPr lang="en-US" i="1" dirty="0" smtClean="0"/>
              <a:t>The </a:t>
            </a:r>
            <a:r>
              <a:rPr lang="en-US" i="1" dirty="0"/>
              <a:t>election was won by </a:t>
            </a:r>
            <a:r>
              <a:rPr lang="en-US" i="1" dirty="0" smtClean="0"/>
              <a:t>Themistocles; e </a:t>
            </a:r>
            <a:r>
              <a:rPr lang="en-US" i="1" dirty="0"/>
              <a:t>was killed with a club</a:t>
            </a:r>
            <a:r>
              <a:rPr lang="en-US" i="1" dirty="0" smtClean="0"/>
              <a:t>.</a:t>
            </a:r>
          </a:p>
          <a:p>
            <a:r>
              <a:rPr lang="en-US" u="sng" dirty="0" smtClean="0"/>
              <a:t>Middle</a:t>
            </a:r>
            <a:r>
              <a:rPr lang="en-US" dirty="0" smtClean="0"/>
              <a:t> </a:t>
            </a:r>
            <a:r>
              <a:rPr lang="en-US" dirty="0"/>
              <a:t>= the subject is the agent of the verb, but acts with some special reference to himself/herself</a:t>
            </a:r>
          </a:p>
          <a:p>
            <a:pPr lvl="1"/>
            <a:r>
              <a:rPr lang="en-US" i="1" dirty="0" smtClean="0"/>
              <a:t>Susan </a:t>
            </a:r>
            <a:r>
              <a:rPr lang="en-US" i="1" dirty="0"/>
              <a:t>exercises</a:t>
            </a:r>
            <a:r>
              <a:rPr lang="en-US" i="1" dirty="0" smtClean="0"/>
              <a:t>. </a:t>
            </a:r>
            <a:r>
              <a:rPr lang="en-US" dirty="0"/>
              <a:t>[for her own benefit]</a:t>
            </a:r>
          </a:p>
          <a:p>
            <a:pPr lvl="1"/>
            <a:r>
              <a:rPr lang="en-US" i="1" dirty="0" smtClean="0"/>
              <a:t>Cimon </a:t>
            </a:r>
            <a:r>
              <a:rPr lang="en-US" i="1" dirty="0"/>
              <a:t>pours a libation</a:t>
            </a:r>
            <a:r>
              <a:rPr lang="en-US" i="1" dirty="0" smtClean="0"/>
              <a:t>. </a:t>
            </a:r>
            <a:r>
              <a:rPr lang="en-US" dirty="0"/>
              <a:t>[for his own benefit]</a:t>
            </a:r>
          </a:p>
          <a:p>
            <a:r>
              <a:rPr lang="en-US" b="1" u="sng" dirty="0" smtClean="0"/>
              <a:t>Deponent</a:t>
            </a:r>
            <a:r>
              <a:rPr lang="en-US" dirty="0" smtClean="0"/>
              <a:t> = </a:t>
            </a:r>
            <a:r>
              <a:rPr lang="en-US" dirty="0"/>
              <a:t>active meaning but M/P </a:t>
            </a:r>
            <a:r>
              <a:rPr lang="en-US" dirty="0" smtClean="0"/>
              <a:t>form</a:t>
            </a:r>
          </a:p>
          <a:p>
            <a:r>
              <a:rPr lang="en-US" dirty="0" smtClean="0"/>
              <a:t>Voice </a:t>
            </a:r>
            <a:r>
              <a:rPr lang="en-US" dirty="0"/>
              <a:t>will all be </a:t>
            </a:r>
            <a:r>
              <a:rPr lang="en-US" u="sng" dirty="0"/>
              <a:t>indicative active/deponent </a:t>
            </a:r>
            <a:r>
              <a:rPr lang="en-US" dirty="0"/>
              <a:t>for now!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704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Person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/>
              <a:t>grammatical category used to classify word forms according to whether they refer to the speaker(s)/writer(s) (first person), the addressee(s) (second person), or a third party or parties (third person</a:t>
            </a:r>
            <a:r>
              <a:rPr lang="en-US" dirty="0" smtClean="0"/>
              <a:t>) [OED]</a:t>
            </a:r>
            <a:endParaRPr lang="en-US" dirty="0"/>
          </a:p>
          <a:p>
            <a:r>
              <a:rPr lang="en-US" dirty="0" smtClean="0"/>
              <a:t>First </a:t>
            </a:r>
            <a:r>
              <a:rPr lang="en-US" dirty="0"/>
              <a:t>person = I or we</a:t>
            </a:r>
          </a:p>
          <a:p>
            <a:r>
              <a:rPr lang="en-US" dirty="0"/>
              <a:t>Second person = you [singular or plural]</a:t>
            </a:r>
          </a:p>
          <a:p>
            <a:r>
              <a:rPr lang="en-US" b="1" u="sng" dirty="0"/>
              <a:t>Third person </a:t>
            </a:r>
            <a:r>
              <a:rPr lang="en-US" dirty="0"/>
              <a:t>= he, she, it, they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788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Number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61882"/>
            <a:ext cx="9720073" cy="3164542"/>
          </a:xfrm>
        </p:spPr>
        <p:txBody>
          <a:bodyPr>
            <a:normAutofit/>
          </a:bodyPr>
          <a:lstStyle/>
          <a:p>
            <a:r>
              <a:rPr lang="en-US" dirty="0"/>
              <a:t>The classification of words according to how many people they refer </a:t>
            </a:r>
            <a:r>
              <a:rPr lang="en-US" dirty="0" smtClean="0"/>
              <a:t>to</a:t>
            </a:r>
          </a:p>
          <a:p>
            <a:r>
              <a:rPr lang="en-US" b="1" u="sng" dirty="0" smtClean="0"/>
              <a:t>Singular </a:t>
            </a:r>
            <a:r>
              <a:rPr lang="en-US" dirty="0"/>
              <a:t>= I, you [sg], he/she/it</a:t>
            </a:r>
          </a:p>
          <a:p>
            <a:r>
              <a:rPr lang="en-US" b="1" u="sng" dirty="0"/>
              <a:t>Plural</a:t>
            </a:r>
            <a:r>
              <a:rPr lang="en-US" dirty="0"/>
              <a:t> = we, you [</a:t>
            </a:r>
            <a:r>
              <a:rPr lang="en-US" dirty="0" err="1"/>
              <a:t>pl</a:t>
            </a:r>
            <a:r>
              <a:rPr lang="en-US" dirty="0"/>
              <a:t>], they</a:t>
            </a:r>
          </a:p>
          <a:p>
            <a:r>
              <a:rPr lang="en-US" dirty="0"/>
              <a:t>Dual = two things </a:t>
            </a:r>
            <a:r>
              <a:rPr lang="en-US" dirty="0" smtClean="0"/>
              <a:t>are acting</a:t>
            </a:r>
          </a:p>
          <a:p>
            <a:pPr lvl="1"/>
            <a:r>
              <a:rPr lang="en-US" dirty="0" smtClean="0"/>
              <a:t>[</a:t>
            </a:r>
            <a:r>
              <a:rPr lang="en-US" dirty="0"/>
              <a:t>fairly rare, so it is unnecessary to memorize these forms]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195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Tense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70212"/>
            <a:ext cx="10341962" cy="4401670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time at which something is viewed as happening or existing and/or the aspect in relation to the time of the </a:t>
            </a:r>
            <a:r>
              <a:rPr lang="en-US" dirty="0" smtClean="0"/>
              <a:t>utterance</a:t>
            </a:r>
          </a:p>
          <a:p>
            <a:r>
              <a:rPr lang="en-US" dirty="0" smtClean="0"/>
              <a:t>Time: before, during, after</a:t>
            </a:r>
          </a:p>
          <a:p>
            <a:r>
              <a:rPr lang="en-US" b="1" u="sng" dirty="0"/>
              <a:t>Aspect</a:t>
            </a:r>
            <a:r>
              <a:rPr lang="en-US" dirty="0"/>
              <a:t> = how an action, event, or </a:t>
            </a:r>
            <a:r>
              <a:rPr lang="en-US" dirty="0" smtClean="0"/>
              <a:t>state denoted </a:t>
            </a:r>
            <a:r>
              <a:rPr lang="en-US" dirty="0"/>
              <a:t>by a </a:t>
            </a:r>
            <a:r>
              <a:rPr lang="en-US" dirty="0" smtClean="0"/>
              <a:t>verb </a:t>
            </a:r>
            <a:r>
              <a:rPr lang="en-US" dirty="0"/>
              <a:t>extends over time</a:t>
            </a:r>
            <a:endParaRPr lang="en-US" dirty="0" smtClean="0"/>
          </a:p>
          <a:p>
            <a:pPr lvl="1"/>
            <a:r>
              <a:rPr lang="en-US" dirty="0" smtClean="0"/>
              <a:t>Single action completed		[</a:t>
            </a:r>
            <a:r>
              <a:rPr lang="en-US" i="1" dirty="0" smtClean="0"/>
              <a:t>Jane walked here.]</a:t>
            </a:r>
          </a:p>
          <a:p>
            <a:pPr lvl="1"/>
            <a:r>
              <a:rPr lang="en-US" dirty="0" smtClean="0"/>
              <a:t>Single action with on-going results 	[</a:t>
            </a:r>
            <a:r>
              <a:rPr lang="en-US" i="1" dirty="0" smtClean="0"/>
              <a:t>Jane has walked here</a:t>
            </a:r>
            <a:r>
              <a:rPr lang="en-US" dirty="0" smtClean="0"/>
              <a:t>.]</a:t>
            </a:r>
          </a:p>
          <a:p>
            <a:pPr lvl="1"/>
            <a:r>
              <a:rPr lang="en-US" dirty="0" smtClean="0"/>
              <a:t>Habitual/repeated action 		[</a:t>
            </a:r>
            <a:r>
              <a:rPr lang="en-US" i="1" dirty="0" smtClean="0"/>
              <a:t>Jane walks daily.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Progressive/on-going action 		[</a:t>
            </a:r>
            <a:r>
              <a:rPr lang="en-US" i="1" dirty="0" smtClean="0"/>
              <a:t>Jane is walking</a:t>
            </a:r>
            <a:r>
              <a:rPr lang="en-US" dirty="0" smtClean="0"/>
              <a:t>.]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234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9858" y="1720645"/>
            <a:ext cx="9580089" cy="458871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Seven tenses in Greek</a:t>
            </a:r>
          </a:p>
          <a:p>
            <a:pPr lvl="1"/>
            <a:r>
              <a:rPr lang="en-US" dirty="0" smtClean="0"/>
              <a:t>Two are rarely </a:t>
            </a:r>
            <a:r>
              <a:rPr lang="en-US" dirty="0" err="1" smtClean="0"/>
              <a:t>seenPluperfect</a:t>
            </a:r>
            <a:r>
              <a:rPr lang="en-US" dirty="0" smtClean="0"/>
              <a:t> and Future Perfect</a:t>
            </a:r>
          </a:p>
          <a:p>
            <a:pPr lvl="1"/>
            <a:r>
              <a:rPr lang="en-US" dirty="0" smtClean="0"/>
              <a:t>*Two* are fairly sparse: Perfect and Future</a:t>
            </a:r>
          </a:p>
          <a:p>
            <a:pPr lvl="1"/>
            <a:r>
              <a:rPr lang="en-US" dirty="0" smtClean="0"/>
              <a:t>***Three*** are mundane and therefore most important: </a:t>
            </a:r>
          </a:p>
          <a:p>
            <a:pPr lvl="2"/>
            <a:r>
              <a:rPr lang="en-US" dirty="0" smtClean="0"/>
              <a:t>Present, imperfect, aorist</a:t>
            </a:r>
          </a:p>
          <a:p>
            <a:pPr lvl="2"/>
            <a:r>
              <a:rPr lang="en-US" dirty="0" smtClean="0"/>
              <a:t>We will start with only two: </a:t>
            </a:r>
            <a:r>
              <a:rPr lang="en-US" b="1" u="sng" dirty="0" smtClean="0"/>
              <a:t>imperfect and aorist</a:t>
            </a:r>
          </a:p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person singular and 3</a:t>
            </a:r>
            <a:r>
              <a:rPr lang="en-US" baseline="30000" dirty="0"/>
              <a:t>rd</a:t>
            </a:r>
            <a:r>
              <a:rPr lang="en-US" dirty="0"/>
              <a:t> person plural </a:t>
            </a:r>
          </a:p>
          <a:p>
            <a:pPr lvl="1"/>
            <a:r>
              <a:rPr lang="en-US" i="1" dirty="0"/>
              <a:t>He/she/it</a:t>
            </a:r>
          </a:p>
          <a:p>
            <a:pPr lvl="1"/>
            <a:r>
              <a:rPr lang="en-US" i="1" dirty="0"/>
              <a:t>They</a:t>
            </a:r>
          </a:p>
          <a:p>
            <a:r>
              <a:rPr lang="en-US" dirty="0"/>
              <a:t>Only </a:t>
            </a:r>
            <a:r>
              <a:rPr lang="en-US" dirty="0" smtClean="0"/>
              <a:t>indicative: simple statements in independent clauses</a:t>
            </a:r>
            <a:endParaRPr lang="en-US" dirty="0"/>
          </a:p>
          <a:p>
            <a:r>
              <a:rPr lang="en-US" dirty="0"/>
              <a:t>Only </a:t>
            </a:r>
            <a:r>
              <a:rPr lang="en-US" dirty="0" smtClean="0"/>
              <a:t>active/deponent: the subject is the actor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395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***Imperfect Tense***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9859" y="1641988"/>
            <a:ext cx="9184342" cy="3706760"/>
          </a:xfrm>
        </p:spPr>
        <p:txBody>
          <a:bodyPr/>
          <a:lstStyle/>
          <a:p>
            <a:r>
              <a:rPr lang="en-US" dirty="0" smtClean="0"/>
              <a:t>Refers </a:t>
            </a:r>
            <a:r>
              <a:rPr lang="en-US" dirty="0"/>
              <a:t>to action in the past which is </a:t>
            </a:r>
            <a:r>
              <a:rPr lang="en-US" u="sng" dirty="0"/>
              <a:t>incomplete</a:t>
            </a:r>
            <a:r>
              <a:rPr lang="en-US" dirty="0"/>
              <a:t>, in </a:t>
            </a:r>
            <a:r>
              <a:rPr lang="en-US" u="sng" dirty="0"/>
              <a:t>progress/continuous</a:t>
            </a:r>
            <a:r>
              <a:rPr lang="en-US" dirty="0"/>
              <a:t>, or </a:t>
            </a:r>
            <a:r>
              <a:rPr lang="en-US" u="sng" dirty="0"/>
              <a:t>repeated/habitual</a:t>
            </a:r>
          </a:p>
          <a:p>
            <a:pPr lvl="1"/>
            <a:r>
              <a:rPr lang="en-US" dirty="0" smtClean="0"/>
              <a:t>“The army </a:t>
            </a:r>
            <a:r>
              <a:rPr lang="en-US" dirty="0"/>
              <a:t>was </a:t>
            </a:r>
            <a:r>
              <a:rPr lang="en-US" dirty="0" smtClean="0"/>
              <a:t>marching” </a:t>
            </a:r>
            <a:r>
              <a:rPr lang="en-US" dirty="0"/>
              <a:t>[not finished/continuous]</a:t>
            </a:r>
          </a:p>
          <a:p>
            <a:pPr lvl="1"/>
            <a:r>
              <a:rPr lang="en-US" dirty="0" smtClean="0"/>
              <a:t>“</a:t>
            </a:r>
            <a:r>
              <a:rPr lang="en-US" dirty="0"/>
              <a:t>Every </a:t>
            </a:r>
            <a:r>
              <a:rPr lang="en-US" dirty="0" smtClean="0"/>
              <a:t>spring, the army marched against Caria.” </a:t>
            </a:r>
            <a:r>
              <a:rPr lang="en-US" dirty="0"/>
              <a:t>[repeated]</a:t>
            </a:r>
          </a:p>
          <a:p>
            <a:r>
              <a:rPr lang="en-US" dirty="0" smtClean="0"/>
              <a:t>In </a:t>
            </a:r>
            <a:r>
              <a:rPr lang="en-US" dirty="0"/>
              <a:t>English we sometimes call this the “past progressive” </a:t>
            </a:r>
          </a:p>
          <a:p>
            <a:r>
              <a:rPr lang="en-US" dirty="0" smtClean="0"/>
              <a:t>Usually </a:t>
            </a:r>
            <a:r>
              <a:rPr lang="en-US" dirty="0"/>
              <a:t>it is safe to translate it with “</a:t>
            </a:r>
            <a:r>
              <a:rPr lang="en-US" b="1" u="sng" dirty="0"/>
              <a:t>was</a:t>
            </a:r>
            <a:r>
              <a:rPr lang="en-US" dirty="0"/>
              <a:t>” or </a:t>
            </a:r>
            <a:r>
              <a:rPr lang="en-US" dirty="0" smtClean="0"/>
              <a:t>”</a:t>
            </a:r>
            <a:r>
              <a:rPr lang="en-US" b="1" u="sng" dirty="0"/>
              <a:t>were</a:t>
            </a:r>
            <a:r>
              <a:rPr lang="en-US" dirty="0" smtClean="0"/>
              <a:t>”; sometimes “-</a:t>
            </a:r>
            <a:r>
              <a:rPr lang="en-US" dirty="0" err="1" smtClean="0"/>
              <a:t>ed</a:t>
            </a:r>
            <a:r>
              <a:rPr lang="en-US" dirty="0" smtClean="0"/>
              <a:t>”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091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***Aorist Tense***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6071" y="1651820"/>
            <a:ext cx="9238130" cy="2192594"/>
          </a:xfrm>
        </p:spPr>
        <p:txBody>
          <a:bodyPr/>
          <a:lstStyle/>
          <a:p>
            <a:r>
              <a:rPr lang="en-US" dirty="0" smtClean="0"/>
              <a:t>Represents </a:t>
            </a:r>
            <a:r>
              <a:rPr lang="en-US" dirty="0"/>
              <a:t>the </a:t>
            </a:r>
            <a:r>
              <a:rPr lang="en-US" u="sng" dirty="0"/>
              <a:t>simple</a:t>
            </a:r>
            <a:r>
              <a:rPr lang="en-US" dirty="0"/>
              <a:t> past, or a </a:t>
            </a:r>
            <a:r>
              <a:rPr lang="en-US" u="sng" dirty="0"/>
              <a:t>completed action </a:t>
            </a:r>
            <a:r>
              <a:rPr lang="en-US" dirty="0"/>
              <a:t>in the past</a:t>
            </a:r>
          </a:p>
          <a:p>
            <a:pPr lvl="1"/>
            <a:r>
              <a:rPr lang="en-US" dirty="0" smtClean="0"/>
              <a:t>“He </a:t>
            </a:r>
            <a:r>
              <a:rPr lang="en-US" dirty="0"/>
              <a:t>sailed into Ephesus</a:t>
            </a:r>
            <a:r>
              <a:rPr lang="en-US" dirty="0" smtClean="0"/>
              <a:t>.”</a:t>
            </a:r>
          </a:p>
          <a:p>
            <a:pPr lvl="1"/>
            <a:r>
              <a:rPr lang="en-US" dirty="0" smtClean="0"/>
              <a:t>“The Great King wept.”</a:t>
            </a:r>
          </a:p>
          <a:p>
            <a:r>
              <a:rPr lang="en-US" dirty="0" smtClean="0"/>
              <a:t>Usually translated “</a:t>
            </a:r>
            <a:r>
              <a:rPr lang="en-US" b="1" dirty="0" smtClean="0"/>
              <a:t>-</a:t>
            </a:r>
            <a:r>
              <a:rPr lang="en-US" b="1" u="sng" dirty="0" err="1" smtClean="0"/>
              <a:t>ed</a:t>
            </a:r>
            <a:r>
              <a:rPr lang="en-US" dirty="0" smtClean="0"/>
              <a:t>” or equivalent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310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the morphology </a:t>
            </a:r>
            <a:r>
              <a:rPr lang="en-US" dirty="0" smtClean="0"/>
              <a:t>of </a:t>
            </a:r>
            <a:r>
              <a:rPr lang="en-US" dirty="0"/>
              <a:t>these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finite </a:t>
            </a:r>
            <a:r>
              <a:rPr lang="en-US" dirty="0"/>
              <a:t>verbs? </a:t>
            </a:r>
            <a:r>
              <a:rPr lang="en-US" sz="2200" dirty="0"/>
              <a:t>[</a:t>
            </a:r>
            <a:r>
              <a:rPr lang="en-US" sz="2200" dirty="0" err="1"/>
              <a:t>Xen</a:t>
            </a:r>
            <a:r>
              <a:rPr lang="en-US" sz="2200" dirty="0"/>
              <a:t>., Hell. </a:t>
            </a:r>
            <a:r>
              <a:rPr lang="en-US" sz="2200" dirty="0" smtClean="0"/>
              <a:t>1.1.5]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6824" y="1398473"/>
            <a:ext cx="4563035" cy="49108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And the Athenians </a:t>
            </a:r>
            <a:r>
              <a:rPr lang="en-US" dirty="0" smtClean="0">
                <a:solidFill>
                  <a:srgbClr val="FF0000"/>
                </a:solidFill>
              </a:rPr>
              <a:t>attacked </a:t>
            </a:r>
            <a:r>
              <a:rPr lang="en-US" dirty="0" smtClean="0"/>
              <a:t>him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did battle</a:t>
            </a:r>
            <a:r>
              <a:rPr lang="en-US" dirty="0"/>
              <a:t>, along the strand near </a:t>
            </a:r>
            <a:r>
              <a:rPr lang="en-US" dirty="0" err="1"/>
              <a:t>Abydus</a:t>
            </a:r>
            <a:r>
              <a:rPr lang="en-US" dirty="0"/>
              <a:t>, from morning till late afternoon. </a:t>
            </a:r>
            <a:r>
              <a:rPr lang="en-US" dirty="0" smtClean="0"/>
              <a:t>At some points, they </a:t>
            </a:r>
            <a:r>
              <a:rPr lang="en-US" dirty="0">
                <a:solidFill>
                  <a:srgbClr val="FF0000"/>
                </a:solidFill>
              </a:rPr>
              <a:t>were </a:t>
            </a:r>
            <a:r>
              <a:rPr lang="en-US" dirty="0" smtClean="0">
                <a:solidFill>
                  <a:srgbClr val="FF0000"/>
                </a:solidFill>
              </a:rPr>
              <a:t>victorious </a:t>
            </a:r>
            <a:r>
              <a:rPr lang="en-US" dirty="0"/>
              <a:t>and at </a:t>
            </a:r>
            <a:r>
              <a:rPr lang="en-US" dirty="0" smtClean="0"/>
              <a:t>others they </a:t>
            </a:r>
            <a:r>
              <a:rPr lang="en-US" dirty="0" smtClean="0">
                <a:solidFill>
                  <a:srgbClr val="FF0000"/>
                </a:solidFill>
              </a:rPr>
              <a:t>were defeated</a:t>
            </a:r>
            <a:r>
              <a:rPr lang="en-US" dirty="0" smtClean="0"/>
              <a:t>, </a:t>
            </a:r>
            <a:r>
              <a:rPr lang="en-US" dirty="0"/>
              <a:t>when Alcibiades </a:t>
            </a:r>
            <a:r>
              <a:rPr lang="en-US" dirty="0">
                <a:solidFill>
                  <a:srgbClr val="FF0000"/>
                </a:solidFill>
              </a:rPr>
              <a:t>sailed</a:t>
            </a:r>
            <a:r>
              <a:rPr lang="en-US" dirty="0"/>
              <a:t> into the Hellespont to their support with eighteen ships.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31106" y="1398472"/>
            <a:ext cx="4706470" cy="4910887"/>
          </a:xfrm>
        </p:spPr>
        <p:txBody>
          <a:bodyPr>
            <a:normAutofit/>
          </a:bodyPr>
          <a:lstStyle/>
          <a:p>
            <a:r>
              <a:rPr lang="en-US" i="1" dirty="0" smtClean="0"/>
              <a:t>Attacked</a:t>
            </a:r>
          </a:p>
          <a:p>
            <a:pPr lvl="1"/>
            <a:r>
              <a:rPr lang="en-US" dirty="0"/>
              <a:t>= 3</a:t>
            </a:r>
            <a:r>
              <a:rPr lang="en-US" baseline="30000" dirty="0"/>
              <a:t>rd</a:t>
            </a:r>
            <a:r>
              <a:rPr lang="en-US" dirty="0"/>
              <a:t> </a:t>
            </a:r>
            <a:r>
              <a:rPr lang="en-US" dirty="0" err="1" smtClean="0"/>
              <a:t>pl</a:t>
            </a:r>
            <a:r>
              <a:rPr lang="en-US" dirty="0" smtClean="0"/>
              <a:t> </a:t>
            </a:r>
            <a:r>
              <a:rPr lang="en-US" dirty="0" err="1"/>
              <a:t>aor</a:t>
            </a:r>
            <a:r>
              <a:rPr lang="en-US" dirty="0"/>
              <a:t> </a:t>
            </a:r>
            <a:r>
              <a:rPr lang="en-US" dirty="0" err="1"/>
              <a:t>ind</a:t>
            </a:r>
            <a:r>
              <a:rPr lang="en-US" dirty="0"/>
              <a:t> act </a:t>
            </a:r>
          </a:p>
          <a:p>
            <a:r>
              <a:rPr lang="en-US" i="1" dirty="0" smtClean="0"/>
              <a:t>Did </a:t>
            </a:r>
            <a:r>
              <a:rPr lang="en-US" i="1" dirty="0" smtClean="0"/>
              <a:t>battle</a:t>
            </a:r>
            <a:endParaRPr lang="en-US" i="1" dirty="0"/>
          </a:p>
          <a:p>
            <a:pPr lvl="1"/>
            <a:r>
              <a:rPr lang="en-US" dirty="0" smtClean="0"/>
              <a:t>= </a:t>
            </a:r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</a:t>
            </a:r>
            <a:r>
              <a:rPr lang="en-US" dirty="0" err="1" smtClean="0"/>
              <a:t>pl</a:t>
            </a:r>
            <a:r>
              <a:rPr lang="en-US" dirty="0" smtClean="0"/>
              <a:t> </a:t>
            </a:r>
            <a:r>
              <a:rPr lang="en-US" dirty="0" err="1"/>
              <a:t>aor</a:t>
            </a:r>
            <a:r>
              <a:rPr lang="en-US" dirty="0"/>
              <a:t> </a:t>
            </a:r>
            <a:r>
              <a:rPr lang="en-US" dirty="0" err="1"/>
              <a:t>ind</a:t>
            </a:r>
            <a:r>
              <a:rPr lang="en-US" dirty="0"/>
              <a:t> </a:t>
            </a:r>
            <a:r>
              <a:rPr lang="en-US" dirty="0" smtClean="0"/>
              <a:t>act </a:t>
            </a:r>
          </a:p>
          <a:p>
            <a:r>
              <a:rPr lang="en-US" i="1" dirty="0" smtClean="0"/>
              <a:t>Were </a:t>
            </a:r>
            <a:r>
              <a:rPr lang="en-US" i="1" dirty="0" smtClean="0"/>
              <a:t>victorious; were defeated</a:t>
            </a:r>
            <a:endParaRPr lang="en-US" dirty="0"/>
          </a:p>
          <a:p>
            <a:pPr lvl="1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  <a:r>
              <a:rPr lang="en-US" dirty="0" err="1" smtClean="0"/>
              <a:t>pl</a:t>
            </a:r>
            <a:r>
              <a:rPr lang="en-US" dirty="0" smtClean="0"/>
              <a:t> impf </a:t>
            </a:r>
            <a:r>
              <a:rPr lang="en-US" dirty="0" err="1"/>
              <a:t>ind</a:t>
            </a:r>
            <a:r>
              <a:rPr lang="en-US" dirty="0"/>
              <a:t> act</a:t>
            </a:r>
          </a:p>
          <a:p>
            <a:r>
              <a:rPr lang="en-US" i="1" dirty="0" smtClean="0"/>
              <a:t>Sailed</a:t>
            </a:r>
            <a:endParaRPr lang="en-US" i="1" dirty="0"/>
          </a:p>
          <a:p>
            <a:pPr lvl="1"/>
            <a:r>
              <a:rPr lang="en-US" dirty="0"/>
              <a:t>= 3</a:t>
            </a:r>
            <a:r>
              <a:rPr lang="en-US" baseline="30000" dirty="0"/>
              <a:t>rd</a:t>
            </a:r>
            <a:r>
              <a:rPr lang="en-US" dirty="0"/>
              <a:t> sg </a:t>
            </a:r>
            <a:r>
              <a:rPr lang="en-US" dirty="0" err="1"/>
              <a:t>aor</a:t>
            </a:r>
            <a:r>
              <a:rPr lang="en-US" dirty="0"/>
              <a:t> </a:t>
            </a:r>
            <a:r>
              <a:rPr lang="en-US" dirty="0" err="1"/>
              <a:t>ind</a:t>
            </a:r>
            <a:r>
              <a:rPr lang="en-US" dirty="0"/>
              <a:t> act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429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the morphology </a:t>
            </a:r>
            <a:r>
              <a:rPr lang="en-US" dirty="0" smtClean="0"/>
              <a:t>of these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finite </a:t>
            </a:r>
            <a:r>
              <a:rPr lang="en-US" dirty="0"/>
              <a:t>verbs? </a:t>
            </a:r>
            <a:r>
              <a:rPr lang="en-US" sz="2200" dirty="0"/>
              <a:t>[</a:t>
            </a:r>
            <a:r>
              <a:rPr lang="en-US" sz="2200" dirty="0" err="1"/>
              <a:t>Xen</a:t>
            </a:r>
            <a:r>
              <a:rPr lang="en-US" sz="2200" dirty="0"/>
              <a:t>., Hell. </a:t>
            </a:r>
            <a:r>
              <a:rPr lang="en-US" sz="2200" dirty="0" smtClean="0"/>
              <a:t>1.1.30]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6824" y="1398473"/>
            <a:ext cx="4563035" cy="49108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Those </a:t>
            </a:r>
            <a:r>
              <a:rPr lang="en-US" dirty="0"/>
              <a:t>who had associated with </a:t>
            </a:r>
            <a:r>
              <a:rPr lang="en-US" dirty="0" err="1"/>
              <a:t>Hermocrates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felt</a:t>
            </a:r>
            <a:r>
              <a:rPr lang="en-US" dirty="0"/>
              <a:t> exceedingly the loss of his care and enthusiasm and democratic spirit. For </a:t>
            </a:r>
            <a:r>
              <a:rPr lang="en-US" dirty="0" smtClean="0"/>
              <a:t>he </a:t>
            </a:r>
            <a:r>
              <a:rPr lang="en-US" dirty="0" smtClean="0">
                <a:solidFill>
                  <a:srgbClr val="FF0000"/>
                </a:solidFill>
              </a:rPr>
              <a:t>used </a:t>
            </a:r>
            <a:r>
              <a:rPr lang="en-US" dirty="0">
                <a:solidFill>
                  <a:srgbClr val="FF0000"/>
                </a:solidFill>
              </a:rPr>
              <a:t>to </a:t>
            </a:r>
            <a:r>
              <a:rPr lang="en-US" dirty="0" smtClean="0">
                <a:solidFill>
                  <a:srgbClr val="FF0000"/>
                </a:solidFill>
              </a:rPr>
              <a:t>gather </a:t>
            </a:r>
            <a:r>
              <a:rPr lang="en-US" dirty="0" smtClean="0"/>
              <a:t>them </a:t>
            </a:r>
            <a:r>
              <a:rPr lang="en-US" dirty="0"/>
              <a:t>every day in the morning and at evening to his own tent, where he </a:t>
            </a:r>
            <a:r>
              <a:rPr lang="en-US" dirty="0">
                <a:solidFill>
                  <a:srgbClr val="FF0000"/>
                </a:solidFill>
              </a:rPr>
              <a:t>communicated</a:t>
            </a:r>
            <a:r>
              <a:rPr lang="en-US" dirty="0"/>
              <a:t> to them whatever he was planning to say or to </a:t>
            </a:r>
            <a:r>
              <a:rPr lang="en-US" dirty="0" smtClean="0"/>
              <a:t>do.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31106" y="1398472"/>
            <a:ext cx="4706470" cy="4910887"/>
          </a:xfrm>
        </p:spPr>
        <p:txBody>
          <a:bodyPr>
            <a:normAutofit/>
          </a:bodyPr>
          <a:lstStyle/>
          <a:p>
            <a:r>
              <a:rPr lang="en-US" i="1" dirty="0" smtClean="0"/>
              <a:t>Felt</a:t>
            </a:r>
          </a:p>
          <a:p>
            <a:pPr lvl="1"/>
            <a:r>
              <a:rPr lang="en-US" dirty="0"/>
              <a:t>= 3</a:t>
            </a:r>
            <a:r>
              <a:rPr lang="en-US" baseline="30000" dirty="0"/>
              <a:t>rd</a:t>
            </a:r>
            <a:r>
              <a:rPr lang="en-US" dirty="0"/>
              <a:t> </a:t>
            </a:r>
            <a:r>
              <a:rPr lang="en-US" dirty="0" err="1" smtClean="0"/>
              <a:t>pl</a:t>
            </a:r>
            <a:r>
              <a:rPr lang="en-US" dirty="0" smtClean="0"/>
              <a:t> </a:t>
            </a:r>
            <a:r>
              <a:rPr lang="en-US" dirty="0" err="1"/>
              <a:t>aor</a:t>
            </a:r>
            <a:r>
              <a:rPr lang="en-US" dirty="0"/>
              <a:t> </a:t>
            </a:r>
            <a:r>
              <a:rPr lang="en-US" dirty="0" err="1"/>
              <a:t>ind</a:t>
            </a:r>
            <a:r>
              <a:rPr lang="en-US" dirty="0"/>
              <a:t> act </a:t>
            </a:r>
          </a:p>
          <a:p>
            <a:r>
              <a:rPr lang="en-US" i="1" dirty="0" smtClean="0"/>
              <a:t>Used </a:t>
            </a:r>
            <a:r>
              <a:rPr lang="en-US" i="1" dirty="0" smtClean="0"/>
              <a:t>to gather</a:t>
            </a:r>
            <a:endParaRPr lang="en-US" i="1" dirty="0"/>
          </a:p>
          <a:p>
            <a:pPr lvl="1"/>
            <a:r>
              <a:rPr lang="en-US" dirty="0" smtClean="0"/>
              <a:t>= </a:t>
            </a:r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</a:t>
            </a:r>
            <a:r>
              <a:rPr lang="en-US" dirty="0" smtClean="0"/>
              <a:t>sg impf </a:t>
            </a:r>
            <a:r>
              <a:rPr lang="en-US" dirty="0" err="1" smtClean="0"/>
              <a:t>ind</a:t>
            </a:r>
            <a:r>
              <a:rPr lang="en-US" dirty="0" smtClean="0"/>
              <a:t> act [habitual]</a:t>
            </a:r>
          </a:p>
          <a:p>
            <a:r>
              <a:rPr lang="en-US" i="1" dirty="0" smtClean="0"/>
              <a:t>Communicated</a:t>
            </a:r>
            <a:endParaRPr lang="en-US" dirty="0"/>
          </a:p>
          <a:p>
            <a:pPr lvl="1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sg </a:t>
            </a:r>
            <a:r>
              <a:rPr lang="en-US" dirty="0" smtClean="0"/>
              <a:t>impf </a:t>
            </a:r>
            <a:r>
              <a:rPr lang="en-US" dirty="0" err="1"/>
              <a:t>ind</a:t>
            </a:r>
            <a:r>
              <a:rPr lang="en-US" dirty="0"/>
              <a:t> act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586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Verb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1929" y="2061882"/>
            <a:ext cx="9202272" cy="2743200"/>
          </a:xfrm>
        </p:spPr>
        <p:txBody>
          <a:bodyPr>
            <a:normAutofit/>
          </a:bodyPr>
          <a:lstStyle/>
          <a:p>
            <a:r>
              <a:rPr lang="en-US" dirty="0" smtClean="0"/>
              <a:t>Conveys </a:t>
            </a:r>
            <a:r>
              <a:rPr lang="en-US" dirty="0"/>
              <a:t>an action, occurrence, or state of being</a:t>
            </a:r>
          </a:p>
          <a:p>
            <a:r>
              <a:rPr lang="en-US" dirty="0" smtClean="0"/>
              <a:t>It is the </a:t>
            </a:r>
            <a:r>
              <a:rPr lang="en-US" dirty="0"/>
              <a:t>one required unit in an independent </a:t>
            </a:r>
            <a:r>
              <a:rPr lang="en-US" dirty="0" smtClean="0"/>
              <a:t>clause in Greek.</a:t>
            </a:r>
            <a:endParaRPr lang="en-US" dirty="0" smtClean="0"/>
          </a:p>
          <a:p>
            <a:r>
              <a:rPr lang="en-US" b="1" u="sng" dirty="0" smtClean="0"/>
              <a:t>Finite</a:t>
            </a:r>
            <a:r>
              <a:rPr lang="en-US" dirty="0" smtClean="0"/>
              <a:t> vs </a:t>
            </a:r>
            <a:r>
              <a:rPr lang="en-US" b="1" u="sng" dirty="0" smtClean="0"/>
              <a:t>non-finite</a:t>
            </a:r>
            <a:r>
              <a:rPr lang="en-US" dirty="0" smtClean="0"/>
              <a:t> verbs</a:t>
            </a:r>
          </a:p>
          <a:p>
            <a:pPr lvl="1"/>
            <a:r>
              <a:rPr lang="en-US" dirty="0" smtClean="0"/>
              <a:t>Finite = conjugated</a:t>
            </a:r>
          </a:p>
          <a:p>
            <a:pPr lvl="1"/>
            <a:r>
              <a:rPr lang="en-US" dirty="0" smtClean="0"/>
              <a:t>Non-finite = infinitives and participles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158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630040"/>
            <a:ext cx="9720072" cy="7236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do you know what form </a:t>
            </a:r>
            <a:br>
              <a:rPr lang="en-US" dirty="0" smtClean="0"/>
            </a:br>
            <a:r>
              <a:rPr lang="en-US" dirty="0" smtClean="0"/>
              <a:t>you are looking 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4330" y="2097740"/>
            <a:ext cx="8749553" cy="272527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Morphological analyzer in Alpheios, Perseus, or Arethusa/Perseids (trees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You need to know enough to be able to make decisions or check for mistakes</a:t>
            </a:r>
            <a:endParaRPr lang="en-US" dirty="0" smtClean="0"/>
          </a:p>
          <a:p>
            <a:r>
              <a:rPr lang="en-US" dirty="0"/>
              <a:t>Look them up in a lexicon</a:t>
            </a:r>
            <a:r>
              <a:rPr lang="el-GR" dirty="0"/>
              <a:t>, </a:t>
            </a:r>
            <a:r>
              <a:rPr lang="en-US" dirty="0"/>
              <a:t>textbook, or grammar book</a:t>
            </a:r>
          </a:p>
          <a:p>
            <a:r>
              <a:rPr lang="en-US" dirty="0" smtClean="0"/>
              <a:t>Memorize the most common forms</a:t>
            </a:r>
          </a:p>
          <a:p>
            <a:pPr lvl="1"/>
            <a:r>
              <a:rPr lang="en-US" dirty="0" smtClean="0"/>
              <a:t>Understand the process by which we arrive at these forms</a:t>
            </a:r>
          </a:p>
        </p:txBody>
      </p:sp>
    </p:spTree>
    <p:extLst>
      <p:ext uri="{BB962C8B-B14F-4D97-AF65-F5344CB8AC3E}">
        <p14:creationId xmlns:p14="http://schemas.microsoft.com/office/powerpoint/2010/main" val="790473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398403"/>
            <a:ext cx="9720072" cy="723652"/>
          </a:xfrm>
        </p:spPr>
        <p:txBody>
          <a:bodyPr/>
          <a:lstStyle/>
          <a:p>
            <a:r>
              <a:rPr lang="en-US" dirty="0" smtClean="0"/>
              <a:t>Most Common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6377" y="1612489"/>
            <a:ext cx="8668871" cy="263504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2800" dirty="0" smtClean="0"/>
              <a:t>There are 137 verbs </a:t>
            </a:r>
            <a:r>
              <a:rPr lang="en-US" dirty="0" smtClean="0"/>
              <a:t>that occur </a:t>
            </a:r>
            <a:r>
              <a:rPr lang="en-US" dirty="0"/>
              <a:t>more than 20x in Xenophon’s </a:t>
            </a:r>
            <a:r>
              <a:rPr lang="en-US" i="1" dirty="0" err="1" smtClean="0"/>
              <a:t>Hellenika</a:t>
            </a:r>
            <a:r>
              <a:rPr lang="en-US" dirty="0" smtClean="0"/>
              <a:t>.</a:t>
            </a:r>
          </a:p>
          <a:p>
            <a:r>
              <a:rPr lang="en-US" sz="2800" dirty="0" smtClean="0"/>
              <a:t>Accompanying chart</a:t>
            </a:r>
            <a:r>
              <a:rPr lang="en-US" dirty="0"/>
              <a:t> </a:t>
            </a:r>
            <a:r>
              <a:rPr lang="en-US" dirty="0" smtClean="0"/>
              <a:t>[selection of 35 of those verbs]</a:t>
            </a:r>
          </a:p>
          <a:p>
            <a:pPr lvl="1"/>
            <a:r>
              <a:rPr lang="en-US" dirty="0" smtClean="0"/>
              <a:t>Gets </a:t>
            </a:r>
            <a:r>
              <a:rPr lang="en-US" dirty="0"/>
              <a:t>us through </a:t>
            </a:r>
            <a:r>
              <a:rPr lang="en-US" dirty="0" smtClean="0"/>
              <a:t>the </a:t>
            </a:r>
            <a:r>
              <a:rPr lang="en-US" dirty="0" smtClean="0"/>
              <a:t>chapters in the first unit</a:t>
            </a:r>
            <a:endParaRPr lang="en-US" dirty="0"/>
          </a:p>
          <a:p>
            <a:r>
              <a:rPr lang="en-US" b="1" u="sng" dirty="0" smtClean="0"/>
              <a:t>Lemma</a:t>
            </a:r>
            <a:r>
              <a:rPr lang="en-US" dirty="0" smtClean="0"/>
              <a:t> = the lexicon entry</a:t>
            </a:r>
          </a:p>
        </p:txBody>
      </p:sp>
    </p:spTree>
    <p:extLst>
      <p:ext uri="{BB962C8B-B14F-4D97-AF65-F5344CB8AC3E}">
        <p14:creationId xmlns:p14="http://schemas.microsoft.com/office/powerpoint/2010/main" val="46360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398403"/>
            <a:ext cx="9720072" cy="723652"/>
          </a:xfrm>
        </p:spPr>
        <p:txBody>
          <a:bodyPr/>
          <a:lstStyle/>
          <a:p>
            <a:r>
              <a:rPr lang="en-US" dirty="0"/>
              <a:t>Verbs have six “</a:t>
            </a:r>
            <a:r>
              <a:rPr lang="en-US" b="1" u="sng" dirty="0"/>
              <a:t>principal parts</a:t>
            </a:r>
            <a:r>
              <a:rPr lang="en-US" dirty="0"/>
              <a:t>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6377" y="1382301"/>
            <a:ext cx="9085584" cy="414892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They give us the stems for every conjugated form</a:t>
            </a:r>
          </a:p>
          <a:p>
            <a:r>
              <a:rPr lang="en-US" b="1" dirty="0" smtClean="0"/>
              <a:t>1st person singular </a:t>
            </a:r>
            <a:r>
              <a:rPr lang="en-US" b="1" dirty="0" smtClean="0">
                <a:solidFill>
                  <a:srgbClr val="FF0000"/>
                </a:solidFill>
              </a:rPr>
              <a:t>present</a:t>
            </a:r>
            <a:r>
              <a:rPr lang="en-US" b="1" dirty="0" smtClean="0"/>
              <a:t> indicative </a:t>
            </a:r>
            <a:r>
              <a:rPr lang="en-US" b="1" dirty="0" smtClean="0">
                <a:solidFill>
                  <a:srgbClr val="FF0000"/>
                </a:solidFill>
              </a:rPr>
              <a:t>active  </a:t>
            </a:r>
            <a:r>
              <a:rPr lang="en-US" b="1" dirty="0" smtClean="0"/>
              <a:t>[LEMMA]</a:t>
            </a:r>
          </a:p>
          <a:p>
            <a:r>
              <a:rPr lang="en-US" dirty="0" smtClean="0"/>
              <a:t>--  --  future  --  -- </a:t>
            </a:r>
          </a:p>
          <a:p>
            <a:r>
              <a:rPr lang="en-US" b="1" dirty="0" smtClean="0"/>
              <a:t>--  -- </a:t>
            </a:r>
            <a:r>
              <a:rPr lang="en-US" b="1" dirty="0" smtClean="0">
                <a:solidFill>
                  <a:srgbClr val="FF0000"/>
                </a:solidFill>
              </a:rPr>
              <a:t>aorist</a:t>
            </a:r>
            <a:r>
              <a:rPr lang="en-US" b="1" dirty="0" smtClean="0"/>
              <a:t> --  --</a:t>
            </a:r>
          </a:p>
          <a:p>
            <a:r>
              <a:rPr lang="en-US" dirty="0" smtClean="0"/>
              <a:t>--  --  perfect  --  --</a:t>
            </a:r>
          </a:p>
          <a:p>
            <a:r>
              <a:rPr lang="en-US" dirty="0" smtClean="0"/>
              <a:t>--  --  perfect  --  middle</a:t>
            </a:r>
          </a:p>
          <a:p>
            <a:r>
              <a:rPr lang="en-US" dirty="0" smtClean="0"/>
              <a:t>--  --  aorist  -- passive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4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Principal Parts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61882"/>
            <a:ext cx="9720073" cy="3523130"/>
          </a:xfrm>
        </p:spPr>
        <p:txBody>
          <a:bodyPr>
            <a:normAutofit/>
          </a:bodyPr>
          <a:lstStyle/>
          <a:p>
            <a:r>
              <a:rPr lang="el-GR" sz="2800" b="1" u="sng" dirty="0" smtClean="0">
                <a:cs typeface="Times New Roman" panose="02020603050405020304" pitchFamily="18" charset="0"/>
              </a:rPr>
              <a:t>θύω</a:t>
            </a:r>
            <a:r>
              <a:rPr lang="el-GR" sz="2800" dirty="0">
                <a:cs typeface="Times New Roman" panose="02020603050405020304" pitchFamily="18" charset="0"/>
              </a:rPr>
              <a:t>, θύσω, </a:t>
            </a:r>
            <a:r>
              <a:rPr lang="el-GR" b="1" u="sng" dirty="0">
                <a:cs typeface="Times New Roman" panose="02020603050405020304" pitchFamily="18" charset="0"/>
              </a:rPr>
              <a:t>ἔ</a:t>
            </a:r>
            <a:r>
              <a:rPr lang="el-GR" sz="2800" b="1" u="sng" dirty="0" smtClean="0">
                <a:cs typeface="Times New Roman" panose="02020603050405020304" pitchFamily="18" charset="0"/>
              </a:rPr>
              <a:t>θυσα</a:t>
            </a:r>
            <a:r>
              <a:rPr lang="el-GR" sz="2800" dirty="0">
                <a:cs typeface="Times New Roman" panose="02020603050405020304" pitchFamily="18" charset="0"/>
              </a:rPr>
              <a:t>, τέθυκα, τέθυμαι, ἐτύθην </a:t>
            </a:r>
            <a:r>
              <a:rPr lang="en-US" sz="2800" dirty="0" smtClean="0">
                <a:cs typeface="Times New Roman" panose="02020603050405020304" pitchFamily="18" charset="0"/>
              </a:rPr>
              <a:t>	[</a:t>
            </a:r>
            <a:r>
              <a:rPr lang="en-US" sz="2800" i="1" dirty="0" smtClean="0">
                <a:cs typeface="Times New Roman" panose="02020603050405020304" pitchFamily="18" charset="0"/>
              </a:rPr>
              <a:t>sacrifice</a:t>
            </a:r>
            <a:r>
              <a:rPr lang="en-US" sz="2800" dirty="0" smtClean="0">
                <a:cs typeface="Times New Roman" panose="02020603050405020304" pitchFamily="18" charset="0"/>
              </a:rPr>
              <a:t>]</a:t>
            </a:r>
            <a:endParaRPr lang="en-US" sz="2800" dirty="0">
              <a:cs typeface="Times New Roman" panose="02020603050405020304" pitchFamily="18" charset="0"/>
            </a:endParaRPr>
          </a:p>
          <a:p>
            <a:r>
              <a:rPr lang="el-GR" sz="2800" b="1" u="sng" dirty="0" smtClean="0">
                <a:cs typeface="Times New Roman" panose="02020603050405020304" pitchFamily="18" charset="0"/>
              </a:rPr>
              <a:t>πέμπω</a:t>
            </a:r>
            <a:r>
              <a:rPr lang="el-GR" sz="2800" dirty="0">
                <a:cs typeface="Times New Roman" panose="02020603050405020304" pitchFamily="18" charset="0"/>
              </a:rPr>
              <a:t>, πέμψω, </a:t>
            </a:r>
            <a:r>
              <a:rPr lang="el-GR" b="1" u="sng" dirty="0">
                <a:cs typeface="Times New Roman" panose="02020603050405020304" pitchFamily="18" charset="0"/>
              </a:rPr>
              <a:t>ἔ</a:t>
            </a:r>
            <a:r>
              <a:rPr lang="el-GR" sz="2800" b="1" u="sng" dirty="0" smtClean="0">
                <a:cs typeface="Times New Roman" panose="02020603050405020304" pitchFamily="18" charset="0"/>
              </a:rPr>
              <a:t>πεμψα</a:t>
            </a:r>
            <a:r>
              <a:rPr lang="el-GR" sz="2800" dirty="0">
                <a:cs typeface="Times New Roman" panose="02020603050405020304" pitchFamily="18" charset="0"/>
              </a:rPr>
              <a:t>, πέπομφα, πέπεμμαι, ἐπέμφθην  </a:t>
            </a:r>
            <a:r>
              <a:rPr lang="el-GR" sz="2800" dirty="0" smtClean="0">
                <a:cs typeface="Times New Roman" panose="02020603050405020304" pitchFamily="18" charset="0"/>
              </a:rPr>
              <a:t>  </a:t>
            </a:r>
            <a:r>
              <a:rPr lang="en-US" sz="2800" dirty="0" smtClean="0">
                <a:cs typeface="Times New Roman" panose="02020603050405020304" pitchFamily="18" charset="0"/>
              </a:rPr>
              <a:t>[</a:t>
            </a:r>
            <a:r>
              <a:rPr lang="en-US" sz="2800" i="1" dirty="0" smtClean="0">
                <a:cs typeface="Times New Roman" panose="02020603050405020304" pitchFamily="18" charset="0"/>
              </a:rPr>
              <a:t>send</a:t>
            </a:r>
            <a:r>
              <a:rPr lang="en-US" sz="2800" dirty="0" smtClean="0">
                <a:cs typeface="Times New Roman" panose="02020603050405020304" pitchFamily="18" charset="0"/>
              </a:rPr>
              <a:t>]</a:t>
            </a:r>
            <a:endParaRPr lang="en-US" sz="2800" dirty="0">
              <a:cs typeface="Times New Roman" panose="02020603050405020304" pitchFamily="18" charset="0"/>
            </a:endParaRPr>
          </a:p>
          <a:p>
            <a:r>
              <a:rPr lang="el-GR" b="1" u="sng" dirty="0" smtClean="0"/>
              <a:t>ἄ</a:t>
            </a:r>
            <a:r>
              <a:rPr lang="el-GR" b="1" u="sng" dirty="0" smtClean="0">
                <a:cs typeface="Times New Roman" panose="02020603050405020304" pitchFamily="18" charset="0"/>
              </a:rPr>
              <a:t>ρχω</a:t>
            </a:r>
            <a:r>
              <a:rPr lang="el-GR" sz="2800" dirty="0" smtClean="0">
                <a:cs typeface="Times New Roman" panose="02020603050405020304" pitchFamily="18" charset="0"/>
              </a:rPr>
              <a:t>, </a:t>
            </a:r>
            <a:r>
              <a:rPr lang="el-GR" sz="2800" dirty="0">
                <a:cs typeface="Times New Roman" panose="02020603050405020304" pitchFamily="18" charset="0"/>
              </a:rPr>
              <a:t>ἄρξω, </a:t>
            </a:r>
            <a:r>
              <a:rPr lang="en-US" b="1" u="sng" dirty="0" smtClean="0">
                <a:cs typeface="Times New Roman" panose="02020603050405020304" pitchFamily="18" charset="0"/>
              </a:rPr>
              <a:t>ἦ</a:t>
            </a:r>
            <a:r>
              <a:rPr lang="el-GR" sz="2800" b="1" u="sng" dirty="0" smtClean="0">
                <a:cs typeface="Times New Roman" panose="02020603050405020304" pitchFamily="18" charset="0"/>
              </a:rPr>
              <a:t>ρξα</a:t>
            </a:r>
            <a:r>
              <a:rPr lang="el-GR" sz="2800" dirty="0" smtClean="0">
                <a:cs typeface="Times New Roman" panose="02020603050405020304" pitchFamily="18" charset="0"/>
              </a:rPr>
              <a:t>, </a:t>
            </a:r>
            <a:r>
              <a:rPr lang="en-US" dirty="0" smtClean="0">
                <a:cs typeface="Times New Roman" panose="02020603050405020304" pitchFamily="18" charset="0"/>
              </a:rPr>
              <a:t>ἦ</a:t>
            </a:r>
            <a:r>
              <a:rPr lang="el-GR" dirty="0" smtClean="0">
                <a:cs typeface="Times New Roman" panose="02020603050405020304" pitchFamily="18" charset="0"/>
              </a:rPr>
              <a:t>ρχα</a:t>
            </a:r>
            <a:r>
              <a:rPr lang="el-GR" sz="2800" dirty="0" smtClean="0">
                <a:cs typeface="Times New Roman" panose="02020603050405020304" pitchFamily="18" charset="0"/>
              </a:rPr>
              <a:t>, </a:t>
            </a:r>
            <a:r>
              <a:rPr lang="en-US" dirty="0" smtClean="0">
                <a:cs typeface="Times New Roman" panose="02020603050405020304" pitchFamily="18" charset="0"/>
              </a:rPr>
              <a:t>ἦ</a:t>
            </a:r>
            <a:r>
              <a:rPr lang="el-GR" sz="2800" dirty="0" smtClean="0">
                <a:cs typeface="Times New Roman" panose="02020603050405020304" pitchFamily="18" charset="0"/>
              </a:rPr>
              <a:t>ργμαι</a:t>
            </a:r>
            <a:r>
              <a:rPr lang="el-GR" sz="2800" dirty="0">
                <a:cs typeface="Times New Roman" panose="02020603050405020304" pitchFamily="18" charset="0"/>
              </a:rPr>
              <a:t>, ἤρχθην </a:t>
            </a:r>
            <a:r>
              <a:rPr lang="en-US" sz="2800" dirty="0" smtClean="0">
                <a:cs typeface="Times New Roman" panose="02020603050405020304" pitchFamily="18" charset="0"/>
              </a:rPr>
              <a:t>		[</a:t>
            </a:r>
            <a:r>
              <a:rPr lang="en-US" sz="2800" i="1" dirty="0" smtClean="0">
                <a:cs typeface="Times New Roman" panose="02020603050405020304" pitchFamily="18" charset="0"/>
              </a:rPr>
              <a:t>begin/rule</a:t>
            </a:r>
            <a:r>
              <a:rPr lang="en-US" sz="2800" dirty="0" smtClean="0">
                <a:cs typeface="Times New Roman" panose="02020603050405020304" pitchFamily="18" charset="0"/>
              </a:rPr>
              <a:t>]</a:t>
            </a:r>
            <a:endParaRPr lang="en-US" sz="2800" dirty="0">
              <a:cs typeface="Times New Roman" panose="02020603050405020304" pitchFamily="18" charset="0"/>
            </a:endParaRPr>
          </a:p>
          <a:p>
            <a:r>
              <a:rPr lang="el-GR" b="1" u="sng" dirty="0">
                <a:cs typeface="Times New Roman" panose="02020603050405020304" pitchFamily="18" charset="0"/>
              </a:rPr>
              <a:t>ἔ</a:t>
            </a:r>
            <a:r>
              <a:rPr lang="el-GR" b="1" u="sng" dirty="0" smtClean="0">
                <a:cs typeface="Times New Roman" panose="02020603050405020304" pitchFamily="18" charset="0"/>
              </a:rPr>
              <a:t>χω</a:t>
            </a:r>
            <a:r>
              <a:rPr lang="el-GR" sz="2800" dirty="0" smtClean="0">
                <a:cs typeface="Times New Roman" panose="02020603050405020304" pitchFamily="18" charset="0"/>
              </a:rPr>
              <a:t>, </a:t>
            </a:r>
            <a:r>
              <a:rPr lang="el-GR" sz="2800" dirty="0">
                <a:cs typeface="Times New Roman" panose="02020603050405020304" pitchFamily="18" charset="0"/>
              </a:rPr>
              <a:t>ἕξω/σχήσω, </a:t>
            </a:r>
            <a:r>
              <a:rPr lang="el-GR" sz="2800" b="1" u="sng" dirty="0">
                <a:cs typeface="Times New Roman" panose="02020603050405020304" pitchFamily="18" charset="0"/>
              </a:rPr>
              <a:t>ἔσχον</a:t>
            </a:r>
            <a:r>
              <a:rPr lang="el-GR" sz="2800" dirty="0">
                <a:cs typeface="Times New Roman" panose="02020603050405020304" pitchFamily="18" charset="0"/>
              </a:rPr>
              <a:t>, ἔσχηκα, ἔσχημαι, --- </a:t>
            </a:r>
            <a:r>
              <a:rPr lang="en-US" sz="2800" dirty="0" smtClean="0">
                <a:cs typeface="Times New Roman" panose="02020603050405020304" pitchFamily="18" charset="0"/>
              </a:rPr>
              <a:t>	[</a:t>
            </a:r>
            <a:r>
              <a:rPr lang="en-US" sz="2800" i="1" dirty="0" smtClean="0">
                <a:cs typeface="Times New Roman" panose="02020603050405020304" pitchFamily="18" charset="0"/>
              </a:rPr>
              <a:t>have/hold</a:t>
            </a:r>
            <a:r>
              <a:rPr lang="en-US" sz="2800" dirty="0" smtClean="0">
                <a:cs typeface="Times New Roman" panose="02020603050405020304" pitchFamily="18" charset="0"/>
              </a:rPr>
              <a:t>] </a:t>
            </a:r>
            <a:endParaRPr lang="en-US" sz="2800" dirty="0">
              <a:cs typeface="Times New Roman" panose="02020603050405020304" pitchFamily="18" charset="0"/>
            </a:endParaRPr>
          </a:p>
          <a:p>
            <a:r>
              <a:rPr lang="el-GR" sz="2800" b="1" dirty="0" smtClean="0">
                <a:cs typeface="Times New Roman" panose="02020603050405020304" pitchFamily="18" charset="0"/>
              </a:rPr>
              <a:t>λαμβάνω</a:t>
            </a:r>
            <a:r>
              <a:rPr lang="el-GR" sz="2800" dirty="0">
                <a:cs typeface="Times New Roman" panose="02020603050405020304" pitchFamily="18" charset="0"/>
              </a:rPr>
              <a:t>, λήψσομαι, </a:t>
            </a:r>
            <a:r>
              <a:rPr lang="el-GR" sz="2800" b="1" u="sng" dirty="0">
                <a:cs typeface="Times New Roman" panose="02020603050405020304" pitchFamily="18" charset="0"/>
              </a:rPr>
              <a:t>ἔλαβον</a:t>
            </a:r>
            <a:r>
              <a:rPr lang="el-GR" sz="2800" dirty="0">
                <a:cs typeface="Times New Roman" panose="02020603050405020304" pitchFamily="18" charset="0"/>
              </a:rPr>
              <a:t>, εἴληφα, </a:t>
            </a:r>
            <a:r>
              <a:rPr lang="el-GR" dirty="0" smtClean="0">
                <a:cs typeface="Times New Roman" panose="02020603050405020304" pitchFamily="18" charset="0"/>
              </a:rPr>
              <a:t>εἴ</a:t>
            </a:r>
            <a:r>
              <a:rPr lang="el-GR" dirty="0">
                <a:cs typeface="Times New Roman" panose="02020603050405020304" pitchFamily="18" charset="0"/>
              </a:rPr>
              <a:t>λ</a:t>
            </a:r>
            <a:r>
              <a:rPr lang="el-GR" sz="2800" dirty="0" smtClean="0">
                <a:cs typeface="Times New Roman" panose="02020603050405020304" pitchFamily="18" charset="0"/>
              </a:rPr>
              <a:t>ημμαι</a:t>
            </a:r>
            <a:r>
              <a:rPr lang="el-GR" sz="2800" dirty="0">
                <a:cs typeface="Times New Roman" panose="02020603050405020304" pitchFamily="18" charset="0"/>
              </a:rPr>
              <a:t>, ἐλήφθην </a:t>
            </a:r>
            <a:r>
              <a:rPr lang="en-US" sz="2800" dirty="0" smtClean="0">
                <a:cs typeface="Times New Roman" panose="02020603050405020304" pitchFamily="18" charset="0"/>
              </a:rPr>
              <a:t>[</a:t>
            </a:r>
            <a:r>
              <a:rPr lang="en-US" sz="2800" i="1" dirty="0" smtClean="0">
                <a:cs typeface="Times New Roman" panose="02020603050405020304" pitchFamily="18" charset="0"/>
              </a:rPr>
              <a:t>take</a:t>
            </a:r>
            <a:r>
              <a:rPr lang="en-US" sz="2800" dirty="0" smtClean="0">
                <a:cs typeface="Times New Roman" panose="02020603050405020304" pitchFamily="18" charset="0"/>
              </a:rPr>
              <a:t>]</a:t>
            </a:r>
          </a:p>
          <a:p>
            <a:r>
              <a:rPr lang="el-GR" b="1" u="sng" dirty="0" smtClean="0"/>
              <a:t>ἔ</a:t>
            </a:r>
            <a:r>
              <a:rPr lang="el-GR" b="1" u="sng" dirty="0" smtClean="0">
                <a:cs typeface="Times New Roman" panose="02020603050405020304" pitchFamily="18" charset="0"/>
              </a:rPr>
              <a:t>ρχομαι</a:t>
            </a:r>
            <a:r>
              <a:rPr lang="el-GR" sz="2800" dirty="0" smtClean="0">
                <a:cs typeface="Times New Roman" panose="02020603050405020304" pitchFamily="18" charset="0"/>
              </a:rPr>
              <a:t>, </a:t>
            </a:r>
            <a:r>
              <a:rPr lang="el-GR" sz="2800" dirty="0">
                <a:cs typeface="Times New Roman" panose="02020603050405020304" pitchFamily="18" charset="0"/>
              </a:rPr>
              <a:t>ἐλεύσομαι, </a:t>
            </a:r>
            <a:r>
              <a:rPr lang="el-GR" b="1" u="sng" dirty="0" smtClean="0"/>
              <a:t>ἦ</a:t>
            </a:r>
            <a:r>
              <a:rPr lang="el-GR" sz="2800" b="1" u="sng" dirty="0" smtClean="0">
                <a:cs typeface="Times New Roman" panose="02020603050405020304" pitchFamily="18" charset="0"/>
              </a:rPr>
              <a:t>λθον</a:t>
            </a:r>
            <a:r>
              <a:rPr lang="el-GR" sz="2800" dirty="0">
                <a:cs typeface="Times New Roman" panose="02020603050405020304" pitchFamily="18" charset="0"/>
              </a:rPr>
              <a:t>, ἐλήλυθα, ---, --- </a:t>
            </a:r>
            <a:r>
              <a:rPr lang="en-US" sz="2800" dirty="0" smtClean="0">
                <a:cs typeface="Times New Roman" panose="02020603050405020304" pitchFamily="18" charset="0"/>
              </a:rPr>
              <a:t>	[</a:t>
            </a:r>
            <a:r>
              <a:rPr lang="en-US" sz="2800" i="1" dirty="0" smtClean="0">
                <a:cs typeface="Times New Roman" panose="02020603050405020304" pitchFamily="18" charset="0"/>
              </a:rPr>
              <a:t>come/arrive</a:t>
            </a:r>
            <a:r>
              <a:rPr lang="en-US" sz="2800" dirty="0" smtClean="0">
                <a:cs typeface="Times New Roman" panose="02020603050405020304" pitchFamily="18" charset="0"/>
              </a:rPr>
              <a:t>]</a:t>
            </a:r>
          </a:p>
          <a:p>
            <a:endParaRPr 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8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 Regular verbs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024128" y="1640520"/>
            <a:ext cx="4845730" cy="363072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tabLst>
                <a:tab pos="403225" algn="l"/>
                <a:tab pos="2062163" algn="l"/>
              </a:tabLst>
            </a:pPr>
            <a:r>
              <a:rPr lang="en-US" dirty="0"/>
              <a:t>ἀπ</a:t>
            </a:r>
            <a:r>
              <a:rPr lang="en-US" dirty="0" err="1"/>
              <a:t>οκτείνω</a:t>
            </a:r>
            <a:r>
              <a:rPr lang="en-US" dirty="0"/>
              <a:t>	</a:t>
            </a:r>
            <a:r>
              <a:rPr lang="en-US" i="1" dirty="0" smtClean="0"/>
              <a:t>I </a:t>
            </a:r>
            <a:r>
              <a:rPr lang="en-US" i="1" dirty="0"/>
              <a:t>kill</a:t>
            </a:r>
            <a:endParaRPr lang="en-US" dirty="0"/>
          </a:p>
          <a:p>
            <a:pPr>
              <a:tabLst>
                <a:tab pos="403225" algn="l"/>
                <a:tab pos="2062163" algn="l"/>
              </a:tabLst>
            </a:pPr>
            <a:r>
              <a:rPr lang="en-US" dirty="0" err="1"/>
              <a:t>ἄρχω</a:t>
            </a:r>
            <a:r>
              <a:rPr lang="en-US" dirty="0"/>
              <a:t>	</a:t>
            </a:r>
            <a:r>
              <a:rPr lang="en-US" i="1" dirty="0" smtClean="0"/>
              <a:t>I begin/rule</a:t>
            </a:r>
          </a:p>
          <a:p>
            <a:pPr>
              <a:tabLst>
                <a:tab pos="403225" algn="l"/>
                <a:tab pos="2062163" algn="l"/>
              </a:tabLst>
            </a:pPr>
            <a:r>
              <a:rPr lang="el-GR" dirty="0" smtClean="0"/>
              <a:t>βαίνω</a:t>
            </a:r>
            <a:r>
              <a:rPr lang="en-US" dirty="0" smtClean="0"/>
              <a:t>	</a:t>
            </a:r>
            <a:r>
              <a:rPr lang="en-US" i="1" dirty="0" smtClean="0"/>
              <a:t>I march, go</a:t>
            </a:r>
            <a:endParaRPr lang="en-US" dirty="0" smtClean="0"/>
          </a:p>
          <a:p>
            <a:pPr>
              <a:tabLst>
                <a:tab pos="403225" algn="l"/>
                <a:tab pos="2062163" algn="l"/>
              </a:tabLst>
            </a:pPr>
            <a:r>
              <a:rPr lang="el-GR" dirty="0" smtClean="0"/>
              <a:t>ἥκω</a:t>
            </a:r>
            <a:r>
              <a:rPr lang="en-US" dirty="0" smtClean="0"/>
              <a:t>	</a:t>
            </a:r>
            <a:r>
              <a:rPr lang="en-US" i="1" dirty="0" smtClean="0"/>
              <a:t>I come, am present</a:t>
            </a:r>
            <a:r>
              <a:rPr lang="en-US" dirty="0" smtClean="0"/>
              <a:t> </a:t>
            </a:r>
            <a:endParaRPr lang="en-US" dirty="0"/>
          </a:p>
          <a:p>
            <a:pPr>
              <a:tabLst>
                <a:tab pos="403225" algn="l"/>
                <a:tab pos="2062163" algn="l"/>
              </a:tabLst>
            </a:pPr>
            <a:r>
              <a:rPr lang="en-US" dirty="0" err="1" smtClean="0"/>
              <a:t>θύω</a:t>
            </a:r>
            <a:r>
              <a:rPr lang="en-US" dirty="0"/>
              <a:t>	</a:t>
            </a:r>
            <a:r>
              <a:rPr lang="en-US" i="1" dirty="0" smtClean="0"/>
              <a:t>I sacrifice</a:t>
            </a:r>
            <a:endParaRPr lang="en-US" dirty="0"/>
          </a:p>
          <a:p>
            <a:pPr>
              <a:tabLst>
                <a:tab pos="403225" algn="l"/>
                <a:tab pos="2062163" algn="l"/>
              </a:tabLst>
            </a:pPr>
            <a:r>
              <a:rPr lang="el-GR" dirty="0" smtClean="0"/>
              <a:t>λέγω</a:t>
            </a:r>
            <a:r>
              <a:rPr lang="en-US" dirty="0" smtClean="0"/>
              <a:t>	</a:t>
            </a:r>
            <a:r>
              <a:rPr lang="en-US" i="1" dirty="0" smtClean="0"/>
              <a:t>I say, collect</a:t>
            </a:r>
            <a:endParaRPr lang="en-US" dirty="0"/>
          </a:p>
          <a:p>
            <a:pPr>
              <a:tabLst>
                <a:tab pos="403225" algn="l"/>
                <a:tab pos="2062163" algn="l"/>
              </a:tabLst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440129" y="1640520"/>
            <a:ext cx="5097448" cy="363072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err="1"/>
              <a:t>μένω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i="1" dirty="0" smtClean="0"/>
              <a:t>I </a:t>
            </a:r>
            <a:r>
              <a:rPr lang="en-US" i="1" dirty="0"/>
              <a:t>remain</a:t>
            </a:r>
            <a:endParaRPr lang="en-US" dirty="0"/>
          </a:p>
          <a:p>
            <a:r>
              <a:rPr lang="el-GR" dirty="0" smtClean="0"/>
              <a:t>πέμπω</a:t>
            </a:r>
            <a:r>
              <a:rPr lang="el-GR" dirty="0"/>
              <a:t>		</a:t>
            </a:r>
            <a:r>
              <a:rPr lang="en-US" i="1" dirty="0"/>
              <a:t>I send</a:t>
            </a:r>
          </a:p>
          <a:p>
            <a:r>
              <a:rPr lang="el-GR" dirty="0"/>
              <a:t>πλέω		</a:t>
            </a:r>
            <a:r>
              <a:rPr lang="en-US" i="1" dirty="0"/>
              <a:t>I sail</a:t>
            </a:r>
          </a:p>
          <a:p>
            <a:r>
              <a:rPr lang="el-GR" dirty="0" smtClean="0"/>
              <a:t>πράσσω</a:t>
            </a:r>
            <a:r>
              <a:rPr lang="el-GR" dirty="0"/>
              <a:t>	</a:t>
            </a:r>
            <a:r>
              <a:rPr lang="en-US" dirty="0" smtClean="0"/>
              <a:t>	</a:t>
            </a:r>
            <a:r>
              <a:rPr lang="en-US" i="1" dirty="0" smtClean="0"/>
              <a:t>I </a:t>
            </a:r>
            <a:r>
              <a:rPr lang="en-US" i="1" dirty="0"/>
              <a:t>make/do</a:t>
            </a:r>
          </a:p>
          <a:p>
            <a:r>
              <a:rPr lang="el-GR" dirty="0" smtClean="0"/>
              <a:t>στρατεύω</a:t>
            </a:r>
            <a:r>
              <a:rPr lang="en-US" dirty="0" smtClean="0"/>
              <a:t>		</a:t>
            </a:r>
            <a:r>
              <a:rPr lang="en-US" i="1" dirty="0" smtClean="0"/>
              <a:t>I </a:t>
            </a:r>
            <a:r>
              <a:rPr lang="en-US" i="1" dirty="0"/>
              <a:t>wage </a:t>
            </a:r>
            <a:r>
              <a:rPr lang="en-US" i="1" dirty="0" smtClean="0"/>
              <a:t>war</a:t>
            </a:r>
          </a:p>
          <a:p>
            <a:r>
              <a:rPr lang="el-GR" dirty="0" smtClean="0"/>
              <a:t>τάττω</a:t>
            </a:r>
            <a:r>
              <a:rPr lang="en-US" dirty="0" smtClean="0"/>
              <a:t>		</a:t>
            </a:r>
            <a:r>
              <a:rPr lang="en-US" i="1" dirty="0" smtClean="0"/>
              <a:t>I array, station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329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 contract verbs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87494" y="1586754"/>
            <a:ext cx="4993339" cy="4598893"/>
          </a:xfrm>
        </p:spPr>
        <p:txBody>
          <a:bodyPr>
            <a:normAutofit/>
          </a:bodyPr>
          <a:lstStyle/>
          <a:p>
            <a:r>
              <a:rPr lang="en-US" dirty="0" err="1" smtClean="0"/>
              <a:t>ἀδικέω</a:t>
            </a:r>
            <a:r>
              <a:rPr lang="en-US" dirty="0"/>
              <a:t>		</a:t>
            </a:r>
            <a:r>
              <a:rPr lang="en-US" i="1" dirty="0"/>
              <a:t>I do wrong</a:t>
            </a:r>
            <a:endParaRPr lang="en-US" dirty="0"/>
          </a:p>
          <a:p>
            <a:r>
              <a:rPr lang="en-US" dirty="0"/>
              <a:t>α</a:t>
            </a:r>
            <a:r>
              <a:rPr lang="en-US" dirty="0" err="1"/>
              <a:t>ἱρέω</a:t>
            </a:r>
            <a:r>
              <a:rPr lang="en-US" dirty="0"/>
              <a:t>		</a:t>
            </a:r>
            <a:r>
              <a:rPr lang="en-US" i="1" dirty="0"/>
              <a:t>I take</a:t>
            </a:r>
            <a:endParaRPr lang="en-US" dirty="0"/>
          </a:p>
          <a:p>
            <a:r>
              <a:rPr lang="el-GR" dirty="0"/>
              <a:t>ἀπο</a:t>
            </a:r>
            <a:r>
              <a:rPr lang="en-US" dirty="0" err="1"/>
              <a:t>χωρέω</a:t>
            </a:r>
            <a:r>
              <a:rPr lang="en-US" dirty="0"/>
              <a:t>	</a:t>
            </a:r>
            <a:r>
              <a:rPr lang="en-US" i="1" dirty="0"/>
              <a:t>I retreat</a:t>
            </a:r>
            <a:endParaRPr lang="en-US" dirty="0"/>
          </a:p>
          <a:p>
            <a:r>
              <a:rPr lang="en-US" dirty="0" smtClean="0"/>
              <a:t>β</a:t>
            </a:r>
            <a:r>
              <a:rPr lang="en-US" dirty="0" err="1" smtClean="0"/>
              <a:t>οηθέω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i="1" dirty="0" smtClean="0"/>
              <a:t>I </a:t>
            </a:r>
            <a:r>
              <a:rPr lang="en-US" i="1" dirty="0"/>
              <a:t>help</a:t>
            </a:r>
            <a:endParaRPr lang="en-US" dirty="0"/>
          </a:p>
          <a:p>
            <a:r>
              <a:rPr lang="en-US" dirty="0" err="1"/>
              <a:t>νικ</a:t>
            </a:r>
            <a:r>
              <a:rPr lang="en-US" dirty="0"/>
              <a:t>άω		</a:t>
            </a:r>
            <a:r>
              <a:rPr lang="en-US" i="1" dirty="0"/>
              <a:t>I conquer</a:t>
            </a:r>
            <a:endParaRPr lang="en-US" dirty="0"/>
          </a:p>
          <a:p>
            <a:r>
              <a:rPr lang="en-US" dirty="0" smtClean="0"/>
              <a:t>π</a:t>
            </a:r>
            <a:r>
              <a:rPr lang="en-US" dirty="0" err="1" smtClean="0"/>
              <a:t>οιέω</a:t>
            </a:r>
            <a:r>
              <a:rPr lang="en-US" dirty="0"/>
              <a:t>		</a:t>
            </a:r>
            <a:r>
              <a:rPr lang="en-US" i="1" dirty="0"/>
              <a:t>I make/do</a:t>
            </a:r>
            <a:endParaRPr lang="en-US" dirty="0"/>
          </a:p>
          <a:p>
            <a:r>
              <a:rPr lang="en-US" dirty="0"/>
              <a:t>π</a:t>
            </a:r>
            <a:r>
              <a:rPr lang="en-US" dirty="0" err="1"/>
              <a:t>ολεμέω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i="1" dirty="0" smtClean="0"/>
              <a:t>I </a:t>
            </a:r>
            <a:r>
              <a:rPr lang="en-US" i="1" dirty="0"/>
              <a:t>fight a war</a:t>
            </a:r>
            <a:endParaRPr lang="en-US" dirty="0"/>
          </a:p>
          <a:p>
            <a:r>
              <a:rPr lang="en-US" dirty="0" err="1"/>
              <a:t>φο</a:t>
            </a:r>
            <a:r>
              <a:rPr lang="en-US" dirty="0"/>
              <a:t>βέω		</a:t>
            </a:r>
            <a:r>
              <a:rPr lang="en-US" i="1" dirty="0"/>
              <a:t>I am afraid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536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 verbs with a “2</a:t>
            </a:r>
            <a:r>
              <a:rPr lang="en-US" baseline="30000" dirty="0" smtClean="0"/>
              <a:t>nd</a:t>
            </a:r>
            <a:r>
              <a:rPr lang="en-US" dirty="0" smtClean="0"/>
              <a:t> aorist”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7625" y="1586753"/>
            <a:ext cx="5656730" cy="3648635"/>
          </a:xfrm>
        </p:spPr>
        <p:txBody>
          <a:bodyPr>
            <a:normAutofit/>
          </a:bodyPr>
          <a:lstStyle/>
          <a:p>
            <a:r>
              <a:rPr lang="en-US" dirty="0"/>
              <a:t>ἄ</a:t>
            </a:r>
            <a:r>
              <a:rPr lang="en-US" dirty="0" err="1"/>
              <a:t>γω</a:t>
            </a:r>
            <a:r>
              <a:rPr lang="en-US" dirty="0"/>
              <a:t> 		</a:t>
            </a:r>
            <a:r>
              <a:rPr lang="en-US" i="1" dirty="0"/>
              <a:t>I lead</a:t>
            </a:r>
            <a:endParaRPr lang="en-US" dirty="0"/>
          </a:p>
          <a:p>
            <a:r>
              <a:rPr lang="el-GR" dirty="0" smtClean="0">
                <a:cs typeface="Times New Roman" panose="02020603050405020304" pitchFamily="18" charset="0"/>
              </a:rPr>
              <a:t>ἔ</a:t>
            </a:r>
            <a:r>
              <a:rPr lang="en-US" dirty="0" err="1" smtClean="0"/>
              <a:t>χω</a:t>
            </a:r>
            <a:r>
              <a:rPr lang="en-US" dirty="0" smtClean="0"/>
              <a:t> </a:t>
            </a:r>
            <a:r>
              <a:rPr lang="en-US" dirty="0"/>
              <a:t>		</a:t>
            </a:r>
            <a:r>
              <a:rPr lang="en-US" i="1" dirty="0"/>
              <a:t>I hold</a:t>
            </a:r>
            <a:endParaRPr lang="en-US" dirty="0"/>
          </a:p>
          <a:p>
            <a:r>
              <a:rPr lang="en-US" dirty="0" smtClean="0"/>
              <a:t>λαμβ</a:t>
            </a:r>
            <a:r>
              <a:rPr lang="en-US" dirty="0" err="1" smtClean="0"/>
              <a:t>άνω</a:t>
            </a:r>
            <a:r>
              <a:rPr lang="en-US" dirty="0" smtClean="0"/>
              <a:t> 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i="1" dirty="0" smtClean="0"/>
              <a:t>I take</a:t>
            </a:r>
          </a:p>
          <a:p>
            <a:r>
              <a:rPr lang="en-US" dirty="0" err="1"/>
              <a:t>φεύγω</a:t>
            </a:r>
            <a:r>
              <a:rPr lang="en-US" dirty="0"/>
              <a:t> 		</a:t>
            </a:r>
            <a:r>
              <a:rPr lang="en-US" i="1" dirty="0"/>
              <a:t>I flee</a:t>
            </a:r>
            <a:endParaRPr lang="en-US" dirty="0"/>
          </a:p>
          <a:p>
            <a:r>
              <a:rPr lang="en-US" dirty="0" smtClean="0"/>
              <a:t>β</a:t>
            </a:r>
            <a:r>
              <a:rPr lang="en-US" dirty="0" err="1" smtClean="0"/>
              <a:t>άλλω</a:t>
            </a:r>
            <a:r>
              <a:rPr lang="en-US" dirty="0" smtClean="0"/>
              <a:t> 		</a:t>
            </a:r>
            <a:r>
              <a:rPr lang="en-US" i="1" dirty="0" smtClean="0"/>
              <a:t>I throw</a:t>
            </a:r>
            <a:r>
              <a:rPr lang="en-US" dirty="0" smtClean="0"/>
              <a:t> </a:t>
            </a:r>
          </a:p>
          <a:p>
            <a:r>
              <a:rPr lang="en-US" dirty="0" smtClean="0"/>
              <a:t>ἀπ</a:t>
            </a:r>
            <a:r>
              <a:rPr lang="en-US" dirty="0" err="1" smtClean="0"/>
              <a:t>οθνήσκω</a:t>
            </a:r>
            <a:r>
              <a:rPr lang="en-US" dirty="0"/>
              <a:t>	</a:t>
            </a:r>
            <a:r>
              <a:rPr lang="en-US" i="1" dirty="0"/>
              <a:t>I die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19687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 Deponent Verbs </a:t>
            </a:r>
            <a:br>
              <a:rPr lang="en-US" dirty="0" smtClean="0"/>
            </a:br>
            <a:r>
              <a:rPr lang="en-US" sz="2800" dirty="0" smtClean="0"/>
              <a:t>[various aorists</a:t>
            </a:r>
            <a:r>
              <a:rPr lang="en-US" sz="2800" dirty="0"/>
              <a:t>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1788" y="1846728"/>
            <a:ext cx="6347012" cy="3576919"/>
          </a:xfrm>
        </p:spPr>
        <p:txBody>
          <a:bodyPr>
            <a:normAutofit/>
          </a:bodyPr>
          <a:lstStyle/>
          <a:p>
            <a:r>
              <a:rPr lang="en-US" dirty="0"/>
              <a:t>Identified as </a:t>
            </a:r>
            <a:r>
              <a:rPr lang="en-US" dirty="0" smtClean="0"/>
              <a:t>“Present </a:t>
            </a:r>
            <a:r>
              <a:rPr lang="en-US" dirty="0"/>
              <a:t>Indicative </a:t>
            </a:r>
            <a:r>
              <a:rPr lang="en-US" dirty="0" smtClean="0"/>
              <a:t>Middle”</a:t>
            </a:r>
            <a:endParaRPr lang="en-US" dirty="0"/>
          </a:p>
          <a:p>
            <a:r>
              <a:rPr lang="en-US" noProof="1" smtClean="0"/>
              <a:t>ἀφικνέομαι	</a:t>
            </a:r>
            <a:r>
              <a:rPr lang="en-US" i="1" noProof="1" smtClean="0"/>
              <a:t>I arrive </a:t>
            </a:r>
            <a:endParaRPr lang="en-US" noProof="1" smtClean="0"/>
          </a:p>
          <a:p>
            <a:r>
              <a:rPr lang="en-US" noProof="1"/>
              <a:t>γίγνομαι		</a:t>
            </a:r>
            <a:r>
              <a:rPr lang="en-US" i="1" noProof="1"/>
              <a:t>I become</a:t>
            </a:r>
            <a:endParaRPr lang="en-US" noProof="1"/>
          </a:p>
          <a:p>
            <a:r>
              <a:rPr lang="el-GR" dirty="0" smtClean="0">
                <a:cs typeface="Times New Roman" panose="02020603050405020304" pitchFamily="18" charset="0"/>
              </a:rPr>
              <a:t>ἔ</a:t>
            </a:r>
            <a:r>
              <a:rPr lang="en-US" noProof="1" smtClean="0"/>
              <a:t>ρχομαι		</a:t>
            </a:r>
            <a:r>
              <a:rPr lang="en-US" i="1" noProof="1" smtClean="0"/>
              <a:t>I come</a:t>
            </a:r>
            <a:endParaRPr lang="en-US" noProof="1" smtClean="0"/>
          </a:p>
          <a:p>
            <a:r>
              <a:rPr lang="en-US" noProof="1" smtClean="0"/>
              <a:t>ἡγέομαι		</a:t>
            </a:r>
            <a:r>
              <a:rPr lang="en-US" i="1" noProof="1" smtClean="0"/>
              <a:t>I lead</a:t>
            </a:r>
            <a:endParaRPr lang="en-US" noProof="1" smtClean="0"/>
          </a:p>
          <a:p>
            <a:r>
              <a:rPr lang="en-US" noProof="1" smtClean="0"/>
              <a:t>μάχομαι 		</a:t>
            </a:r>
            <a:r>
              <a:rPr lang="en-US" i="1" noProof="1" smtClean="0"/>
              <a:t>I fight</a:t>
            </a:r>
            <a:endParaRPr lang="en-US" noProof="1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290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–MI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7695" y="2070846"/>
            <a:ext cx="5112212" cy="2465294"/>
          </a:xfrm>
        </p:spPr>
        <p:txBody>
          <a:bodyPr/>
          <a:lstStyle/>
          <a:p>
            <a:r>
              <a:rPr lang="en-US" dirty="0" smtClean="0"/>
              <a:t>ε</a:t>
            </a:r>
            <a:r>
              <a:rPr lang="el-GR" dirty="0" smtClean="0"/>
              <a:t>ἰ</a:t>
            </a:r>
            <a:r>
              <a:rPr lang="en-US" dirty="0" smtClean="0"/>
              <a:t>μ</a:t>
            </a:r>
            <a:r>
              <a:rPr lang="el-GR" dirty="0" smtClean="0"/>
              <a:t>ί </a:t>
            </a:r>
            <a:r>
              <a:rPr lang="en-US" dirty="0"/>
              <a:t>		</a:t>
            </a:r>
            <a:r>
              <a:rPr lang="en-US" i="1" dirty="0" smtClean="0"/>
              <a:t>I </a:t>
            </a:r>
            <a:r>
              <a:rPr lang="en-US" i="1" dirty="0"/>
              <a:t>am</a:t>
            </a:r>
            <a:r>
              <a:rPr lang="en-US" dirty="0"/>
              <a:t>  </a:t>
            </a:r>
            <a:endParaRPr lang="en-US" dirty="0" smtClean="0"/>
          </a:p>
          <a:p>
            <a:r>
              <a:rPr lang="el-GR" dirty="0" smtClean="0"/>
              <a:t>ἵ</a:t>
            </a:r>
            <a:r>
              <a:rPr lang="en-US" dirty="0" err="1" smtClean="0"/>
              <a:t>στημι</a:t>
            </a:r>
            <a:r>
              <a:rPr lang="en-US" dirty="0" smtClean="0"/>
              <a:t> </a:t>
            </a:r>
            <a:r>
              <a:rPr lang="el-GR" dirty="0" smtClean="0"/>
              <a:t>		</a:t>
            </a:r>
            <a:r>
              <a:rPr lang="en-US" i="1" dirty="0" smtClean="0"/>
              <a:t>I stand, set up</a:t>
            </a:r>
          </a:p>
          <a:p>
            <a:r>
              <a:rPr lang="en-US" dirty="0" err="1" smtClean="0"/>
              <a:t>δίδωμι</a:t>
            </a:r>
            <a:r>
              <a:rPr lang="en-US" dirty="0" smtClean="0"/>
              <a:t>		</a:t>
            </a:r>
            <a:r>
              <a:rPr lang="en-US" i="1" dirty="0" smtClean="0"/>
              <a:t>I give</a:t>
            </a:r>
            <a:r>
              <a:rPr lang="en-US" dirty="0" smtClean="0"/>
              <a:t> </a:t>
            </a:r>
          </a:p>
          <a:p>
            <a:r>
              <a:rPr lang="en-US" dirty="0" smtClean="0"/>
              <a:t>ἀπ</a:t>
            </a:r>
            <a:r>
              <a:rPr lang="en-US" dirty="0" err="1" smtClean="0"/>
              <a:t>όλλυμι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i="1" dirty="0" smtClean="0"/>
              <a:t>I </a:t>
            </a:r>
            <a:r>
              <a:rPr lang="en-US" i="1" dirty="0"/>
              <a:t>kill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432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640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Non-Finite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5035" y="1470212"/>
            <a:ext cx="9646024" cy="4839148"/>
          </a:xfrm>
        </p:spPr>
        <p:txBody>
          <a:bodyPr>
            <a:normAutofit lnSpcReduction="10000"/>
          </a:bodyPr>
          <a:lstStyle/>
          <a:p>
            <a:r>
              <a:rPr lang="en-US" b="1" u="sng" dirty="0" smtClean="0"/>
              <a:t>Infinitive</a:t>
            </a:r>
            <a:r>
              <a:rPr lang="en-US" dirty="0" smtClean="0"/>
              <a:t> = basic form of the verb; “to x” </a:t>
            </a:r>
            <a:endParaRPr lang="en-US" dirty="0"/>
          </a:p>
          <a:p>
            <a:pPr lvl="1"/>
            <a:r>
              <a:rPr lang="en-US" dirty="0" smtClean="0"/>
              <a:t>Note: NOT the lemma</a:t>
            </a:r>
          </a:p>
          <a:p>
            <a:pPr lvl="1"/>
            <a:r>
              <a:rPr lang="en-US" u="sng" dirty="0" smtClean="0"/>
              <a:t>Complementary</a:t>
            </a:r>
            <a:r>
              <a:rPr lang="en-US" dirty="0" smtClean="0"/>
              <a:t> use [finish the meaning of a verb] </a:t>
            </a:r>
          </a:p>
          <a:p>
            <a:pPr lvl="2"/>
            <a:r>
              <a:rPr lang="en-US" dirty="0" smtClean="0"/>
              <a:t>“I </a:t>
            </a:r>
            <a:r>
              <a:rPr lang="en-US" dirty="0"/>
              <a:t>like </a:t>
            </a:r>
            <a:r>
              <a:rPr lang="en-US" u="sng" dirty="0">
                <a:solidFill>
                  <a:srgbClr val="FF0000"/>
                </a:solidFill>
              </a:rPr>
              <a:t>to eat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ice cream</a:t>
            </a:r>
            <a:r>
              <a:rPr lang="en-US" dirty="0" smtClean="0"/>
              <a:t>.”</a:t>
            </a:r>
          </a:p>
          <a:p>
            <a:pPr lvl="1"/>
            <a:r>
              <a:rPr lang="en-US" u="sng" dirty="0" smtClean="0"/>
              <a:t>Substantive</a:t>
            </a:r>
            <a:r>
              <a:rPr lang="en-US" dirty="0" smtClean="0"/>
              <a:t> use = like a noun</a:t>
            </a:r>
            <a:endParaRPr lang="en-US" dirty="0"/>
          </a:p>
          <a:p>
            <a:pPr lvl="2"/>
            <a:r>
              <a:rPr lang="en-US" dirty="0" smtClean="0"/>
              <a:t>“</a:t>
            </a:r>
            <a:r>
              <a:rPr lang="en-US" u="sng" dirty="0">
                <a:solidFill>
                  <a:srgbClr val="FF0000"/>
                </a:solidFill>
              </a:rPr>
              <a:t>To get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out of the house is a pleasure.” </a:t>
            </a:r>
            <a:endParaRPr lang="en-US" dirty="0" smtClean="0"/>
          </a:p>
          <a:p>
            <a:r>
              <a:rPr lang="en-US" b="1" u="sng" dirty="0" smtClean="0"/>
              <a:t>Participle</a:t>
            </a:r>
            <a:r>
              <a:rPr lang="en-US" dirty="0" smtClean="0"/>
              <a:t> = “verbal adjective”</a:t>
            </a:r>
          </a:p>
          <a:p>
            <a:pPr lvl="1"/>
            <a:r>
              <a:rPr lang="en-US" dirty="0" smtClean="0"/>
              <a:t>“-</a:t>
            </a:r>
            <a:r>
              <a:rPr lang="en-US" dirty="0" err="1" smtClean="0"/>
              <a:t>ing</a:t>
            </a:r>
            <a:r>
              <a:rPr lang="en-US" dirty="0" smtClean="0"/>
              <a:t>” and some “-</a:t>
            </a:r>
            <a:r>
              <a:rPr lang="en-US" dirty="0" err="1" smtClean="0"/>
              <a:t>ed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Acts substantively, adjectively, or adverbially</a:t>
            </a:r>
          </a:p>
          <a:p>
            <a:pPr lvl="2"/>
            <a:r>
              <a:rPr lang="en-US" dirty="0" smtClean="0"/>
              <a:t> “</a:t>
            </a:r>
            <a:r>
              <a:rPr lang="en-US" u="sng" dirty="0" smtClean="0">
                <a:solidFill>
                  <a:srgbClr val="E058EE"/>
                </a:solidFill>
              </a:rPr>
              <a:t>Swimming</a:t>
            </a:r>
            <a:r>
              <a:rPr lang="en-US" dirty="0" smtClean="0">
                <a:solidFill>
                  <a:srgbClr val="E058EE"/>
                </a:solidFill>
              </a:rPr>
              <a:t> </a:t>
            </a:r>
            <a:r>
              <a:rPr lang="en-US" dirty="0"/>
              <a:t>is my favorite exercise.” [</a:t>
            </a:r>
            <a:r>
              <a:rPr lang="en-US" dirty="0" smtClean="0"/>
              <a:t>substantive]</a:t>
            </a:r>
            <a:endParaRPr lang="en-US" dirty="0"/>
          </a:p>
          <a:p>
            <a:pPr lvl="2"/>
            <a:r>
              <a:rPr lang="en-US" dirty="0" smtClean="0"/>
              <a:t>“The </a:t>
            </a:r>
            <a:r>
              <a:rPr lang="en-US" u="sng" dirty="0">
                <a:solidFill>
                  <a:srgbClr val="E058EE"/>
                </a:solidFill>
              </a:rPr>
              <a:t>watched</a:t>
            </a:r>
            <a:r>
              <a:rPr lang="en-US" dirty="0"/>
              <a:t> pot never boils.” [adjectival</a:t>
            </a:r>
            <a:r>
              <a:rPr lang="en-US" dirty="0" smtClean="0"/>
              <a:t>]</a:t>
            </a:r>
          </a:p>
          <a:p>
            <a:pPr lvl="2"/>
            <a:r>
              <a:rPr lang="en-US" dirty="0"/>
              <a:t>“</a:t>
            </a:r>
            <a:r>
              <a:rPr lang="en-US" u="sng" dirty="0">
                <a:solidFill>
                  <a:srgbClr val="E058EE"/>
                </a:solidFill>
              </a:rPr>
              <a:t>Coming</a:t>
            </a:r>
            <a:r>
              <a:rPr lang="en-US" dirty="0"/>
              <a:t> into work late, I could not find a parking place.” [adverbial</a:t>
            </a:r>
            <a:r>
              <a:rPr lang="en-US" dirty="0" smtClean="0"/>
              <a:t>]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  <a:p>
            <a:pPr marL="1692275" lvl="3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06238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88906"/>
            <a:ext cx="9720072" cy="723652"/>
          </a:xfrm>
        </p:spPr>
        <p:txBody>
          <a:bodyPr>
            <a:normAutofit/>
          </a:bodyPr>
          <a:lstStyle/>
          <a:p>
            <a:r>
              <a:rPr lang="en-US" dirty="0" smtClean="0"/>
              <a:t>Which are the infinitives? </a:t>
            </a:r>
            <a:r>
              <a:rPr lang="en-US" sz="3200" dirty="0" smtClean="0"/>
              <a:t>[</a:t>
            </a:r>
            <a:r>
              <a:rPr lang="en-US" sz="3200" cap="none" dirty="0" err="1" smtClean="0"/>
              <a:t>Xen</a:t>
            </a:r>
            <a:r>
              <a:rPr lang="en-US" sz="3200" cap="none" dirty="0" smtClean="0"/>
              <a:t>., </a:t>
            </a:r>
            <a:r>
              <a:rPr lang="en-US" sz="3200" i="1" cap="none" dirty="0" smtClean="0"/>
              <a:t>Hell</a:t>
            </a:r>
            <a:r>
              <a:rPr lang="en-US" sz="3200" cap="none" dirty="0" smtClean="0"/>
              <a:t>. </a:t>
            </a:r>
            <a:r>
              <a:rPr lang="en-US" sz="3200" dirty="0" smtClean="0"/>
              <a:t>1.1]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61882"/>
            <a:ext cx="9720073" cy="322729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this happened, </a:t>
            </a:r>
            <a:r>
              <a:rPr lang="en-US" dirty="0" smtClean="0"/>
              <a:t>Tissaphernes </a:t>
            </a:r>
            <a:r>
              <a:rPr lang="en-US" dirty="0"/>
              <a:t>came to </a:t>
            </a:r>
            <a:r>
              <a:rPr lang="en-US" dirty="0" smtClean="0"/>
              <a:t>the </a:t>
            </a:r>
            <a:r>
              <a:rPr lang="en-US" dirty="0"/>
              <a:t>Hellespont. When Alcibiades </a:t>
            </a:r>
            <a:r>
              <a:rPr lang="en-US" dirty="0" smtClean="0"/>
              <a:t>went </a:t>
            </a:r>
            <a:r>
              <a:rPr lang="en-US" dirty="0"/>
              <a:t>to visit him with a single trireme, bearing friendly offerings and gifts, Tissaphernes seized him and imprisoned him in Sardis, saying that the King ordered him to make war upon the Athenians. </a:t>
            </a:r>
            <a:r>
              <a:rPr lang="en-US" dirty="0" smtClean="0"/>
              <a:t>Thirty </a:t>
            </a:r>
            <a:r>
              <a:rPr lang="en-US" dirty="0"/>
              <a:t>days later, however, </a:t>
            </a:r>
            <a:r>
              <a:rPr lang="en-US" dirty="0" smtClean="0"/>
              <a:t>Alcibiades and </a:t>
            </a:r>
            <a:r>
              <a:rPr lang="en-US" dirty="0" err="1" smtClean="0"/>
              <a:t>Mantitheus</a:t>
            </a:r>
            <a:r>
              <a:rPr lang="en-US" dirty="0"/>
              <a:t>, who had been taken prisoner in Caria, provided themselves with horses and made their escape from Sardis by night to Clazomenae. </a:t>
            </a:r>
          </a:p>
        </p:txBody>
      </p:sp>
    </p:spTree>
    <p:extLst>
      <p:ext uri="{BB962C8B-B14F-4D97-AF65-F5344CB8AC3E}">
        <p14:creationId xmlns:p14="http://schemas.microsoft.com/office/powerpoint/2010/main" val="1811156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88906"/>
            <a:ext cx="9720072" cy="72365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Infinitives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61882"/>
            <a:ext cx="9720073" cy="325418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this happened, </a:t>
            </a:r>
            <a:r>
              <a:rPr lang="en-US" dirty="0" smtClean="0"/>
              <a:t>Tissaphernes </a:t>
            </a:r>
            <a:r>
              <a:rPr lang="en-US" dirty="0"/>
              <a:t>came to </a:t>
            </a:r>
            <a:r>
              <a:rPr lang="en-US" dirty="0" smtClean="0"/>
              <a:t>the </a:t>
            </a:r>
            <a:r>
              <a:rPr lang="en-US" dirty="0"/>
              <a:t>Hellespont. When Alcibiades </a:t>
            </a:r>
            <a:r>
              <a:rPr lang="en-US" dirty="0" smtClean="0"/>
              <a:t>went </a:t>
            </a:r>
            <a:r>
              <a:rPr lang="en-US" u="sng" dirty="0">
                <a:solidFill>
                  <a:srgbClr val="FF0000"/>
                </a:solidFill>
              </a:rPr>
              <a:t>to visit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him with a single trireme, bearing friendly offerings and gifts, Tissaphernes seized him and imprisoned him in Sardis, saying that the King ordered him </a:t>
            </a:r>
            <a:r>
              <a:rPr lang="en-US" u="sng" dirty="0">
                <a:solidFill>
                  <a:srgbClr val="FF0000"/>
                </a:solidFill>
              </a:rPr>
              <a:t>to make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war upon the Athenians. </a:t>
            </a:r>
            <a:r>
              <a:rPr lang="en-US" dirty="0" smtClean="0"/>
              <a:t>Thirty </a:t>
            </a:r>
            <a:r>
              <a:rPr lang="en-US" dirty="0"/>
              <a:t>days later, however, </a:t>
            </a:r>
            <a:r>
              <a:rPr lang="en-US" dirty="0" smtClean="0"/>
              <a:t>Alcibiades and </a:t>
            </a:r>
            <a:r>
              <a:rPr lang="en-US" dirty="0" err="1" smtClean="0"/>
              <a:t>Mantitheus</a:t>
            </a:r>
            <a:r>
              <a:rPr lang="en-US" dirty="0"/>
              <a:t>, who had been taken prisoner in Caria, provided themselves with horses and made their escape from Sardis by night to Clazomenae. </a:t>
            </a:r>
          </a:p>
        </p:txBody>
      </p:sp>
    </p:spTree>
    <p:extLst>
      <p:ext uri="{BB962C8B-B14F-4D97-AF65-F5344CB8AC3E}">
        <p14:creationId xmlns:p14="http://schemas.microsoft.com/office/powerpoint/2010/main" val="3514345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88906"/>
            <a:ext cx="9720072" cy="723652"/>
          </a:xfrm>
        </p:spPr>
        <p:txBody>
          <a:bodyPr>
            <a:normAutofit/>
          </a:bodyPr>
          <a:lstStyle/>
          <a:p>
            <a:r>
              <a:rPr lang="en-US" dirty="0" smtClean="0"/>
              <a:t>Which </a:t>
            </a:r>
            <a:r>
              <a:rPr lang="en-US" dirty="0"/>
              <a:t>are the Participles?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61882"/>
            <a:ext cx="9720073" cy="317350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this happened, </a:t>
            </a:r>
            <a:r>
              <a:rPr lang="en-US" dirty="0" smtClean="0"/>
              <a:t>Tissaphernes </a:t>
            </a:r>
            <a:r>
              <a:rPr lang="en-US" dirty="0"/>
              <a:t>came to </a:t>
            </a:r>
            <a:r>
              <a:rPr lang="en-US" dirty="0" smtClean="0"/>
              <a:t>the </a:t>
            </a:r>
            <a:r>
              <a:rPr lang="en-US" dirty="0"/>
              <a:t>Hellespont. When Alcibiades </a:t>
            </a:r>
            <a:r>
              <a:rPr lang="en-US" dirty="0" smtClean="0"/>
              <a:t>went </a:t>
            </a:r>
            <a:r>
              <a:rPr lang="en-US" u="sng" dirty="0">
                <a:solidFill>
                  <a:srgbClr val="FF0000"/>
                </a:solidFill>
              </a:rPr>
              <a:t>to visit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him with a single trireme, bearing friendly offerings and gifts, Tissaphernes seized him and imprisoned him in Sardis, saying that the King ordered him </a:t>
            </a:r>
            <a:r>
              <a:rPr lang="en-US" u="sng" dirty="0">
                <a:solidFill>
                  <a:srgbClr val="FF0000"/>
                </a:solidFill>
              </a:rPr>
              <a:t>to make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war upon the Athenians. </a:t>
            </a:r>
            <a:r>
              <a:rPr lang="en-US" dirty="0" smtClean="0"/>
              <a:t>Thirty </a:t>
            </a:r>
            <a:r>
              <a:rPr lang="en-US" dirty="0"/>
              <a:t>days later, however, </a:t>
            </a:r>
            <a:r>
              <a:rPr lang="en-US" dirty="0" smtClean="0"/>
              <a:t>Alcibiades and </a:t>
            </a:r>
            <a:r>
              <a:rPr lang="en-US" dirty="0" err="1" smtClean="0"/>
              <a:t>Mantitheus</a:t>
            </a:r>
            <a:r>
              <a:rPr lang="en-US" dirty="0"/>
              <a:t>, who had been taken prisoner in Caria, provided themselves with horses and made their escape from Sardis by night to Clazomenae. </a:t>
            </a:r>
          </a:p>
        </p:txBody>
      </p:sp>
    </p:spTree>
    <p:extLst>
      <p:ext uri="{BB962C8B-B14F-4D97-AF65-F5344CB8AC3E}">
        <p14:creationId xmlns:p14="http://schemas.microsoft.com/office/powerpoint/2010/main" val="1362409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88906"/>
            <a:ext cx="9720072" cy="72365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E058EE"/>
                </a:solidFill>
              </a:rPr>
              <a:t>Participles</a:t>
            </a:r>
            <a:endParaRPr lang="en-US" dirty="0">
              <a:solidFill>
                <a:srgbClr val="E058E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61882"/>
            <a:ext cx="9720073" cy="318247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this happened, </a:t>
            </a:r>
            <a:r>
              <a:rPr lang="en-US" dirty="0" smtClean="0"/>
              <a:t>Tissaphernes </a:t>
            </a:r>
            <a:r>
              <a:rPr lang="en-US" dirty="0"/>
              <a:t>came to </a:t>
            </a:r>
            <a:r>
              <a:rPr lang="en-US" dirty="0" smtClean="0"/>
              <a:t>the </a:t>
            </a:r>
            <a:r>
              <a:rPr lang="en-US" dirty="0"/>
              <a:t>Hellespont. When Alcibiades </a:t>
            </a:r>
            <a:r>
              <a:rPr lang="en-US" dirty="0" smtClean="0"/>
              <a:t>went </a:t>
            </a:r>
            <a:r>
              <a:rPr lang="en-US" u="sng" dirty="0">
                <a:solidFill>
                  <a:srgbClr val="FF0000"/>
                </a:solidFill>
              </a:rPr>
              <a:t>to visit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him with a single trireme, </a:t>
            </a:r>
            <a:r>
              <a:rPr lang="en-US" u="sng" dirty="0">
                <a:solidFill>
                  <a:srgbClr val="E058EE"/>
                </a:solidFill>
              </a:rPr>
              <a:t>bearing</a:t>
            </a:r>
            <a:r>
              <a:rPr lang="en-US" dirty="0"/>
              <a:t> friendly offerings and gifts, Tissaphernes seized him and imprisoned him in Sardis, </a:t>
            </a:r>
            <a:r>
              <a:rPr lang="en-US" u="sng" dirty="0">
                <a:solidFill>
                  <a:srgbClr val="E058EE"/>
                </a:solidFill>
              </a:rPr>
              <a:t>saying</a:t>
            </a:r>
            <a:r>
              <a:rPr lang="en-US" dirty="0"/>
              <a:t> that the King ordered him </a:t>
            </a:r>
            <a:r>
              <a:rPr lang="en-US" u="sng" dirty="0">
                <a:solidFill>
                  <a:srgbClr val="FF0000"/>
                </a:solidFill>
              </a:rPr>
              <a:t>to make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war upon the Athenians. </a:t>
            </a:r>
            <a:r>
              <a:rPr lang="en-US" dirty="0" smtClean="0"/>
              <a:t>Thirty </a:t>
            </a:r>
            <a:r>
              <a:rPr lang="en-US" dirty="0"/>
              <a:t>days later, however, </a:t>
            </a:r>
            <a:r>
              <a:rPr lang="en-US" dirty="0" smtClean="0"/>
              <a:t>Alcibiades and </a:t>
            </a:r>
            <a:r>
              <a:rPr lang="en-US" dirty="0" err="1" smtClean="0"/>
              <a:t>Mantitheus</a:t>
            </a:r>
            <a:r>
              <a:rPr lang="en-US" dirty="0"/>
              <a:t>, who had been taken prisoner in Caria, provided themselves with horses and made their escape from Sardis by night to Clazomenae. </a:t>
            </a:r>
          </a:p>
        </p:txBody>
      </p:sp>
    </p:spTree>
    <p:extLst>
      <p:ext uri="{BB962C8B-B14F-4D97-AF65-F5344CB8AC3E}">
        <p14:creationId xmlns:p14="http://schemas.microsoft.com/office/powerpoint/2010/main" val="253812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Finite verbs are conjugated</a:t>
            </a:r>
            <a:endParaRPr lang="en-US" b="1" u="sng" dirty="0"/>
          </a:p>
        </p:txBody>
      </p:sp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106706" y="1524000"/>
            <a:ext cx="821167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Person, number, tense, mood, voice = </a:t>
            </a:r>
            <a:r>
              <a:rPr lang="en-US" sz="4000" b="1" dirty="0" smtClean="0"/>
              <a:t>morphology of a finite verb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855456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270478"/>
          </a:xfrm>
        </p:spPr>
        <p:txBody>
          <a:bodyPr>
            <a:normAutofit/>
          </a:bodyPr>
          <a:lstStyle/>
          <a:p>
            <a:r>
              <a:rPr lang="en-US" dirty="0" smtClean="0"/>
              <a:t>English “to be” </a:t>
            </a:r>
            <a:br>
              <a:rPr lang="en-US" dirty="0" smtClean="0"/>
            </a:br>
            <a:r>
              <a:rPr lang="en-US" sz="2800" dirty="0" smtClean="0"/>
              <a:t>in the present indicative active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954306" y="2214283"/>
          <a:ext cx="8122024" cy="34845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06762">
                  <a:extLst>
                    <a:ext uri="{9D8B030D-6E8A-4147-A177-3AD203B41FA5}">
                      <a16:colId xmlns:a16="http://schemas.microsoft.com/office/drawing/2014/main" val="175857115"/>
                    </a:ext>
                  </a:extLst>
                </a:gridCol>
                <a:gridCol w="2707631">
                  <a:extLst>
                    <a:ext uri="{9D8B030D-6E8A-4147-A177-3AD203B41FA5}">
                      <a16:colId xmlns:a16="http://schemas.microsoft.com/office/drawing/2014/main" val="4245978462"/>
                    </a:ext>
                  </a:extLst>
                </a:gridCol>
                <a:gridCol w="2707631">
                  <a:extLst>
                    <a:ext uri="{9D8B030D-6E8A-4147-A177-3AD203B41FA5}">
                      <a16:colId xmlns:a16="http://schemas.microsoft.com/office/drawing/2014/main" val="3947406284"/>
                    </a:ext>
                  </a:extLst>
                </a:gridCol>
              </a:tblGrid>
              <a:tr h="1003120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Pres </a:t>
                      </a:r>
                      <a:r>
                        <a:rPr lang="en-US" sz="2800" dirty="0" err="1">
                          <a:effectLst/>
                        </a:rPr>
                        <a:t>Ind</a:t>
                      </a:r>
                      <a:r>
                        <a:rPr lang="en-US" sz="2800" dirty="0">
                          <a:effectLst/>
                        </a:rPr>
                        <a:t> Act </a:t>
                      </a:r>
                      <a:r>
                        <a:rPr lang="en-US" sz="2800" dirty="0" smtClean="0">
                          <a:effectLst/>
                        </a:rPr>
                        <a:t/>
                      </a:r>
                      <a:br>
                        <a:rPr lang="en-US" sz="2800" dirty="0" smtClean="0">
                          <a:effectLst/>
                        </a:rPr>
                      </a:br>
                      <a:r>
                        <a:rPr lang="en-US" sz="2800" dirty="0" smtClean="0">
                          <a:effectLst/>
                        </a:rPr>
                        <a:t>“</a:t>
                      </a:r>
                      <a:r>
                        <a:rPr lang="en-US" sz="2800" dirty="0">
                          <a:effectLst/>
                        </a:rPr>
                        <a:t>to be”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Singular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Plural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60411042"/>
                  </a:ext>
                </a:extLst>
              </a:tr>
              <a:tr h="827153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1</a:t>
                      </a:r>
                      <a:r>
                        <a:rPr lang="en-US" sz="2800" baseline="30000">
                          <a:effectLst/>
                        </a:rPr>
                        <a:t>st</a:t>
                      </a:r>
                      <a:r>
                        <a:rPr lang="en-US" sz="2800">
                          <a:effectLst/>
                        </a:rPr>
                        <a:t> person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“I am”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“We are”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38743713"/>
                  </a:ext>
                </a:extLst>
              </a:tr>
              <a:tr h="827153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2</a:t>
                      </a:r>
                      <a:r>
                        <a:rPr lang="en-US" sz="2800" baseline="30000">
                          <a:effectLst/>
                        </a:rPr>
                        <a:t>nd</a:t>
                      </a:r>
                      <a:r>
                        <a:rPr lang="en-US" sz="2800">
                          <a:effectLst/>
                        </a:rPr>
                        <a:t> person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“You are”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“You are”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47105060"/>
                  </a:ext>
                </a:extLst>
              </a:tr>
              <a:tr h="827153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3</a:t>
                      </a:r>
                      <a:r>
                        <a:rPr lang="en-US" sz="2800" baseline="30000">
                          <a:effectLst/>
                        </a:rPr>
                        <a:t>rd</a:t>
                      </a:r>
                      <a:r>
                        <a:rPr lang="en-US" sz="2800">
                          <a:effectLst/>
                        </a:rPr>
                        <a:t> person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“He/she/it is”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“They are”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6457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8181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1978</TotalTime>
  <Words>1845</Words>
  <Application>Microsoft Office PowerPoint</Application>
  <PresentationFormat>Widescreen</PresentationFormat>
  <Paragraphs>192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Calibri</vt:lpstr>
      <vt:lpstr>Courier New</vt:lpstr>
      <vt:lpstr>Times New Roman</vt:lpstr>
      <vt:lpstr>Tw Cen MT</vt:lpstr>
      <vt:lpstr>Tw Cen MT Condensed</vt:lpstr>
      <vt:lpstr>Wingdings 3</vt:lpstr>
      <vt:lpstr>Integral</vt:lpstr>
      <vt:lpstr>Understanding Greek Verb Morphology</vt:lpstr>
      <vt:lpstr>Verb</vt:lpstr>
      <vt:lpstr>Non-Finite Verbs</vt:lpstr>
      <vt:lpstr>Which are the infinitives? [Xen., Hell. 1.1]</vt:lpstr>
      <vt:lpstr>Infinitives</vt:lpstr>
      <vt:lpstr>Which are the Participles?</vt:lpstr>
      <vt:lpstr>Participles</vt:lpstr>
      <vt:lpstr>Finite verbs are conjugated</vt:lpstr>
      <vt:lpstr>English “to be”  in the present indicative active</vt:lpstr>
      <vt:lpstr>Mood</vt:lpstr>
      <vt:lpstr>Voice</vt:lpstr>
      <vt:lpstr>Person</vt:lpstr>
      <vt:lpstr>Number</vt:lpstr>
      <vt:lpstr>Tense</vt:lpstr>
      <vt:lpstr>Tense</vt:lpstr>
      <vt:lpstr>***Imperfect Tense***</vt:lpstr>
      <vt:lpstr>***Aorist Tense***</vt:lpstr>
      <vt:lpstr>What is the morphology of these  finite verbs? [Xen., Hell. 1.1.5]</vt:lpstr>
      <vt:lpstr>What is the morphology of these  finite verbs? [Xen., Hell. 1.1.30]</vt:lpstr>
      <vt:lpstr>How do you know what form  you are looking at?</vt:lpstr>
      <vt:lpstr>Most Common Verbs</vt:lpstr>
      <vt:lpstr>Verbs have six “principal parts”</vt:lpstr>
      <vt:lpstr>Examples of Principal Parts</vt:lpstr>
      <vt:lpstr>12 Regular verbs</vt:lpstr>
      <vt:lpstr>8 contract verbs</vt:lpstr>
      <vt:lpstr>6 verbs with a “2nd aorist” form</vt:lpstr>
      <vt:lpstr>5 Deponent Verbs  [various aorists]</vt:lpstr>
      <vt:lpstr>4 –MI Verbs</vt:lpstr>
      <vt:lpstr>PowerPoint Presentation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101</dc:title>
  <dc:creator>Vanessa Gorman</dc:creator>
  <cp:lastModifiedBy>Vanessa Gorman</cp:lastModifiedBy>
  <cp:revision>296</cp:revision>
  <dcterms:created xsi:type="dcterms:W3CDTF">2019-10-07T18:50:51Z</dcterms:created>
  <dcterms:modified xsi:type="dcterms:W3CDTF">2020-10-16T16:50:59Z</dcterms:modified>
</cp:coreProperties>
</file>