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400" r:id="rId2"/>
    <p:sldId id="365" r:id="rId3"/>
    <p:sldId id="362" r:id="rId4"/>
    <p:sldId id="363" r:id="rId5"/>
    <p:sldId id="364" r:id="rId6"/>
    <p:sldId id="368" r:id="rId7"/>
    <p:sldId id="367" r:id="rId8"/>
    <p:sldId id="369" r:id="rId9"/>
    <p:sldId id="371" r:id="rId10"/>
    <p:sldId id="383" r:id="rId11"/>
    <p:sldId id="384" r:id="rId12"/>
    <p:sldId id="372" r:id="rId13"/>
    <p:sldId id="374" r:id="rId14"/>
    <p:sldId id="399" r:id="rId15"/>
    <p:sldId id="377" r:id="rId16"/>
    <p:sldId id="396" r:id="rId17"/>
    <p:sldId id="393" r:id="rId18"/>
    <p:sldId id="394" r:id="rId19"/>
    <p:sldId id="395" r:id="rId20"/>
    <p:sldId id="379" r:id="rId21"/>
    <p:sldId id="380" r:id="rId22"/>
    <p:sldId id="397" r:id="rId23"/>
    <p:sldId id="390" r:id="rId24"/>
    <p:sldId id="381" r:id="rId25"/>
    <p:sldId id="382" r:id="rId26"/>
    <p:sldId id="398" r:id="rId27"/>
    <p:sldId id="386" r:id="rId28"/>
    <p:sldId id="388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F0"/>
    <a:srgbClr val="FF99FF"/>
    <a:srgbClr val="E058EE"/>
    <a:srgbClr val="4EF4F8"/>
    <a:srgbClr val="EEC3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291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6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67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23652"/>
          </a:xfrm>
        </p:spPr>
        <p:txBody>
          <a:bodyPr/>
          <a:lstStyle>
            <a:lvl1pPr algn="ctr">
              <a:defRPr sz="4000" cap="none" baseline="0">
                <a:latin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61882"/>
            <a:ext cx="9720073" cy="424747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 marL="344488" indent="-344488">
              <a:buFont typeface="Courier New" panose="02070309020205020404" pitchFamily="49" charset="0"/>
              <a:buChar char="o"/>
              <a:defRPr sz="2800" baseline="0">
                <a:latin typeface="Times New Roman" panose="02020603050405020304" pitchFamily="18" charset="0"/>
              </a:defRPr>
            </a:lvl1pPr>
            <a:lvl2pPr marL="914400" indent="-169863">
              <a:defRPr sz="2400" baseline="0">
                <a:latin typeface="Times New Roman" panose="02020603050405020304" pitchFamily="18" charset="0"/>
              </a:defRPr>
            </a:lvl2pPr>
            <a:lvl3pPr marL="1371600" indent="-136525">
              <a:defRPr sz="2000" baseline="0">
                <a:latin typeface="Times New Roman" panose="02020603050405020304" pitchFamily="18" charset="0"/>
              </a:defRPr>
            </a:lvl3pPr>
            <a:lvl4pPr marL="1828800" indent="-136525">
              <a:defRPr sz="2000" baseline="0">
                <a:latin typeface="Times New Roman" panose="02020603050405020304" pitchFamily="18" charset="0"/>
              </a:defRPr>
            </a:lvl4pPr>
            <a:lvl5pPr marL="2286000" indent="-136525"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524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b="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9048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51913"/>
          </a:xfrm>
        </p:spPr>
        <p:txBody>
          <a:bodyPr>
            <a:normAutofit/>
          </a:bodyPr>
          <a:lstStyle>
            <a:lvl1pPr algn="ctr">
              <a:defRPr sz="3600" cap="none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4754880" cy="491088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1398473"/>
            <a:ext cx="4754880" cy="491088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964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8777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45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80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44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4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78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1362635"/>
            <a:ext cx="9720073" cy="4946725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4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tabLst>
          <a:tab pos="403225" algn="l"/>
        </a:tabLst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1698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860425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173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48748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Basic </a:t>
            </a:r>
            <a:r>
              <a:rPr lang="en-US" smtClean="0"/>
              <a:t>Greek Verb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sz="2800" dirty="0" smtClean="0"/>
              <a:t>3rd person imperfect and aorist indicative active/deponent</a:t>
            </a:r>
            <a:endParaRPr lang="en-US" sz="40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001328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or 2</a:t>
            </a:r>
            <a:r>
              <a:rPr lang="en-US" baseline="30000" dirty="0" smtClean="0"/>
              <a:t>nd</a:t>
            </a:r>
            <a:r>
              <a:rPr lang="en-US" dirty="0" smtClean="0"/>
              <a:t> Aorist?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8714" y="2073452"/>
            <a:ext cx="9720073" cy="3235968"/>
          </a:xfrm>
        </p:spPr>
        <p:txBody>
          <a:bodyPr>
            <a:normAutofit/>
          </a:bodyPr>
          <a:lstStyle/>
          <a:p>
            <a:r>
              <a:rPr lang="el-GR" sz="2800" b="1" u="sng" dirty="0" smtClean="0">
                <a:cs typeface="Times New Roman" panose="02020603050405020304" pitchFamily="18" charset="0"/>
              </a:rPr>
              <a:t>θ</a:t>
            </a:r>
            <a:r>
              <a:rPr lang="el-GR" b="1" u="sng" dirty="0" smtClean="0">
                <a:cs typeface="Times New Roman" panose="02020603050405020304" pitchFamily="18" charset="0"/>
              </a:rPr>
              <a:t>ύ</a:t>
            </a:r>
            <a:r>
              <a:rPr lang="el-GR" sz="2800" b="1" u="sng" dirty="0" smtClean="0">
                <a:cs typeface="Times New Roman" panose="02020603050405020304" pitchFamily="18" charset="0"/>
              </a:rPr>
              <a:t>ω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sz="2800" dirty="0" smtClean="0">
                <a:cs typeface="Times New Roman" panose="02020603050405020304" pitchFamily="18" charset="0"/>
              </a:rPr>
              <a:t>θ</a:t>
            </a:r>
            <a:r>
              <a:rPr lang="el-GR" dirty="0" smtClean="0">
                <a:cs typeface="Times New Roman" panose="02020603050405020304" pitchFamily="18" charset="0"/>
              </a:rPr>
              <a:t>ύ</a:t>
            </a:r>
            <a:r>
              <a:rPr lang="el-GR" sz="2800" dirty="0" smtClean="0">
                <a:cs typeface="Times New Roman" panose="02020603050405020304" pitchFamily="18" charset="0"/>
              </a:rPr>
              <a:t>σω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b="1" u="sng" dirty="0">
                <a:cs typeface="Times New Roman" panose="02020603050405020304" pitchFamily="18" charset="0"/>
              </a:rPr>
              <a:t>ἔ</a:t>
            </a:r>
            <a:r>
              <a:rPr lang="el-GR" sz="2800" b="1" u="sng" dirty="0" smtClean="0">
                <a:cs typeface="Times New Roman" panose="02020603050405020304" pitchFamily="18" charset="0"/>
              </a:rPr>
              <a:t>θυσα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sz="2800" dirty="0" smtClean="0">
                <a:cs typeface="Times New Roman" panose="02020603050405020304" pitchFamily="18" charset="0"/>
              </a:rPr>
              <a:t>τ</a:t>
            </a:r>
            <a:r>
              <a:rPr lang="el-GR" dirty="0" smtClean="0">
                <a:cs typeface="Times New Roman" panose="02020603050405020304" pitchFamily="18" charset="0"/>
              </a:rPr>
              <a:t>έ</a:t>
            </a:r>
            <a:r>
              <a:rPr lang="el-GR" sz="2800" dirty="0" smtClean="0">
                <a:cs typeface="Times New Roman" panose="02020603050405020304" pitchFamily="18" charset="0"/>
              </a:rPr>
              <a:t>θυκα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τέ</a:t>
            </a:r>
            <a:r>
              <a:rPr lang="el-GR" sz="2800" dirty="0" smtClean="0">
                <a:cs typeface="Times New Roman" panose="02020603050405020304" pitchFamily="18" charset="0"/>
              </a:rPr>
              <a:t>θυμαι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ἐτύ</a:t>
            </a:r>
            <a:r>
              <a:rPr lang="el-GR" sz="2800" dirty="0" smtClean="0">
                <a:cs typeface="Times New Roman" panose="02020603050405020304" pitchFamily="18" charset="0"/>
              </a:rPr>
              <a:t>θην </a:t>
            </a:r>
            <a:r>
              <a:rPr lang="en-US" sz="2800" dirty="0" smtClean="0">
                <a:cs typeface="Times New Roman" panose="02020603050405020304" pitchFamily="18" charset="0"/>
              </a:rPr>
              <a:t>[</a:t>
            </a:r>
            <a:r>
              <a:rPr lang="en-US" sz="2800" i="1" dirty="0" smtClean="0">
                <a:cs typeface="Times New Roman" panose="02020603050405020304" pitchFamily="18" charset="0"/>
              </a:rPr>
              <a:t>sacrifice</a:t>
            </a:r>
            <a:r>
              <a:rPr lang="en-US" sz="2800" dirty="0" smtClean="0">
                <a:cs typeface="Times New Roman" panose="02020603050405020304" pitchFamily="18" charset="0"/>
              </a:rPr>
              <a:t>]</a:t>
            </a:r>
            <a:endParaRPr lang="en-US" sz="2800" dirty="0">
              <a:cs typeface="Times New Roman" panose="02020603050405020304" pitchFamily="18" charset="0"/>
            </a:endParaRPr>
          </a:p>
          <a:p>
            <a:r>
              <a:rPr lang="el-GR" b="1" u="sng" dirty="0" smtClean="0"/>
              <a:t>ἄ</a:t>
            </a:r>
            <a:r>
              <a:rPr lang="el-GR" b="1" u="sng" dirty="0" smtClean="0">
                <a:cs typeface="Times New Roman" panose="02020603050405020304" pitchFamily="18" charset="0"/>
              </a:rPr>
              <a:t>ρχω</a:t>
            </a:r>
            <a:r>
              <a:rPr lang="el-GR" sz="2800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ἄ</a:t>
            </a:r>
            <a:r>
              <a:rPr lang="el-GR" sz="2800" dirty="0" smtClean="0">
                <a:cs typeface="Times New Roman" panose="02020603050405020304" pitchFamily="18" charset="0"/>
              </a:rPr>
              <a:t>ρξω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n-US" b="1" u="sng" dirty="0" smtClean="0">
                <a:cs typeface="Times New Roman" panose="02020603050405020304" pitchFamily="18" charset="0"/>
              </a:rPr>
              <a:t>ἦ</a:t>
            </a:r>
            <a:r>
              <a:rPr lang="el-GR" sz="2800" b="1" u="sng" dirty="0" smtClean="0">
                <a:cs typeface="Times New Roman" panose="02020603050405020304" pitchFamily="18" charset="0"/>
              </a:rPr>
              <a:t>ρξα</a:t>
            </a:r>
            <a:r>
              <a:rPr lang="el-GR" sz="2800" dirty="0" smtClean="0">
                <a:cs typeface="Times New Roman" panose="02020603050405020304" pitchFamily="18" charset="0"/>
              </a:rPr>
              <a:t>, </a:t>
            </a:r>
            <a:r>
              <a:rPr lang="en-US" dirty="0" smtClean="0">
                <a:cs typeface="Times New Roman" panose="02020603050405020304" pitchFamily="18" charset="0"/>
              </a:rPr>
              <a:t>ἦ</a:t>
            </a:r>
            <a:r>
              <a:rPr lang="el-GR" dirty="0" smtClean="0">
                <a:cs typeface="Times New Roman" panose="02020603050405020304" pitchFamily="18" charset="0"/>
              </a:rPr>
              <a:t>ρχα</a:t>
            </a:r>
            <a:r>
              <a:rPr lang="el-GR" sz="2800" dirty="0" smtClean="0">
                <a:cs typeface="Times New Roman" panose="02020603050405020304" pitchFamily="18" charset="0"/>
              </a:rPr>
              <a:t>, </a:t>
            </a:r>
            <a:r>
              <a:rPr lang="en-US" dirty="0" smtClean="0">
                <a:cs typeface="Times New Roman" panose="02020603050405020304" pitchFamily="18" charset="0"/>
              </a:rPr>
              <a:t>ἦ</a:t>
            </a:r>
            <a:r>
              <a:rPr lang="el-GR" sz="2800" dirty="0" smtClean="0">
                <a:cs typeface="Times New Roman" panose="02020603050405020304" pitchFamily="18" charset="0"/>
              </a:rPr>
              <a:t>ργμαι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ἤ</a:t>
            </a:r>
            <a:r>
              <a:rPr lang="el-GR" sz="2800" dirty="0" smtClean="0">
                <a:cs typeface="Times New Roman" panose="02020603050405020304" pitchFamily="18" charset="0"/>
              </a:rPr>
              <a:t>ρχθην </a:t>
            </a:r>
            <a:r>
              <a:rPr lang="en-US" sz="2800" dirty="0" smtClean="0">
                <a:cs typeface="Times New Roman" panose="02020603050405020304" pitchFamily="18" charset="0"/>
              </a:rPr>
              <a:t>[</a:t>
            </a:r>
            <a:r>
              <a:rPr lang="en-US" sz="2800" i="1" dirty="0" smtClean="0">
                <a:cs typeface="Times New Roman" panose="02020603050405020304" pitchFamily="18" charset="0"/>
              </a:rPr>
              <a:t>begin/rule</a:t>
            </a:r>
            <a:r>
              <a:rPr lang="en-US" sz="2800" dirty="0" smtClean="0">
                <a:cs typeface="Times New Roman" panose="02020603050405020304" pitchFamily="18" charset="0"/>
              </a:rPr>
              <a:t>]</a:t>
            </a:r>
            <a:endParaRPr lang="en-US" sz="2800" dirty="0">
              <a:cs typeface="Times New Roman" panose="02020603050405020304" pitchFamily="18" charset="0"/>
            </a:endParaRPr>
          </a:p>
          <a:p>
            <a:r>
              <a:rPr lang="el-GR" b="1" u="sng" dirty="0">
                <a:cs typeface="Times New Roman" panose="02020603050405020304" pitchFamily="18" charset="0"/>
              </a:rPr>
              <a:t>ἔ</a:t>
            </a:r>
            <a:r>
              <a:rPr lang="el-GR" b="1" u="sng" dirty="0" smtClean="0">
                <a:cs typeface="Times New Roman" panose="02020603050405020304" pitchFamily="18" charset="0"/>
              </a:rPr>
              <a:t>χω</a:t>
            </a:r>
            <a:r>
              <a:rPr lang="el-GR" sz="2800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ἕ</a:t>
            </a:r>
            <a:r>
              <a:rPr lang="el-GR" sz="2800" dirty="0" smtClean="0">
                <a:cs typeface="Times New Roman" panose="02020603050405020304" pitchFamily="18" charset="0"/>
              </a:rPr>
              <a:t>ξω/σχήσω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b="1" u="sng" dirty="0" smtClean="0">
                <a:cs typeface="Times New Roman" panose="02020603050405020304" pitchFamily="18" charset="0"/>
              </a:rPr>
              <a:t>ἔ</a:t>
            </a:r>
            <a:r>
              <a:rPr lang="el-GR" sz="2800" b="1" u="sng" dirty="0" smtClean="0">
                <a:cs typeface="Times New Roman" panose="02020603050405020304" pitchFamily="18" charset="0"/>
              </a:rPr>
              <a:t>σχον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ἔ</a:t>
            </a:r>
            <a:r>
              <a:rPr lang="el-GR" sz="2800" dirty="0" smtClean="0">
                <a:cs typeface="Times New Roman" panose="02020603050405020304" pitchFamily="18" charset="0"/>
              </a:rPr>
              <a:t>σχηκα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dirty="0">
                <a:cs typeface="Times New Roman" panose="02020603050405020304" pitchFamily="18" charset="0"/>
              </a:rPr>
              <a:t>ἔ</a:t>
            </a:r>
            <a:r>
              <a:rPr lang="el-GR" sz="2800" dirty="0" smtClean="0">
                <a:cs typeface="Times New Roman" panose="02020603050405020304" pitchFamily="18" charset="0"/>
              </a:rPr>
              <a:t>σχημαι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dirty="0"/>
              <a:t>—</a:t>
            </a:r>
            <a:r>
              <a:rPr lang="el-GR" sz="2800" dirty="0" smtClean="0"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cs typeface="Times New Roman" panose="02020603050405020304" pitchFamily="18" charset="0"/>
              </a:rPr>
              <a:t>[</a:t>
            </a:r>
            <a:r>
              <a:rPr lang="en-US" sz="2800" i="1" dirty="0" smtClean="0">
                <a:cs typeface="Times New Roman" panose="02020603050405020304" pitchFamily="18" charset="0"/>
              </a:rPr>
              <a:t>have/hold</a:t>
            </a:r>
            <a:r>
              <a:rPr lang="en-US" sz="2800" dirty="0" smtClean="0">
                <a:cs typeface="Times New Roman" panose="02020603050405020304" pitchFamily="18" charset="0"/>
              </a:rPr>
              <a:t>] </a:t>
            </a:r>
            <a:endParaRPr lang="en-US" sz="2800" dirty="0">
              <a:cs typeface="Times New Roman" panose="02020603050405020304" pitchFamily="18" charset="0"/>
            </a:endParaRPr>
          </a:p>
          <a:p>
            <a:r>
              <a:rPr lang="el-GR" sz="2800" b="1" u="sng" dirty="0" smtClean="0">
                <a:cs typeface="Times New Roman" panose="02020603050405020304" pitchFamily="18" charset="0"/>
              </a:rPr>
              <a:t>λαμβ</a:t>
            </a:r>
            <a:r>
              <a:rPr lang="el-GR" b="1" u="sng" dirty="0" smtClean="0">
                <a:cs typeface="Times New Roman" panose="02020603050405020304" pitchFamily="18" charset="0"/>
              </a:rPr>
              <a:t>ά</a:t>
            </a:r>
            <a:r>
              <a:rPr lang="el-GR" sz="2800" b="1" u="sng" dirty="0" smtClean="0">
                <a:cs typeface="Times New Roman" panose="02020603050405020304" pitchFamily="18" charset="0"/>
              </a:rPr>
              <a:t>νω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sz="2800" dirty="0" smtClean="0">
                <a:cs typeface="Times New Roman" panose="02020603050405020304" pitchFamily="18" charset="0"/>
              </a:rPr>
              <a:t>λ</a:t>
            </a:r>
            <a:r>
              <a:rPr lang="el-GR" dirty="0" smtClean="0">
                <a:cs typeface="Times New Roman" panose="02020603050405020304" pitchFamily="18" charset="0"/>
              </a:rPr>
              <a:t>ή</a:t>
            </a:r>
            <a:r>
              <a:rPr lang="el-GR" sz="2800" dirty="0" smtClean="0">
                <a:cs typeface="Times New Roman" panose="02020603050405020304" pitchFamily="18" charset="0"/>
              </a:rPr>
              <a:t>ψσομαι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b="1" u="sng" dirty="0">
                <a:cs typeface="Times New Roman" panose="02020603050405020304" pitchFamily="18" charset="0"/>
              </a:rPr>
              <a:t>ἔ</a:t>
            </a:r>
            <a:r>
              <a:rPr lang="el-GR" sz="2800" b="1" u="sng" dirty="0" smtClean="0">
                <a:cs typeface="Times New Roman" panose="02020603050405020304" pitchFamily="18" charset="0"/>
              </a:rPr>
              <a:t>λαβον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sz="2800" dirty="0" smtClean="0">
                <a:cs typeface="Times New Roman" panose="02020603050405020304" pitchFamily="18" charset="0"/>
              </a:rPr>
              <a:t>ε</a:t>
            </a:r>
            <a:r>
              <a:rPr lang="el-GR" dirty="0" smtClean="0">
                <a:cs typeface="Times New Roman" panose="02020603050405020304" pitchFamily="18" charset="0"/>
              </a:rPr>
              <a:t>ἴ</a:t>
            </a:r>
            <a:r>
              <a:rPr lang="el-GR" sz="2800" dirty="0" smtClean="0">
                <a:cs typeface="Times New Roman" panose="02020603050405020304" pitchFamily="18" charset="0"/>
              </a:rPr>
              <a:t>ληφα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dirty="0">
                <a:cs typeface="Times New Roman" panose="02020603050405020304" pitchFamily="18" charset="0"/>
              </a:rPr>
              <a:t>εἴλ</a:t>
            </a:r>
            <a:r>
              <a:rPr lang="el-GR" sz="2800" dirty="0" smtClean="0">
                <a:cs typeface="Times New Roman" panose="02020603050405020304" pitchFamily="18" charset="0"/>
              </a:rPr>
              <a:t>ημμαι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ἐ</a:t>
            </a:r>
            <a:r>
              <a:rPr lang="el-GR" sz="2800" dirty="0" smtClean="0">
                <a:cs typeface="Times New Roman" panose="02020603050405020304" pitchFamily="18" charset="0"/>
              </a:rPr>
              <a:t>λ</a:t>
            </a:r>
            <a:r>
              <a:rPr lang="el-GR" dirty="0" smtClean="0">
                <a:cs typeface="Times New Roman" panose="02020603050405020304" pitchFamily="18" charset="0"/>
              </a:rPr>
              <a:t>ή</a:t>
            </a:r>
            <a:r>
              <a:rPr lang="el-GR" sz="2800" dirty="0" smtClean="0">
                <a:cs typeface="Times New Roman" panose="02020603050405020304" pitchFamily="18" charset="0"/>
              </a:rPr>
              <a:t>φθην </a:t>
            </a:r>
            <a:r>
              <a:rPr lang="en-US" sz="2800" dirty="0" smtClean="0">
                <a:cs typeface="Times New Roman" panose="02020603050405020304" pitchFamily="18" charset="0"/>
              </a:rPr>
              <a:t>[</a:t>
            </a:r>
            <a:r>
              <a:rPr lang="en-US" sz="2800" i="1" dirty="0" smtClean="0">
                <a:cs typeface="Times New Roman" panose="02020603050405020304" pitchFamily="18" charset="0"/>
              </a:rPr>
              <a:t>take</a:t>
            </a:r>
            <a:r>
              <a:rPr lang="en-US" sz="2800" dirty="0" smtClean="0">
                <a:cs typeface="Times New Roman" panose="02020603050405020304" pitchFamily="18" charset="0"/>
              </a:rPr>
              <a:t>]</a:t>
            </a:r>
          </a:p>
          <a:p>
            <a:r>
              <a:rPr lang="el-GR" b="1" u="sng" dirty="0" smtClean="0">
                <a:cs typeface="Times New Roman" panose="02020603050405020304" pitchFamily="18" charset="0"/>
              </a:rPr>
              <a:t>π</a:t>
            </a:r>
            <a:r>
              <a:rPr lang="el-GR" b="1" u="sng" dirty="0" smtClean="0">
                <a:cs typeface="Times New Roman" panose="02020603050405020304" pitchFamily="18" charset="0"/>
              </a:rPr>
              <a:t>έ</a:t>
            </a:r>
            <a:r>
              <a:rPr lang="el-GR" b="1" u="sng" dirty="0" smtClean="0">
                <a:cs typeface="Times New Roman" panose="02020603050405020304" pitchFamily="18" charset="0"/>
              </a:rPr>
              <a:t>μπω</a:t>
            </a:r>
            <a:r>
              <a:rPr lang="el-GR" dirty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π</a:t>
            </a:r>
            <a:r>
              <a:rPr lang="el-GR" dirty="0" smtClean="0">
                <a:cs typeface="Times New Roman" panose="02020603050405020304" pitchFamily="18" charset="0"/>
              </a:rPr>
              <a:t>έ</a:t>
            </a:r>
            <a:r>
              <a:rPr lang="el-GR" dirty="0" smtClean="0">
                <a:cs typeface="Times New Roman" panose="02020603050405020304" pitchFamily="18" charset="0"/>
              </a:rPr>
              <a:t>μψω</a:t>
            </a:r>
            <a:r>
              <a:rPr lang="el-GR" dirty="0">
                <a:cs typeface="Times New Roman" panose="02020603050405020304" pitchFamily="18" charset="0"/>
              </a:rPr>
              <a:t>, </a:t>
            </a:r>
            <a:r>
              <a:rPr lang="el-GR" b="1" u="sng" dirty="0">
                <a:cs typeface="Times New Roman" panose="02020603050405020304" pitchFamily="18" charset="0"/>
              </a:rPr>
              <a:t>ἔπεμψα</a:t>
            </a:r>
            <a:r>
              <a:rPr lang="el-GR" dirty="0">
                <a:cs typeface="Times New Roman" panose="02020603050405020304" pitchFamily="18" charset="0"/>
              </a:rPr>
              <a:t>, </a:t>
            </a:r>
            <a:r>
              <a:rPr lang="el-GR" dirty="0">
                <a:cs typeface="Times New Roman" panose="02020603050405020304" pitchFamily="18" charset="0"/>
              </a:rPr>
              <a:t>πέπομφα</a:t>
            </a:r>
            <a:r>
              <a:rPr lang="el-GR" dirty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π</a:t>
            </a:r>
            <a:r>
              <a:rPr lang="el-GR" dirty="0" smtClean="0">
                <a:cs typeface="Times New Roman" panose="02020603050405020304" pitchFamily="18" charset="0"/>
              </a:rPr>
              <a:t>έ</a:t>
            </a:r>
            <a:r>
              <a:rPr lang="el-GR" dirty="0" smtClean="0">
                <a:cs typeface="Times New Roman" panose="02020603050405020304" pitchFamily="18" charset="0"/>
              </a:rPr>
              <a:t>πεμμαι</a:t>
            </a:r>
            <a:r>
              <a:rPr lang="el-GR" dirty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ἐ</a:t>
            </a:r>
            <a:r>
              <a:rPr lang="el-GR" dirty="0" smtClean="0">
                <a:cs typeface="Times New Roman" panose="02020603050405020304" pitchFamily="18" charset="0"/>
              </a:rPr>
              <a:t>π</a:t>
            </a:r>
            <a:r>
              <a:rPr lang="el-GR" dirty="0" smtClean="0">
                <a:cs typeface="Times New Roman" panose="02020603050405020304" pitchFamily="18" charset="0"/>
              </a:rPr>
              <a:t>έ</a:t>
            </a:r>
            <a:r>
              <a:rPr lang="el-GR" dirty="0" smtClean="0">
                <a:cs typeface="Times New Roman" panose="02020603050405020304" pitchFamily="18" charset="0"/>
              </a:rPr>
              <a:t>μφθην    </a:t>
            </a:r>
            <a:r>
              <a:rPr lang="en-US" dirty="0">
                <a:cs typeface="Times New Roman" panose="02020603050405020304" pitchFamily="18" charset="0"/>
              </a:rPr>
              <a:t>[</a:t>
            </a:r>
            <a:r>
              <a:rPr lang="en-US" i="1" dirty="0">
                <a:cs typeface="Times New Roman" panose="02020603050405020304" pitchFamily="18" charset="0"/>
              </a:rPr>
              <a:t>send</a:t>
            </a:r>
            <a:r>
              <a:rPr lang="en-US" dirty="0">
                <a:cs typeface="Times New Roman" panose="02020603050405020304" pitchFamily="18" charset="0"/>
              </a:rPr>
              <a:t>]</a:t>
            </a:r>
          </a:p>
          <a:p>
            <a:endParaRPr 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69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1</a:t>
            </a:r>
            <a:r>
              <a:rPr lang="en-US" baseline="30000" dirty="0" smtClean="0">
                <a:solidFill>
                  <a:srgbClr val="C00000"/>
                </a:solidFill>
              </a:rPr>
              <a:t>st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00B0F0"/>
                </a:solidFill>
              </a:rPr>
              <a:t>2</a:t>
            </a:r>
            <a:r>
              <a:rPr lang="en-US" baseline="30000" dirty="0" smtClean="0">
                <a:solidFill>
                  <a:srgbClr val="00B0F0"/>
                </a:solidFill>
              </a:rPr>
              <a:t>nd</a:t>
            </a:r>
            <a:r>
              <a:rPr lang="en-US" dirty="0" smtClean="0"/>
              <a:t> Aorist?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8592" y="2088487"/>
            <a:ext cx="9720073" cy="3152108"/>
          </a:xfrm>
        </p:spPr>
        <p:txBody>
          <a:bodyPr>
            <a:normAutofit/>
          </a:bodyPr>
          <a:lstStyle/>
          <a:p>
            <a:r>
              <a:rPr lang="el-GR" b="1" u="sng" dirty="0" smtClean="0">
                <a:cs typeface="Times New Roman" panose="02020603050405020304" pitchFamily="18" charset="0"/>
              </a:rPr>
              <a:t>θύω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sz="2800" dirty="0" smtClean="0">
                <a:cs typeface="Times New Roman" panose="02020603050405020304" pitchFamily="18" charset="0"/>
              </a:rPr>
              <a:t>θ</a:t>
            </a:r>
            <a:r>
              <a:rPr lang="el-GR" dirty="0" smtClean="0">
                <a:cs typeface="Times New Roman" panose="02020603050405020304" pitchFamily="18" charset="0"/>
              </a:rPr>
              <a:t>ύ</a:t>
            </a:r>
            <a:r>
              <a:rPr lang="el-GR" sz="2800" dirty="0" smtClean="0">
                <a:cs typeface="Times New Roman" panose="02020603050405020304" pitchFamily="18" charset="0"/>
              </a:rPr>
              <a:t>σω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ἔ</a:t>
            </a:r>
            <a:r>
              <a:rPr lang="el-GR" sz="2800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θυσα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sz="2800" dirty="0" smtClean="0">
                <a:cs typeface="Times New Roman" panose="02020603050405020304" pitchFamily="18" charset="0"/>
              </a:rPr>
              <a:t>τ</a:t>
            </a:r>
            <a:r>
              <a:rPr lang="el-GR" dirty="0" smtClean="0">
                <a:cs typeface="Times New Roman" panose="02020603050405020304" pitchFamily="18" charset="0"/>
              </a:rPr>
              <a:t>έ</a:t>
            </a:r>
            <a:r>
              <a:rPr lang="el-GR" sz="2800" dirty="0" smtClean="0">
                <a:cs typeface="Times New Roman" panose="02020603050405020304" pitchFamily="18" charset="0"/>
              </a:rPr>
              <a:t>θυκα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sz="2800" dirty="0" smtClean="0">
                <a:cs typeface="Times New Roman" panose="02020603050405020304" pitchFamily="18" charset="0"/>
              </a:rPr>
              <a:t>τ</a:t>
            </a:r>
            <a:r>
              <a:rPr lang="el-GR" dirty="0" smtClean="0">
                <a:cs typeface="Times New Roman" panose="02020603050405020304" pitchFamily="18" charset="0"/>
              </a:rPr>
              <a:t>έ</a:t>
            </a:r>
            <a:r>
              <a:rPr lang="el-GR" sz="2800" dirty="0" smtClean="0">
                <a:cs typeface="Times New Roman" panose="02020603050405020304" pitchFamily="18" charset="0"/>
              </a:rPr>
              <a:t>θυμαι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ἐ</a:t>
            </a:r>
            <a:r>
              <a:rPr lang="el-GR" sz="2800" dirty="0" smtClean="0">
                <a:cs typeface="Times New Roman" panose="02020603050405020304" pitchFamily="18" charset="0"/>
              </a:rPr>
              <a:t>τ</a:t>
            </a:r>
            <a:r>
              <a:rPr lang="el-GR" dirty="0" smtClean="0">
                <a:cs typeface="Times New Roman" panose="02020603050405020304" pitchFamily="18" charset="0"/>
              </a:rPr>
              <a:t>ύ</a:t>
            </a:r>
            <a:r>
              <a:rPr lang="el-GR" sz="2800" dirty="0" smtClean="0">
                <a:cs typeface="Times New Roman" panose="02020603050405020304" pitchFamily="18" charset="0"/>
              </a:rPr>
              <a:t>θην </a:t>
            </a:r>
            <a:r>
              <a:rPr lang="en-US" sz="2800" dirty="0" smtClean="0">
                <a:cs typeface="Times New Roman" panose="02020603050405020304" pitchFamily="18" charset="0"/>
              </a:rPr>
              <a:t>[</a:t>
            </a:r>
            <a:r>
              <a:rPr lang="en-US" sz="2800" i="1" dirty="0" smtClean="0">
                <a:cs typeface="Times New Roman" panose="02020603050405020304" pitchFamily="18" charset="0"/>
              </a:rPr>
              <a:t>sacrifice</a:t>
            </a:r>
            <a:r>
              <a:rPr lang="en-US" sz="2800" dirty="0" smtClean="0">
                <a:cs typeface="Times New Roman" panose="02020603050405020304" pitchFamily="18" charset="0"/>
              </a:rPr>
              <a:t>]</a:t>
            </a:r>
            <a:endParaRPr lang="en-US" sz="2800" dirty="0">
              <a:cs typeface="Times New Roman" panose="02020603050405020304" pitchFamily="18" charset="0"/>
            </a:endParaRPr>
          </a:p>
          <a:p>
            <a:r>
              <a:rPr lang="el-GR" b="1" u="sng" dirty="0" smtClean="0"/>
              <a:t>ἄ</a:t>
            </a:r>
            <a:r>
              <a:rPr lang="el-GR" b="1" u="sng" dirty="0" smtClean="0">
                <a:cs typeface="Times New Roman" panose="02020603050405020304" pitchFamily="18" charset="0"/>
              </a:rPr>
              <a:t>ρχω</a:t>
            </a:r>
            <a:r>
              <a:rPr lang="el-GR" sz="2800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ἄρ</a:t>
            </a:r>
            <a:r>
              <a:rPr lang="el-GR" sz="2800" dirty="0" smtClean="0">
                <a:cs typeface="Times New Roman" panose="02020603050405020304" pitchFamily="18" charset="0"/>
              </a:rPr>
              <a:t>ξω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n-US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ἦ</a:t>
            </a:r>
            <a:r>
              <a:rPr lang="el-GR" sz="2800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ρξα</a:t>
            </a:r>
            <a:r>
              <a:rPr lang="el-GR" sz="2800" dirty="0" smtClean="0">
                <a:cs typeface="Times New Roman" panose="02020603050405020304" pitchFamily="18" charset="0"/>
              </a:rPr>
              <a:t>, </a:t>
            </a:r>
            <a:r>
              <a:rPr lang="en-US" dirty="0" smtClean="0">
                <a:cs typeface="Times New Roman" panose="02020603050405020304" pitchFamily="18" charset="0"/>
              </a:rPr>
              <a:t>ἦ</a:t>
            </a:r>
            <a:r>
              <a:rPr lang="el-GR" dirty="0" smtClean="0">
                <a:cs typeface="Times New Roman" panose="02020603050405020304" pitchFamily="18" charset="0"/>
              </a:rPr>
              <a:t>ρχα</a:t>
            </a:r>
            <a:r>
              <a:rPr lang="el-GR" sz="2800" dirty="0" smtClean="0">
                <a:cs typeface="Times New Roman" panose="02020603050405020304" pitchFamily="18" charset="0"/>
              </a:rPr>
              <a:t>, </a:t>
            </a:r>
            <a:r>
              <a:rPr lang="en-US" dirty="0" smtClean="0">
                <a:cs typeface="Times New Roman" panose="02020603050405020304" pitchFamily="18" charset="0"/>
              </a:rPr>
              <a:t>ἦ</a:t>
            </a:r>
            <a:r>
              <a:rPr lang="el-GR" sz="2800" dirty="0" smtClean="0">
                <a:cs typeface="Times New Roman" panose="02020603050405020304" pitchFamily="18" charset="0"/>
              </a:rPr>
              <a:t>ργμαι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ἤ</a:t>
            </a:r>
            <a:r>
              <a:rPr lang="el-GR" sz="2800" dirty="0" smtClean="0">
                <a:cs typeface="Times New Roman" panose="02020603050405020304" pitchFamily="18" charset="0"/>
              </a:rPr>
              <a:t>ρχθην </a:t>
            </a:r>
            <a:r>
              <a:rPr lang="en-US" sz="2800" dirty="0" smtClean="0">
                <a:cs typeface="Times New Roman" panose="02020603050405020304" pitchFamily="18" charset="0"/>
              </a:rPr>
              <a:t>[</a:t>
            </a:r>
            <a:r>
              <a:rPr lang="en-US" sz="2800" i="1" dirty="0" smtClean="0">
                <a:cs typeface="Times New Roman" panose="02020603050405020304" pitchFamily="18" charset="0"/>
              </a:rPr>
              <a:t>begin/rule</a:t>
            </a:r>
            <a:r>
              <a:rPr lang="en-US" sz="2800" dirty="0" smtClean="0">
                <a:cs typeface="Times New Roman" panose="02020603050405020304" pitchFamily="18" charset="0"/>
              </a:rPr>
              <a:t>]</a:t>
            </a:r>
            <a:endParaRPr lang="en-US" sz="2800" dirty="0">
              <a:cs typeface="Times New Roman" panose="02020603050405020304" pitchFamily="18" charset="0"/>
            </a:endParaRPr>
          </a:p>
          <a:p>
            <a:r>
              <a:rPr lang="el-GR" b="1" u="sng" dirty="0" smtClean="0">
                <a:cs typeface="Times New Roman" panose="02020603050405020304" pitchFamily="18" charset="0"/>
              </a:rPr>
              <a:t>ἔ</a:t>
            </a:r>
            <a:r>
              <a:rPr lang="el-GR" b="1" u="sng" dirty="0" smtClean="0">
                <a:cs typeface="Times New Roman" panose="02020603050405020304" pitchFamily="18" charset="0"/>
              </a:rPr>
              <a:t>χω</a:t>
            </a:r>
            <a:r>
              <a:rPr lang="el-GR" sz="2800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ἕ</a:t>
            </a:r>
            <a:r>
              <a:rPr lang="el-GR" sz="2800" dirty="0" smtClean="0">
                <a:cs typeface="Times New Roman" panose="02020603050405020304" pitchFamily="18" charset="0"/>
              </a:rPr>
              <a:t>ξω/σχ</a:t>
            </a:r>
            <a:r>
              <a:rPr lang="el-GR" dirty="0" smtClean="0">
                <a:cs typeface="Times New Roman" panose="02020603050405020304" pitchFamily="18" charset="0"/>
              </a:rPr>
              <a:t>ή</a:t>
            </a:r>
            <a:r>
              <a:rPr lang="el-GR" sz="2800" dirty="0" smtClean="0">
                <a:cs typeface="Times New Roman" panose="02020603050405020304" pitchFamily="18" charset="0"/>
              </a:rPr>
              <a:t>σω</a:t>
            </a:r>
            <a:r>
              <a:rPr lang="el-GR" sz="2800" dirty="0">
                <a:cs typeface="Times New Roman" panose="02020603050405020304" pitchFamily="18" charset="0"/>
              </a:rPr>
              <a:t>,</a:t>
            </a:r>
            <a:r>
              <a:rPr lang="el-GR" sz="2800" dirty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l-GR" b="1" u="sng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ἔ</a:t>
            </a:r>
            <a:r>
              <a:rPr lang="el-GR" sz="2800" b="1" u="sng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σχον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dirty="0">
                <a:cs typeface="Times New Roman" panose="02020603050405020304" pitchFamily="18" charset="0"/>
              </a:rPr>
              <a:t>ἔ</a:t>
            </a:r>
            <a:r>
              <a:rPr lang="el-GR" sz="2800" dirty="0" smtClean="0">
                <a:cs typeface="Times New Roman" panose="02020603050405020304" pitchFamily="18" charset="0"/>
              </a:rPr>
              <a:t>σχηκα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dirty="0">
                <a:cs typeface="Times New Roman" panose="02020603050405020304" pitchFamily="18" charset="0"/>
              </a:rPr>
              <a:t>ἔ</a:t>
            </a:r>
            <a:r>
              <a:rPr lang="el-GR" sz="2800" dirty="0" smtClean="0">
                <a:cs typeface="Times New Roman" panose="02020603050405020304" pitchFamily="18" charset="0"/>
              </a:rPr>
              <a:t>σχημαι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dirty="0"/>
              <a:t>—</a:t>
            </a:r>
            <a:r>
              <a:rPr lang="el-GR" sz="2800" dirty="0" smtClean="0"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cs typeface="Times New Roman" panose="02020603050405020304" pitchFamily="18" charset="0"/>
              </a:rPr>
              <a:t>[</a:t>
            </a:r>
            <a:r>
              <a:rPr lang="en-US" sz="2800" i="1" dirty="0" smtClean="0">
                <a:cs typeface="Times New Roman" panose="02020603050405020304" pitchFamily="18" charset="0"/>
              </a:rPr>
              <a:t>have/hold</a:t>
            </a:r>
            <a:r>
              <a:rPr lang="en-US" sz="2800" dirty="0" smtClean="0">
                <a:cs typeface="Times New Roman" panose="02020603050405020304" pitchFamily="18" charset="0"/>
              </a:rPr>
              <a:t>] </a:t>
            </a:r>
            <a:endParaRPr lang="en-US" sz="2800" dirty="0">
              <a:cs typeface="Times New Roman" panose="02020603050405020304" pitchFamily="18" charset="0"/>
            </a:endParaRPr>
          </a:p>
          <a:p>
            <a:r>
              <a:rPr lang="el-GR" sz="2800" b="1" u="sng" dirty="0" smtClean="0">
                <a:cs typeface="Times New Roman" panose="02020603050405020304" pitchFamily="18" charset="0"/>
              </a:rPr>
              <a:t>λαμβ</a:t>
            </a:r>
            <a:r>
              <a:rPr lang="el-GR" b="1" u="sng" dirty="0" smtClean="0">
                <a:cs typeface="Times New Roman" panose="02020603050405020304" pitchFamily="18" charset="0"/>
              </a:rPr>
              <a:t>ά</a:t>
            </a:r>
            <a:r>
              <a:rPr lang="el-GR" sz="2800" b="1" u="sng" dirty="0" smtClean="0">
                <a:cs typeface="Times New Roman" panose="02020603050405020304" pitchFamily="18" charset="0"/>
              </a:rPr>
              <a:t>νω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sz="2800" dirty="0" smtClean="0">
                <a:cs typeface="Times New Roman" panose="02020603050405020304" pitchFamily="18" charset="0"/>
              </a:rPr>
              <a:t>λ</a:t>
            </a:r>
            <a:r>
              <a:rPr lang="el-GR" dirty="0" smtClean="0">
                <a:cs typeface="Times New Roman" panose="02020603050405020304" pitchFamily="18" charset="0"/>
              </a:rPr>
              <a:t>ή</a:t>
            </a:r>
            <a:r>
              <a:rPr lang="el-GR" sz="2800" dirty="0" smtClean="0">
                <a:cs typeface="Times New Roman" panose="02020603050405020304" pitchFamily="18" charset="0"/>
              </a:rPr>
              <a:t>ψσομαι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b="1" u="sng" dirty="0">
                <a:solidFill>
                  <a:srgbClr val="00B0F0"/>
                </a:solidFill>
                <a:cs typeface="Times New Roman" panose="02020603050405020304" pitchFamily="18" charset="0"/>
              </a:rPr>
              <a:t>ἔλαβον</a:t>
            </a:r>
            <a:r>
              <a:rPr lang="el-GR" sz="2800" dirty="0" smtClean="0">
                <a:cs typeface="Times New Roman" panose="02020603050405020304" pitchFamily="18" charset="0"/>
              </a:rPr>
              <a:t>, ε</a:t>
            </a:r>
            <a:r>
              <a:rPr lang="el-GR" dirty="0" smtClean="0">
                <a:cs typeface="Times New Roman" panose="02020603050405020304" pitchFamily="18" charset="0"/>
              </a:rPr>
              <a:t>ἴ</a:t>
            </a:r>
            <a:r>
              <a:rPr lang="el-GR" sz="2800" dirty="0" smtClean="0">
                <a:cs typeface="Times New Roman" panose="02020603050405020304" pitchFamily="18" charset="0"/>
              </a:rPr>
              <a:t>ληφα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εἴ</a:t>
            </a:r>
            <a:r>
              <a:rPr lang="el-GR" dirty="0" smtClean="0">
                <a:cs typeface="Times New Roman" panose="02020603050405020304" pitchFamily="18" charset="0"/>
              </a:rPr>
              <a:t>λ</a:t>
            </a:r>
            <a:r>
              <a:rPr lang="el-GR" sz="2800" dirty="0" smtClean="0">
                <a:cs typeface="Times New Roman" panose="02020603050405020304" pitchFamily="18" charset="0"/>
              </a:rPr>
              <a:t>ημμαι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dirty="0">
                <a:cs typeface="Times New Roman" panose="02020603050405020304" pitchFamily="18" charset="0"/>
              </a:rPr>
              <a:t>ἐλήφθην </a:t>
            </a:r>
            <a:r>
              <a:rPr lang="en-US" sz="2800" dirty="0" smtClean="0">
                <a:cs typeface="Times New Roman" panose="02020603050405020304" pitchFamily="18" charset="0"/>
              </a:rPr>
              <a:t>[</a:t>
            </a:r>
            <a:r>
              <a:rPr lang="en-US" sz="2800" i="1" dirty="0" smtClean="0">
                <a:cs typeface="Times New Roman" panose="02020603050405020304" pitchFamily="18" charset="0"/>
              </a:rPr>
              <a:t>take</a:t>
            </a:r>
            <a:r>
              <a:rPr lang="en-US" sz="2800" dirty="0" smtClean="0">
                <a:cs typeface="Times New Roman" panose="02020603050405020304" pitchFamily="18" charset="0"/>
              </a:rPr>
              <a:t>]</a:t>
            </a:r>
          </a:p>
          <a:p>
            <a:r>
              <a:rPr lang="el-GR" b="1" u="sng" dirty="0" smtClean="0">
                <a:cs typeface="Times New Roman" panose="02020603050405020304" pitchFamily="18" charset="0"/>
              </a:rPr>
              <a:t>π</a:t>
            </a:r>
            <a:r>
              <a:rPr lang="el-GR" b="1" u="sng" dirty="0">
                <a:cs typeface="Times New Roman" panose="02020603050405020304" pitchFamily="18" charset="0"/>
              </a:rPr>
              <a:t>έ</a:t>
            </a:r>
            <a:r>
              <a:rPr lang="el-GR" b="1" u="sng" dirty="0" smtClean="0">
                <a:cs typeface="Times New Roman" panose="02020603050405020304" pitchFamily="18" charset="0"/>
              </a:rPr>
              <a:t>μπω</a:t>
            </a:r>
            <a:r>
              <a:rPr lang="el-GR" dirty="0">
                <a:cs typeface="Times New Roman" panose="02020603050405020304" pitchFamily="18" charset="0"/>
              </a:rPr>
              <a:t>, </a:t>
            </a:r>
            <a:r>
              <a:rPr lang="el-GR" dirty="0">
                <a:cs typeface="Times New Roman" panose="02020603050405020304" pitchFamily="18" charset="0"/>
              </a:rPr>
              <a:t>πέμψω</a:t>
            </a:r>
            <a:r>
              <a:rPr lang="el-GR" dirty="0">
                <a:cs typeface="Times New Roman" panose="02020603050405020304" pitchFamily="18" charset="0"/>
              </a:rPr>
              <a:t>, </a:t>
            </a:r>
            <a:r>
              <a:rPr lang="el-GR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ἔπεμψα</a:t>
            </a:r>
            <a:r>
              <a:rPr lang="el-GR" dirty="0">
                <a:cs typeface="Times New Roman" panose="02020603050405020304" pitchFamily="18" charset="0"/>
              </a:rPr>
              <a:t>, </a:t>
            </a:r>
            <a:r>
              <a:rPr lang="el-GR" dirty="0">
                <a:cs typeface="Times New Roman" panose="02020603050405020304" pitchFamily="18" charset="0"/>
              </a:rPr>
              <a:t>πέπομφα</a:t>
            </a:r>
            <a:r>
              <a:rPr lang="el-GR" dirty="0">
                <a:cs typeface="Times New Roman" panose="02020603050405020304" pitchFamily="18" charset="0"/>
              </a:rPr>
              <a:t>, </a:t>
            </a:r>
            <a:r>
              <a:rPr lang="el-GR" dirty="0">
                <a:cs typeface="Times New Roman" panose="02020603050405020304" pitchFamily="18" charset="0"/>
              </a:rPr>
              <a:t>πέπεμμαι</a:t>
            </a:r>
            <a:r>
              <a:rPr lang="el-GR" dirty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ἐπέμφθην    </a:t>
            </a:r>
            <a:r>
              <a:rPr lang="en-US" dirty="0">
                <a:cs typeface="Times New Roman" panose="02020603050405020304" pitchFamily="18" charset="0"/>
              </a:rPr>
              <a:t>[</a:t>
            </a:r>
            <a:r>
              <a:rPr lang="en-US" i="1" dirty="0">
                <a:cs typeface="Times New Roman" panose="02020603050405020304" pitchFamily="18" charset="0"/>
              </a:rPr>
              <a:t>send</a:t>
            </a:r>
            <a:r>
              <a:rPr lang="en-US" dirty="0">
                <a:cs typeface="Times New Roman" panose="02020603050405020304" pitchFamily="18" charset="0"/>
              </a:rPr>
              <a:t>]</a:t>
            </a:r>
          </a:p>
          <a:p>
            <a:endParaRPr 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119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4798" y="536054"/>
            <a:ext cx="10509112" cy="723652"/>
          </a:xfrm>
        </p:spPr>
        <p:txBody>
          <a:bodyPr/>
          <a:lstStyle/>
          <a:p>
            <a:r>
              <a:rPr lang="en-US" dirty="0" smtClean="0"/>
              <a:t>First Aorist Active: regular or contract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93" y="1568247"/>
            <a:ext cx="9473901" cy="4763728"/>
          </a:xfrm>
        </p:spPr>
        <p:txBody>
          <a:bodyPr>
            <a:normAutofit/>
          </a:bodyPr>
          <a:lstStyle/>
          <a:p>
            <a:r>
              <a:rPr lang="en-US" dirty="0" smtClean="0"/>
              <a:t>Get the stem from the 3PP</a:t>
            </a:r>
          </a:p>
          <a:p>
            <a:r>
              <a:rPr lang="en-US" u="sng" dirty="0" smtClean="0"/>
              <a:t>Augment</a:t>
            </a:r>
            <a:r>
              <a:rPr lang="en-US" dirty="0" smtClean="0"/>
              <a:t> prefix (</a:t>
            </a:r>
            <a:r>
              <a:rPr lang="el-GR" dirty="0" smtClean="0"/>
              <a:t>ε-</a:t>
            </a:r>
            <a:r>
              <a:rPr lang="en-US" dirty="0" smtClean="0"/>
              <a:t>) is already added to the 3PP</a:t>
            </a:r>
          </a:p>
          <a:p>
            <a:r>
              <a:rPr lang="en-US" u="sng" dirty="0" smtClean="0"/>
              <a:t>Sigma</a:t>
            </a:r>
            <a:r>
              <a:rPr lang="en-US" dirty="0"/>
              <a:t> </a:t>
            </a:r>
            <a:r>
              <a:rPr lang="en-US" dirty="0" smtClean="0"/>
              <a:t>suffix (</a:t>
            </a:r>
            <a:r>
              <a:rPr lang="el-GR" dirty="0" smtClean="0"/>
              <a:t>-σ</a:t>
            </a:r>
            <a:r>
              <a:rPr lang="en-US" dirty="0" smtClean="0"/>
              <a:t>-</a:t>
            </a:r>
            <a:r>
              <a:rPr lang="en-US" dirty="0"/>
              <a:t>) is already added to the 3PP</a:t>
            </a:r>
          </a:p>
          <a:p>
            <a:r>
              <a:rPr lang="en-US" dirty="0" smtClean="0"/>
              <a:t>If the stem ends in a vowel, it normally lengthens before the </a:t>
            </a:r>
            <a:r>
              <a:rPr lang="en-US" dirty="0"/>
              <a:t>sigma [already in 3PP]</a:t>
            </a:r>
          </a:p>
          <a:p>
            <a:r>
              <a:rPr lang="en-US" dirty="0" smtClean="0"/>
              <a:t>All you have to do is remove the </a:t>
            </a:r>
            <a:r>
              <a:rPr lang="el-GR" dirty="0" smtClean="0"/>
              <a:t>–α </a:t>
            </a:r>
            <a:r>
              <a:rPr lang="en-US" dirty="0" smtClean="0"/>
              <a:t>of the 1</a:t>
            </a:r>
            <a:r>
              <a:rPr lang="en-US" baseline="30000" dirty="0" smtClean="0"/>
              <a:t>st</a:t>
            </a:r>
            <a:r>
              <a:rPr lang="en-US" dirty="0" smtClean="0"/>
              <a:t> person singular and add </a:t>
            </a:r>
            <a:r>
              <a:rPr lang="en-US" dirty="0"/>
              <a:t>the </a:t>
            </a:r>
            <a:r>
              <a:rPr lang="en-US" dirty="0" smtClean="0"/>
              <a:t>appropriate </a:t>
            </a:r>
            <a:r>
              <a:rPr lang="en-US" u="sng" dirty="0" smtClean="0"/>
              <a:t>personal </a:t>
            </a:r>
            <a:r>
              <a:rPr lang="en-US" u="sng" dirty="0"/>
              <a:t>endings</a:t>
            </a:r>
          </a:p>
          <a:p>
            <a:pPr lvl="1"/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sg = </a:t>
            </a:r>
            <a:r>
              <a:rPr lang="el-GR" dirty="0" smtClean="0"/>
              <a:t>–ε </a:t>
            </a:r>
            <a:endParaRPr lang="en-US" dirty="0"/>
          </a:p>
          <a:p>
            <a:pPr lvl="1"/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</a:t>
            </a:r>
            <a:r>
              <a:rPr lang="en-US" dirty="0" err="1"/>
              <a:t>pl</a:t>
            </a:r>
            <a:r>
              <a:rPr lang="en-US" dirty="0"/>
              <a:t> = </a:t>
            </a:r>
            <a:r>
              <a:rPr lang="el-GR" dirty="0" smtClean="0"/>
              <a:t>–αν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455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Aorist regular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2670" y="1586754"/>
            <a:ext cx="9642988" cy="2097740"/>
          </a:xfrm>
        </p:spPr>
        <p:txBody>
          <a:bodyPr>
            <a:normAutofit/>
          </a:bodyPr>
          <a:lstStyle/>
          <a:p>
            <a:r>
              <a:rPr lang="en-US" noProof="1" smtClean="0"/>
              <a:t>θύω</a:t>
            </a:r>
            <a:r>
              <a:rPr lang="en-US" noProof="1"/>
              <a:t>, </a:t>
            </a:r>
            <a:r>
              <a:rPr lang="en-US" noProof="1" smtClean="0">
                <a:solidFill>
                  <a:srgbClr val="FF0000"/>
                </a:solidFill>
              </a:rPr>
              <a:t>ἔ</a:t>
            </a:r>
            <a:r>
              <a:rPr lang="en-US" noProof="1" smtClean="0"/>
              <a:t>-θυ-</a:t>
            </a:r>
            <a:r>
              <a:rPr lang="en-US" noProof="1" smtClean="0">
                <a:solidFill>
                  <a:srgbClr val="FF0000"/>
                </a:solidFill>
              </a:rPr>
              <a:t>σ-α</a:t>
            </a:r>
            <a:r>
              <a:rPr lang="en-US" noProof="1" smtClean="0"/>
              <a:t> 			&gt; 	</a:t>
            </a:r>
            <a:r>
              <a:rPr lang="en-US" u="sng" noProof="1" smtClean="0">
                <a:solidFill>
                  <a:srgbClr val="FF0000"/>
                </a:solidFill>
              </a:rPr>
              <a:t>ἔ</a:t>
            </a:r>
            <a:r>
              <a:rPr lang="en-US" noProof="1" smtClean="0"/>
              <a:t>θυ</a:t>
            </a:r>
            <a:r>
              <a:rPr lang="en-US" u="sng" noProof="1" smtClean="0">
                <a:solidFill>
                  <a:srgbClr val="FF0000"/>
                </a:solidFill>
              </a:rPr>
              <a:t>σε</a:t>
            </a:r>
            <a:r>
              <a:rPr lang="en-US" noProof="1" smtClean="0"/>
              <a:t>, </a:t>
            </a:r>
            <a:r>
              <a:rPr lang="en-US" u="sng" noProof="1" smtClean="0">
                <a:solidFill>
                  <a:srgbClr val="FF0000"/>
                </a:solidFill>
              </a:rPr>
              <a:t>ἔ</a:t>
            </a:r>
            <a:r>
              <a:rPr lang="en-US" noProof="1" smtClean="0"/>
              <a:t>θυ</a:t>
            </a:r>
            <a:r>
              <a:rPr lang="en-US" u="sng" noProof="1" smtClean="0">
                <a:solidFill>
                  <a:srgbClr val="FF0000"/>
                </a:solidFill>
              </a:rPr>
              <a:t>σαν</a:t>
            </a:r>
          </a:p>
          <a:p>
            <a:pPr lvl="2"/>
            <a:r>
              <a:rPr lang="en-US" i="1" noProof="1" smtClean="0"/>
              <a:t>He sacrificed; they sacrificed</a:t>
            </a:r>
          </a:p>
          <a:p>
            <a:r>
              <a:rPr lang="en-US" noProof="1" smtClean="0"/>
              <a:t>στρατεύω</a:t>
            </a:r>
            <a:r>
              <a:rPr lang="en-US" noProof="1"/>
              <a:t>, </a:t>
            </a:r>
            <a:r>
              <a:rPr lang="en-US" noProof="1" smtClean="0">
                <a:solidFill>
                  <a:srgbClr val="FF0000"/>
                </a:solidFill>
              </a:rPr>
              <a:t>ἐ</a:t>
            </a:r>
            <a:r>
              <a:rPr lang="en-US" noProof="1" smtClean="0"/>
              <a:t>-στράτευ-</a:t>
            </a:r>
            <a:r>
              <a:rPr lang="en-US" noProof="1" smtClean="0">
                <a:solidFill>
                  <a:srgbClr val="FF0000"/>
                </a:solidFill>
              </a:rPr>
              <a:t>σ-α</a:t>
            </a:r>
            <a:r>
              <a:rPr lang="en-US" noProof="1" smtClean="0"/>
              <a:t> 	&gt; 	</a:t>
            </a:r>
            <a:r>
              <a:rPr lang="en-US" u="sng" noProof="1" smtClean="0">
                <a:solidFill>
                  <a:srgbClr val="FF0000"/>
                </a:solidFill>
              </a:rPr>
              <a:t>ἐ</a:t>
            </a:r>
            <a:r>
              <a:rPr lang="en-US" noProof="1" smtClean="0"/>
              <a:t>στράτευ</a:t>
            </a:r>
            <a:r>
              <a:rPr lang="en-US" u="sng" noProof="1" smtClean="0">
                <a:solidFill>
                  <a:srgbClr val="FF0000"/>
                </a:solidFill>
              </a:rPr>
              <a:t>σε</a:t>
            </a:r>
            <a:r>
              <a:rPr lang="en-US" noProof="1" smtClean="0"/>
              <a:t>,</a:t>
            </a:r>
            <a:r>
              <a:rPr lang="en-US" noProof="1" smtClean="0">
                <a:solidFill>
                  <a:srgbClr val="FF0000"/>
                </a:solidFill>
              </a:rPr>
              <a:t> </a:t>
            </a:r>
            <a:r>
              <a:rPr lang="en-US" noProof="1" smtClean="0"/>
              <a:t> </a:t>
            </a:r>
            <a:r>
              <a:rPr lang="en-US" u="sng" noProof="1" smtClean="0">
                <a:solidFill>
                  <a:srgbClr val="FF0000"/>
                </a:solidFill>
              </a:rPr>
              <a:t>ἐ</a:t>
            </a:r>
            <a:r>
              <a:rPr lang="en-US" noProof="1" smtClean="0"/>
              <a:t>στράτευ</a:t>
            </a:r>
            <a:r>
              <a:rPr lang="en-US" u="sng" noProof="1" smtClean="0">
                <a:solidFill>
                  <a:srgbClr val="FF0000"/>
                </a:solidFill>
              </a:rPr>
              <a:t>σαν</a:t>
            </a:r>
          </a:p>
          <a:p>
            <a:pPr lvl="2"/>
            <a:r>
              <a:rPr lang="en-US" i="1" noProof="1" smtClean="0"/>
              <a:t>He waged war; they waged war</a:t>
            </a:r>
          </a:p>
          <a:p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3382507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1045" y="1214862"/>
            <a:ext cx="10550013" cy="5500570"/>
          </a:xfrm>
        </p:spPr>
        <p:txBody>
          <a:bodyPr>
            <a:normAutofit lnSpcReduction="10000"/>
          </a:bodyPr>
          <a:lstStyle/>
          <a:p>
            <a:r>
              <a:rPr lang="en-US" sz="2600" noProof="1" smtClean="0"/>
              <a:t>Palatals γ, κ, χ + σ = ξ</a:t>
            </a:r>
          </a:p>
          <a:p>
            <a:pPr lvl="1"/>
            <a:r>
              <a:rPr lang="en-US" sz="2200" noProof="1" smtClean="0"/>
              <a:t>ἄρχω, ἦρξα 		&gt; </a:t>
            </a:r>
            <a:r>
              <a:rPr lang="en-US" sz="2200" u="sng" noProof="1" smtClean="0"/>
              <a:t>ἦ</a:t>
            </a:r>
            <a:r>
              <a:rPr lang="en-US" sz="2200" noProof="1" smtClean="0"/>
              <a:t>ρ</a:t>
            </a:r>
            <a:r>
              <a:rPr lang="en-US" sz="2200" u="sng" noProof="1" smtClean="0">
                <a:solidFill>
                  <a:srgbClr val="FF0000"/>
                </a:solidFill>
              </a:rPr>
              <a:t>ξ</a:t>
            </a:r>
            <a:r>
              <a:rPr lang="en-US" sz="2200" u="sng" noProof="1" smtClean="0"/>
              <a:t>ε</a:t>
            </a:r>
            <a:r>
              <a:rPr lang="en-US" sz="2200" noProof="1" smtClean="0"/>
              <a:t>, </a:t>
            </a:r>
            <a:r>
              <a:rPr lang="en-US" sz="2200" u="sng" noProof="1" smtClean="0"/>
              <a:t>ἦ</a:t>
            </a:r>
            <a:r>
              <a:rPr lang="en-US" sz="2200" noProof="1" smtClean="0"/>
              <a:t>ρ</a:t>
            </a:r>
            <a:r>
              <a:rPr lang="en-US" sz="2200" u="sng" noProof="1" smtClean="0">
                <a:solidFill>
                  <a:srgbClr val="FF0000"/>
                </a:solidFill>
              </a:rPr>
              <a:t>ξ</a:t>
            </a:r>
            <a:r>
              <a:rPr lang="en-US" sz="2200" u="sng" noProof="1" smtClean="0"/>
              <a:t>αν</a:t>
            </a:r>
            <a:r>
              <a:rPr lang="en-US" sz="2200" noProof="1" smtClean="0"/>
              <a:t> [</a:t>
            </a:r>
            <a:r>
              <a:rPr lang="en-US" sz="2200" i="1" noProof="1" smtClean="0"/>
              <a:t>He ruled; they ruled</a:t>
            </a:r>
            <a:r>
              <a:rPr lang="en-US" sz="2200" noProof="1" smtClean="0"/>
              <a:t>]</a:t>
            </a:r>
          </a:p>
          <a:p>
            <a:pPr lvl="1"/>
            <a:r>
              <a:rPr lang="el-GR" sz="2200" noProof="1" smtClean="0"/>
              <a:t>λέγω, ἔλεξα</a:t>
            </a:r>
            <a:r>
              <a:rPr lang="en-US" sz="2200" noProof="1" smtClean="0"/>
              <a:t>		&gt; </a:t>
            </a:r>
            <a:r>
              <a:rPr lang="el-GR" sz="2200" u="sng" noProof="1"/>
              <a:t>ἔ</a:t>
            </a:r>
            <a:r>
              <a:rPr lang="el-GR" sz="2200" noProof="1"/>
              <a:t>λε</a:t>
            </a:r>
            <a:r>
              <a:rPr lang="el-GR" sz="2200" u="sng" noProof="1">
                <a:solidFill>
                  <a:srgbClr val="FF0000"/>
                </a:solidFill>
              </a:rPr>
              <a:t>ξ</a:t>
            </a:r>
            <a:r>
              <a:rPr lang="el-GR" sz="2200" u="sng" noProof="1"/>
              <a:t>ε</a:t>
            </a:r>
            <a:r>
              <a:rPr lang="el-GR" sz="2200" noProof="1"/>
              <a:t>, </a:t>
            </a:r>
            <a:r>
              <a:rPr lang="el-GR" sz="2200" u="sng" noProof="1" smtClean="0"/>
              <a:t>ἔ</a:t>
            </a:r>
            <a:r>
              <a:rPr lang="el-GR" sz="2200" noProof="1" smtClean="0"/>
              <a:t>λε</a:t>
            </a:r>
            <a:r>
              <a:rPr lang="el-GR" sz="2200" u="sng" noProof="1" smtClean="0">
                <a:solidFill>
                  <a:srgbClr val="FF0000"/>
                </a:solidFill>
              </a:rPr>
              <a:t>ξ</a:t>
            </a:r>
            <a:r>
              <a:rPr lang="el-GR" sz="2200" u="sng" noProof="1" smtClean="0"/>
              <a:t>αν</a:t>
            </a:r>
            <a:r>
              <a:rPr lang="en-US" sz="2200" noProof="1" smtClean="0"/>
              <a:t> [</a:t>
            </a:r>
            <a:r>
              <a:rPr lang="en-US" sz="2200" i="1" noProof="1" smtClean="0"/>
              <a:t>He said, they said</a:t>
            </a:r>
            <a:r>
              <a:rPr lang="en-US" sz="2200" noProof="1" smtClean="0"/>
              <a:t>]</a:t>
            </a:r>
          </a:p>
          <a:p>
            <a:r>
              <a:rPr lang="en-US" sz="2400" noProof="1" smtClean="0"/>
              <a:t>Irregulars</a:t>
            </a:r>
          </a:p>
          <a:p>
            <a:pPr lvl="1"/>
            <a:r>
              <a:rPr lang="el-GR" sz="2000" noProof="1"/>
              <a:t>πράσσω, ἔπραξα 		&gt; </a:t>
            </a:r>
            <a:r>
              <a:rPr lang="el-GR" sz="2000" u="sng" noProof="1" smtClean="0"/>
              <a:t>ἔ</a:t>
            </a:r>
            <a:r>
              <a:rPr lang="el-GR" sz="2000" noProof="1" smtClean="0"/>
              <a:t>πρα</a:t>
            </a:r>
            <a:r>
              <a:rPr lang="el-GR" sz="2000" noProof="1" smtClean="0">
                <a:solidFill>
                  <a:srgbClr val="FF0000"/>
                </a:solidFill>
              </a:rPr>
              <a:t>ξ</a:t>
            </a:r>
            <a:r>
              <a:rPr lang="el-GR" sz="2000" u="sng" noProof="1" smtClean="0"/>
              <a:t>ε</a:t>
            </a:r>
            <a:r>
              <a:rPr lang="en-US" sz="2000" noProof="1" smtClean="0"/>
              <a:t>,</a:t>
            </a:r>
            <a:r>
              <a:rPr lang="el-GR" sz="2000" noProof="1" smtClean="0"/>
              <a:t> </a:t>
            </a:r>
            <a:r>
              <a:rPr lang="el-GR" sz="2000" u="sng" noProof="1"/>
              <a:t>ἔ</a:t>
            </a:r>
            <a:r>
              <a:rPr lang="el-GR" sz="2000" noProof="1"/>
              <a:t>πρα</a:t>
            </a:r>
            <a:r>
              <a:rPr lang="el-GR" sz="2000" noProof="1">
                <a:solidFill>
                  <a:srgbClr val="FF0000"/>
                </a:solidFill>
              </a:rPr>
              <a:t>ξ</a:t>
            </a:r>
            <a:r>
              <a:rPr lang="el-GR" sz="2000" u="sng" noProof="1"/>
              <a:t>αν</a:t>
            </a:r>
            <a:r>
              <a:rPr lang="el-GR" sz="2000" noProof="1"/>
              <a:t> [</a:t>
            </a:r>
            <a:r>
              <a:rPr lang="en-US" sz="2000" noProof="1"/>
              <a:t>He did; they did]</a:t>
            </a:r>
          </a:p>
          <a:p>
            <a:pPr lvl="1"/>
            <a:r>
              <a:rPr lang="el-GR" sz="2000" noProof="1"/>
              <a:t>τάττω, ἔταξα		&gt; </a:t>
            </a:r>
            <a:r>
              <a:rPr lang="el-GR" sz="2000" u="sng" noProof="1"/>
              <a:t>ἔ</a:t>
            </a:r>
            <a:r>
              <a:rPr lang="el-GR" sz="2000" noProof="1"/>
              <a:t>τα</a:t>
            </a:r>
            <a:r>
              <a:rPr lang="el-GR" sz="2000" noProof="1">
                <a:solidFill>
                  <a:srgbClr val="FF0000"/>
                </a:solidFill>
              </a:rPr>
              <a:t>ξ</a:t>
            </a:r>
            <a:r>
              <a:rPr lang="el-GR" sz="2000" u="sng" noProof="1"/>
              <a:t>ε</a:t>
            </a:r>
            <a:r>
              <a:rPr lang="el-GR" sz="2000" noProof="1"/>
              <a:t>, </a:t>
            </a:r>
            <a:r>
              <a:rPr lang="el-GR" sz="2000" u="sng" noProof="1"/>
              <a:t>ἔ</a:t>
            </a:r>
            <a:r>
              <a:rPr lang="el-GR" sz="2000" noProof="1"/>
              <a:t>τα</a:t>
            </a:r>
            <a:r>
              <a:rPr lang="el-GR" sz="2000" noProof="1">
                <a:solidFill>
                  <a:srgbClr val="FF0000"/>
                </a:solidFill>
              </a:rPr>
              <a:t>ξ</a:t>
            </a:r>
            <a:r>
              <a:rPr lang="el-GR" sz="2000" u="sng" noProof="1"/>
              <a:t>αν</a:t>
            </a:r>
            <a:r>
              <a:rPr lang="el-GR" sz="2000" noProof="1"/>
              <a:t> [</a:t>
            </a:r>
            <a:r>
              <a:rPr lang="en-US" sz="2000" noProof="1"/>
              <a:t>He arrayed; they arrayed]</a:t>
            </a:r>
          </a:p>
          <a:p>
            <a:r>
              <a:rPr lang="en-US" sz="2600" noProof="1" smtClean="0"/>
              <a:t>Labials π, β, φ + σ = ψ</a:t>
            </a:r>
          </a:p>
          <a:p>
            <a:pPr lvl="1"/>
            <a:r>
              <a:rPr lang="en-US" sz="2200" noProof="1" smtClean="0"/>
              <a:t>πέμπω, ἔπεμψα 		&gt; </a:t>
            </a:r>
            <a:r>
              <a:rPr lang="en-US" sz="2200" u="sng" noProof="1" smtClean="0"/>
              <a:t>ἔ</a:t>
            </a:r>
            <a:r>
              <a:rPr lang="en-US" sz="2200" noProof="1" smtClean="0"/>
              <a:t>πεμ</a:t>
            </a:r>
            <a:r>
              <a:rPr lang="en-US" sz="2200" u="sng" noProof="1" smtClean="0">
                <a:solidFill>
                  <a:srgbClr val="FF0000"/>
                </a:solidFill>
              </a:rPr>
              <a:t>ψ</a:t>
            </a:r>
            <a:r>
              <a:rPr lang="en-US" sz="2200" u="sng" noProof="1" smtClean="0"/>
              <a:t>ε</a:t>
            </a:r>
            <a:r>
              <a:rPr lang="en-US" sz="2200" noProof="1" smtClean="0"/>
              <a:t>, </a:t>
            </a:r>
            <a:r>
              <a:rPr lang="en-US" sz="2200" u="sng" noProof="1" smtClean="0"/>
              <a:t>ἔ</a:t>
            </a:r>
            <a:r>
              <a:rPr lang="en-US" sz="2200" noProof="1" smtClean="0"/>
              <a:t>πεμ</a:t>
            </a:r>
            <a:r>
              <a:rPr lang="en-US" sz="2200" u="sng" noProof="1" smtClean="0">
                <a:solidFill>
                  <a:srgbClr val="FF0000"/>
                </a:solidFill>
              </a:rPr>
              <a:t>ψ</a:t>
            </a:r>
            <a:r>
              <a:rPr lang="en-US" sz="2200" u="sng" noProof="1" smtClean="0"/>
              <a:t>αν</a:t>
            </a:r>
            <a:r>
              <a:rPr lang="en-US" sz="2200" noProof="1" smtClean="0"/>
              <a:t> [</a:t>
            </a:r>
            <a:r>
              <a:rPr lang="en-US" sz="2200" i="1" noProof="1" smtClean="0"/>
              <a:t>He sent; they sent</a:t>
            </a:r>
            <a:r>
              <a:rPr lang="en-US" sz="2200" noProof="1" smtClean="0"/>
              <a:t>]</a:t>
            </a:r>
          </a:p>
          <a:p>
            <a:r>
              <a:rPr lang="en-US" sz="2600" noProof="1" smtClean="0"/>
              <a:t>Liquids [λ, μ, ν, ρ] </a:t>
            </a:r>
            <a:r>
              <a:rPr lang="en-US" sz="2400" noProof="1" smtClean="0"/>
              <a:t>lose the sigma and lengthen their stem vowel (if it is short) </a:t>
            </a:r>
            <a:br>
              <a:rPr lang="en-US" sz="2400" noProof="1" smtClean="0"/>
            </a:br>
            <a:r>
              <a:rPr lang="en-US" sz="2400" noProof="1" smtClean="0"/>
              <a:t> in compensation</a:t>
            </a:r>
          </a:p>
          <a:p>
            <a:pPr lvl="1"/>
            <a:r>
              <a:rPr lang="en-US" sz="2200" noProof="1" smtClean="0"/>
              <a:t>ἀποκτείνω, ἀπέκτεινα	&gt; ἀπ</a:t>
            </a:r>
            <a:r>
              <a:rPr lang="en-US" sz="2200" u="sng" noProof="1" smtClean="0"/>
              <a:t>έ</a:t>
            </a:r>
            <a:r>
              <a:rPr lang="en-US" sz="2200" noProof="1" smtClean="0"/>
              <a:t>κτειν</a:t>
            </a:r>
            <a:r>
              <a:rPr lang="en-US" sz="2200" u="sng" noProof="1" smtClean="0"/>
              <a:t>ε</a:t>
            </a:r>
            <a:r>
              <a:rPr lang="en-US" sz="2200" noProof="1" smtClean="0"/>
              <a:t> ἀπ</a:t>
            </a:r>
            <a:r>
              <a:rPr lang="en-US" sz="2200" u="sng" noProof="1" smtClean="0"/>
              <a:t>έ</a:t>
            </a:r>
            <a:r>
              <a:rPr lang="en-US" sz="2200" noProof="1" smtClean="0"/>
              <a:t>κτειν</a:t>
            </a:r>
            <a:r>
              <a:rPr lang="en-US" sz="2200" u="sng" noProof="1" smtClean="0"/>
              <a:t>αν</a:t>
            </a:r>
            <a:r>
              <a:rPr lang="en-US" sz="2200" noProof="1" smtClean="0"/>
              <a:t> [</a:t>
            </a:r>
            <a:r>
              <a:rPr lang="en-US" sz="2200" i="1" noProof="1" smtClean="0"/>
              <a:t>He killed; they killed</a:t>
            </a:r>
            <a:r>
              <a:rPr lang="en-US" sz="2200" noProof="1" smtClean="0"/>
              <a:t>]</a:t>
            </a:r>
          </a:p>
          <a:p>
            <a:pPr lvl="1"/>
            <a:r>
              <a:rPr lang="el-GR" sz="2200" noProof="1" smtClean="0"/>
              <a:t>μένω, ἔμεινα</a:t>
            </a:r>
            <a:r>
              <a:rPr lang="en-US" sz="2200" noProof="1" smtClean="0"/>
              <a:t>		&gt; </a:t>
            </a:r>
            <a:r>
              <a:rPr lang="el-GR" sz="2200" u="sng" noProof="1"/>
              <a:t>ἔ</a:t>
            </a:r>
            <a:r>
              <a:rPr lang="el-GR" sz="2200" noProof="1"/>
              <a:t>μ</a:t>
            </a:r>
            <a:r>
              <a:rPr lang="el-GR" sz="2200" u="sng" noProof="1">
                <a:solidFill>
                  <a:srgbClr val="FF0000"/>
                </a:solidFill>
              </a:rPr>
              <a:t>ει</a:t>
            </a:r>
            <a:r>
              <a:rPr lang="el-GR" sz="2200" noProof="1"/>
              <a:t>ν</a:t>
            </a:r>
            <a:r>
              <a:rPr lang="el-GR" sz="2200" u="sng" noProof="1"/>
              <a:t>ε</a:t>
            </a:r>
            <a:r>
              <a:rPr lang="el-GR" sz="2200" noProof="1"/>
              <a:t>, </a:t>
            </a:r>
            <a:r>
              <a:rPr lang="el-GR" sz="2200" u="sng" noProof="1" smtClean="0"/>
              <a:t>ἔ</a:t>
            </a:r>
            <a:r>
              <a:rPr lang="el-GR" sz="2200" noProof="1" smtClean="0"/>
              <a:t>μ</a:t>
            </a:r>
            <a:r>
              <a:rPr lang="el-GR" sz="2200" u="sng" noProof="1" smtClean="0">
                <a:solidFill>
                  <a:srgbClr val="FF0000"/>
                </a:solidFill>
              </a:rPr>
              <a:t>ει</a:t>
            </a:r>
            <a:r>
              <a:rPr lang="el-GR" sz="2200" noProof="1" smtClean="0"/>
              <a:t>ν</a:t>
            </a:r>
            <a:r>
              <a:rPr lang="el-GR" sz="2200" u="sng" noProof="1" smtClean="0"/>
              <a:t>αν</a:t>
            </a:r>
            <a:r>
              <a:rPr lang="en-US" sz="2200" noProof="1"/>
              <a:t> </a:t>
            </a:r>
            <a:r>
              <a:rPr lang="en-US" sz="2200" noProof="1" smtClean="0"/>
              <a:t>[</a:t>
            </a:r>
            <a:r>
              <a:rPr lang="en-US" sz="2200" i="1" noProof="1" smtClean="0"/>
              <a:t>He remained; they remained</a:t>
            </a:r>
            <a:r>
              <a:rPr lang="en-US" sz="2200" noProof="1" smtClean="0"/>
              <a:t>]</a:t>
            </a:r>
          </a:p>
          <a:p>
            <a:pPr lvl="1"/>
            <a:r>
              <a:rPr lang="el-GR" sz="2200" noProof="1"/>
              <a:t>βαίνω, ἔβησα</a:t>
            </a:r>
            <a:r>
              <a:rPr lang="en-US" sz="2200" noProof="1"/>
              <a:t>		&gt; </a:t>
            </a:r>
            <a:r>
              <a:rPr lang="el-GR" sz="2200" u="sng" noProof="1"/>
              <a:t>ἔ</a:t>
            </a:r>
            <a:r>
              <a:rPr lang="el-GR" sz="2200" noProof="1"/>
              <a:t>β</a:t>
            </a:r>
            <a:r>
              <a:rPr lang="el-GR" sz="2200" u="sng" noProof="1">
                <a:solidFill>
                  <a:srgbClr val="FF0000"/>
                </a:solidFill>
              </a:rPr>
              <a:t>η</a:t>
            </a:r>
            <a:r>
              <a:rPr lang="el-GR" sz="2200" noProof="1"/>
              <a:t>σ</a:t>
            </a:r>
            <a:r>
              <a:rPr lang="el-GR" sz="2200" u="sng" noProof="1"/>
              <a:t>ε</a:t>
            </a:r>
            <a:r>
              <a:rPr lang="el-GR" sz="2200" noProof="1"/>
              <a:t>, </a:t>
            </a:r>
            <a:r>
              <a:rPr lang="el-GR" sz="2200" u="sng" noProof="1"/>
              <a:t>ἔ</a:t>
            </a:r>
            <a:r>
              <a:rPr lang="el-GR" sz="2200" noProof="1"/>
              <a:t>β</a:t>
            </a:r>
            <a:r>
              <a:rPr lang="el-GR" sz="2200" u="sng" noProof="1">
                <a:solidFill>
                  <a:srgbClr val="FF0000"/>
                </a:solidFill>
              </a:rPr>
              <a:t>η</a:t>
            </a:r>
            <a:r>
              <a:rPr lang="el-GR" sz="2200" noProof="1"/>
              <a:t>σ</a:t>
            </a:r>
            <a:r>
              <a:rPr lang="el-GR" sz="2200" u="sng" noProof="1"/>
              <a:t>αν</a:t>
            </a:r>
            <a:r>
              <a:rPr lang="en-US" sz="2200" noProof="1"/>
              <a:t> [</a:t>
            </a:r>
            <a:r>
              <a:rPr lang="en-US" sz="2200" i="1" noProof="1"/>
              <a:t>He marched; they marched</a:t>
            </a:r>
            <a:r>
              <a:rPr lang="en-US" sz="2200" noProof="1"/>
              <a:t>]</a:t>
            </a:r>
          </a:p>
          <a:p>
            <a:pPr lvl="2"/>
            <a:r>
              <a:rPr lang="en-US" sz="1800" i="1" noProof="1" smtClean="0"/>
              <a:t>Keeps the sigma, loses the nu</a:t>
            </a:r>
          </a:p>
          <a:p>
            <a:endParaRPr lang="en-US" b="1" u="sng" noProof="1" smtClean="0"/>
          </a:p>
          <a:p>
            <a:endParaRPr lang="en-US" noProof="1" smtClean="0"/>
          </a:p>
          <a:p>
            <a:endParaRPr lang="en-US" noProof="1"/>
          </a:p>
        </p:txBody>
      </p:sp>
      <p:sp>
        <p:nvSpPr>
          <p:cNvPr id="4" name="Rectangle 3"/>
          <p:cNvSpPr/>
          <p:nvPr/>
        </p:nvSpPr>
        <p:spPr>
          <a:xfrm>
            <a:off x="1111045" y="411797"/>
            <a:ext cx="10668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sigma may combine with the consonant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precedes it</a:t>
            </a:r>
          </a:p>
        </p:txBody>
      </p:sp>
    </p:spTree>
    <p:extLst>
      <p:ext uri="{BB962C8B-B14F-4D97-AF65-F5344CB8AC3E}">
        <p14:creationId xmlns:p14="http://schemas.microsoft.com/office/powerpoint/2010/main" val="2053319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Aorist contract verbs lengthen </a:t>
            </a:r>
            <a:br>
              <a:rPr lang="en-US" sz="2800" dirty="0" smtClean="0"/>
            </a:br>
            <a:r>
              <a:rPr lang="en-US" sz="2800" dirty="0" smtClean="0"/>
              <a:t>the vowel ending the stem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1818" y="1602659"/>
            <a:ext cx="9092382" cy="3657600"/>
          </a:xfrm>
        </p:spPr>
        <p:txBody>
          <a:bodyPr>
            <a:normAutofit/>
          </a:bodyPr>
          <a:lstStyle/>
          <a:p>
            <a:r>
              <a:rPr lang="en-US" noProof="1" smtClean="0"/>
              <a:t>ἀδικέω, </a:t>
            </a:r>
            <a:r>
              <a:rPr lang="en-US" u="sng" noProof="1" smtClean="0"/>
              <a:t>ἠ</a:t>
            </a:r>
            <a:r>
              <a:rPr lang="en-US" noProof="1" smtClean="0"/>
              <a:t>δίκ</a:t>
            </a:r>
            <a:r>
              <a:rPr lang="en-US" u="sng" noProof="1" smtClean="0">
                <a:solidFill>
                  <a:srgbClr val="FF0000"/>
                </a:solidFill>
              </a:rPr>
              <a:t>η</a:t>
            </a:r>
            <a:r>
              <a:rPr lang="en-US" noProof="1" smtClean="0"/>
              <a:t>σα [3PP] 	&gt;  </a:t>
            </a:r>
            <a:r>
              <a:rPr lang="en-US" u="sng" noProof="1" smtClean="0"/>
              <a:t>ἠ</a:t>
            </a:r>
            <a:r>
              <a:rPr lang="en-US" noProof="1" smtClean="0"/>
              <a:t>δίκ</a:t>
            </a:r>
            <a:r>
              <a:rPr lang="en-US" noProof="1" smtClean="0">
                <a:solidFill>
                  <a:srgbClr val="FF0000"/>
                </a:solidFill>
              </a:rPr>
              <a:t>η</a:t>
            </a:r>
            <a:r>
              <a:rPr lang="en-US" u="sng" noProof="1" smtClean="0"/>
              <a:t>σε</a:t>
            </a:r>
            <a:r>
              <a:rPr lang="en-US" noProof="1" smtClean="0"/>
              <a:t>, </a:t>
            </a:r>
            <a:r>
              <a:rPr lang="en-US" u="sng" noProof="1" smtClean="0"/>
              <a:t>ἠ</a:t>
            </a:r>
            <a:r>
              <a:rPr lang="en-US" noProof="1" smtClean="0"/>
              <a:t>δίκ</a:t>
            </a:r>
            <a:r>
              <a:rPr lang="en-US" noProof="1" smtClean="0">
                <a:solidFill>
                  <a:srgbClr val="FF0000"/>
                </a:solidFill>
              </a:rPr>
              <a:t>η</a:t>
            </a:r>
            <a:r>
              <a:rPr lang="en-US" u="sng" noProof="1" smtClean="0"/>
              <a:t>σαν</a:t>
            </a:r>
          </a:p>
          <a:p>
            <a:pPr lvl="2"/>
            <a:r>
              <a:rPr lang="en-US" i="1" noProof="1" smtClean="0"/>
              <a:t>He acted unjustly; they acted unjustly</a:t>
            </a:r>
          </a:p>
          <a:p>
            <a:r>
              <a:rPr lang="en-US" noProof="1" smtClean="0"/>
              <a:t>βοηθέω, </a:t>
            </a:r>
            <a:r>
              <a:rPr lang="en-US" u="sng" noProof="1" smtClean="0"/>
              <a:t>ἐ</a:t>
            </a:r>
            <a:r>
              <a:rPr lang="en-US" noProof="1" smtClean="0"/>
              <a:t>βοήθ</a:t>
            </a:r>
            <a:r>
              <a:rPr lang="en-US" u="sng" noProof="1" smtClean="0">
                <a:solidFill>
                  <a:srgbClr val="FF0000"/>
                </a:solidFill>
              </a:rPr>
              <a:t>η</a:t>
            </a:r>
            <a:r>
              <a:rPr lang="en-US" noProof="1" smtClean="0"/>
              <a:t>σα 		 &gt;  </a:t>
            </a:r>
            <a:r>
              <a:rPr lang="en-US" u="sng" noProof="1" smtClean="0"/>
              <a:t>ἐ</a:t>
            </a:r>
            <a:r>
              <a:rPr lang="en-US" noProof="1" smtClean="0"/>
              <a:t>βοήθ</a:t>
            </a:r>
            <a:r>
              <a:rPr lang="en-US" noProof="1" smtClean="0">
                <a:solidFill>
                  <a:srgbClr val="FF0000"/>
                </a:solidFill>
              </a:rPr>
              <a:t>η</a:t>
            </a:r>
            <a:r>
              <a:rPr lang="en-US" u="sng" noProof="1" smtClean="0"/>
              <a:t>σε</a:t>
            </a:r>
            <a:r>
              <a:rPr lang="en-US" noProof="1" smtClean="0"/>
              <a:t>, uβοήθ</a:t>
            </a:r>
            <a:r>
              <a:rPr lang="en-US" noProof="1" smtClean="0">
                <a:solidFill>
                  <a:srgbClr val="FF0000"/>
                </a:solidFill>
              </a:rPr>
              <a:t>η</a:t>
            </a:r>
            <a:r>
              <a:rPr lang="en-US" u="sng" noProof="1" smtClean="0"/>
              <a:t>σαν</a:t>
            </a:r>
          </a:p>
          <a:p>
            <a:pPr lvl="2"/>
            <a:r>
              <a:rPr lang="en-US" i="1" noProof="1" smtClean="0"/>
              <a:t>He helped; they helped</a:t>
            </a:r>
          </a:p>
          <a:p>
            <a:r>
              <a:rPr lang="en-US" noProof="1" smtClean="0"/>
              <a:t>νικ</a:t>
            </a:r>
            <a:r>
              <a:rPr lang="el-GR" dirty="0" smtClean="0">
                <a:cs typeface="Times New Roman" panose="02020603050405020304" pitchFamily="18" charset="0"/>
              </a:rPr>
              <a:t>ά</a:t>
            </a:r>
            <a:r>
              <a:rPr lang="en-US" noProof="1" smtClean="0"/>
              <a:t>ω</a:t>
            </a:r>
            <a:r>
              <a:rPr lang="en-US" noProof="1" smtClean="0"/>
              <a:t>, </a:t>
            </a:r>
            <a:r>
              <a:rPr lang="en-US" u="sng" noProof="1" smtClean="0"/>
              <a:t>ἐ</a:t>
            </a:r>
            <a:r>
              <a:rPr lang="en-US" noProof="1" smtClean="0"/>
              <a:t>νίκ</a:t>
            </a:r>
            <a:r>
              <a:rPr lang="en-US" u="sng" noProof="1" smtClean="0">
                <a:solidFill>
                  <a:srgbClr val="FF0000"/>
                </a:solidFill>
              </a:rPr>
              <a:t>η</a:t>
            </a:r>
            <a:r>
              <a:rPr lang="en-US" noProof="1" smtClean="0"/>
              <a:t>σα			&gt;  </a:t>
            </a:r>
            <a:r>
              <a:rPr lang="en-US" u="sng" noProof="1" smtClean="0"/>
              <a:t>ἐ</a:t>
            </a:r>
            <a:r>
              <a:rPr lang="en-US" noProof="1" smtClean="0"/>
              <a:t>νίκ</a:t>
            </a:r>
            <a:r>
              <a:rPr lang="en-US" noProof="1" smtClean="0">
                <a:solidFill>
                  <a:srgbClr val="FF0000"/>
                </a:solidFill>
              </a:rPr>
              <a:t>η</a:t>
            </a:r>
            <a:r>
              <a:rPr lang="en-US" u="sng" noProof="1" smtClean="0"/>
              <a:t>σε</a:t>
            </a:r>
            <a:r>
              <a:rPr lang="en-US" noProof="1" smtClean="0"/>
              <a:t>, </a:t>
            </a:r>
            <a:r>
              <a:rPr lang="en-US" u="sng" noProof="1" smtClean="0"/>
              <a:t>ἐ</a:t>
            </a:r>
            <a:r>
              <a:rPr lang="en-US" noProof="1" smtClean="0"/>
              <a:t>νίκ</a:t>
            </a:r>
            <a:r>
              <a:rPr lang="en-US" noProof="1" smtClean="0">
                <a:solidFill>
                  <a:srgbClr val="FF0000"/>
                </a:solidFill>
              </a:rPr>
              <a:t>η</a:t>
            </a:r>
            <a:r>
              <a:rPr lang="en-US" u="sng" noProof="1" smtClean="0"/>
              <a:t>σαν</a:t>
            </a:r>
          </a:p>
          <a:p>
            <a:pPr lvl="2"/>
            <a:r>
              <a:rPr lang="en-US" i="1" noProof="1" smtClean="0"/>
              <a:t>He conquered; they conquered</a:t>
            </a:r>
          </a:p>
          <a:p>
            <a:r>
              <a:rPr lang="el-GR" noProof="1" smtClean="0"/>
              <a:t>πλέω, </a:t>
            </a:r>
            <a:r>
              <a:rPr lang="el-GR" u="sng" noProof="1" smtClean="0"/>
              <a:t>ἔ</a:t>
            </a:r>
            <a:r>
              <a:rPr lang="el-GR" noProof="1" smtClean="0"/>
              <a:t>πλ</a:t>
            </a:r>
            <a:r>
              <a:rPr lang="el-GR" u="sng" noProof="1" smtClean="0">
                <a:solidFill>
                  <a:srgbClr val="FF0000"/>
                </a:solidFill>
              </a:rPr>
              <a:t>ευ</a:t>
            </a:r>
            <a:r>
              <a:rPr lang="el-GR" noProof="1" smtClean="0"/>
              <a:t>σα</a:t>
            </a:r>
            <a:r>
              <a:rPr lang="en-US" noProof="1" smtClean="0"/>
              <a:t>			&gt; </a:t>
            </a:r>
            <a:r>
              <a:rPr lang="el-GR" u="sng" noProof="1"/>
              <a:t>ἔ</a:t>
            </a:r>
            <a:r>
              <a:rPr lang="el-GR" noProof="1"/>
              <a:t>πλ</a:t>
            </a:r>
            <a:r>
              <a:rPr lang="el-GR" noProof="1">
                <a:solidFill>
                  <a:srgbClr val="FF0000"/>
                </a:solidFill>
              </a:rPr>
              <a:t>ευ</a:t>
            </a:r>
            <a:r>
              <a:rPr lang="el-GR" u="sng" noProof="1"/>
              <a:t>σε</a:t>
            </a:r>
            <a:r>
              <a:rPr lang="el-GR" noProof="1"/>
              <a:t>, </a:t>
            </a:r>
            <a:r>
              <a:rPr lang="el-GR" u="sng" noProof="1" smtClean="0"/>
              <a:t>ἔ</a:t>
            </a:r>
            <a:r>
              <a:rPr lang="el-GR" noProof="1" smtClean="0"/>
              <a:t>πλ</a:t>
            </a:r>
            <a:r>
              <a:rPr lang="el-GR" noProof="1" smtClean="0">
                <a:solidFill>
                  <a:srgbClr val="FF0000"/>
                </a:solidFill>
              </a:rPr>
              <a:t>ευ</a:t>
            </a:r>
            <a:r>
              <a:rPr lang="el-GR" u="sng" noProof="1" smtClean="0"/>
              <a:t>σαν</a:t>
            </a:r>
            <a:endParaRPr lang="en-US" u="sng" noProof="1" smtClean="0"/>
          </a:p>
          <a:p>
            <a:pPr lvl="2"/>
            <a:r>
              <a:rPr lang="en-US" i="1" noProof="1" smtClean="0"/>
              <a:t>He sailed; they sailed</a:t>
            </a:r>
          </a:p>
        </p:txBody>
      </p:sp>
    </p:spTree>
    <p:extLst>
      <p:ext uri="{BB962C8B-B14F-4D97-AF65-F5344CB8AC3E}">
        <p14:creationId xmlns:p14="http://schemas.microsoft.com/office/powerpoint/2010/main" val="2194182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663874"/>
            <a:ext cx="9720072" cy="723652"/>
          </a:xfrm>
        </p:spPr>
        <p:txBody>
          <a:bodyPr>
            <a:noAutofit/>
          </a:bodyPr>
          <a:lstStyle/>
          <a:p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Aorist contract verbs lengthen </a:t>
            </a:r>
            <a:br>
              <a:rPr lang="en-US" sz="2800" dirty="0" smtClean="0"/>
            </a:br>
            <a:r>
              <a:rPr lang="en-US" sz="2800" dirty="0" smtClean="0"/>
              <a:t>the vowel ending the stem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1818" y="1622323"/>
            <a:ext cx="9092382" cy="3667432"/>
          </a:xfrm>
        </p:spPr>
        <p:txBody>
          <a:bodyPr>
            <a:normAutofit/>
          </a:bodyPr>
          <a:lstStyle/>
          <a:p>
            <a:r>
              <a:rPr lang="en-US" noProof="1"/>
              <a:t>ποιέω, ἐποί</a:t>
            </a:r>
            <a:r>
              <a:rPr lang="en-US" u="sng" noProof="1">
                <a:solidFill>
                  <a:srgbClr val="FF0000"/>
                </a:solidFill>
              </a:rPr>
              <a:t>η</a:t>
            </a:r>
            <a:r>
              <a:rPr lang="en-US" noProof="1"/>
              <a:t>σα 			&gt;  </a:t>
            </a:r>
            <a:r>
              <a:rPr lang="en-US" u="sng" noProof="1"/>
              <a:t>ἐ</a:t>
            </a:r>
            <a:r>
              <a:rPr lang="en-US" noProof="1"/>
              <a:t>ποί</a:t>
            </a:r>
            <a:r>
              <a:rPr lang="en-US" noProof="1">
                <a:solidFill>
                  <a:srgbClr val="FF0000"/>
                </a:solidFill>
              </a:rPr>
              <a:t>η</a:t>
            </a:r>
            <a:r>
              <a:rPr lang="en-US" u="sng" noProof="1"/>
              <a:t>σε</a:t>
            </a:r>
            <a:r>
              <a:rPr lang="en-US" noProof="1"/>
              <a:t>, </a:t>
            </a:r>
            <a:r>
              <a:rPr lang="en-US" u="sng" noProof="1"/>
              <a:t>ἐ</a:t>
            </a:r>
            <a:r>
              <a:rPr lang="en-US" noProof="1"/>
              <a:t>ποί</a:t>
            </a:r>
            <a:r>
              <a:rPr lang="en-US" noProof="1">
                <a:solidFill>
                  <a:srgbClr val="FF0000"/>
                </a:solidFill>
              </a:rPr>
              <a:t>η</a:t>
            </a:r>
            <a:r>
              <a:rPr lang="en-US" u="sng" noProof="1"/>
              <a:t>σαν</a:t>
            </a:r>
          </a:p>
          <a:p>
            <a:pPr lvl="2"/>
            <a:r>
              <a:rPr lang="en-US" i="1" noProof="1"/>
              <a:t>He made; they made</a:t>
            </a:r>
          </a:p>
          <a:p>
            <a:r>
              <a:rPr lang="en-US" noProof="1" smtClean="0"/>
              <a:t>πολεμέω, ἐπολέμ</a:t>
            </a:r>
            <a:r>
              <a:rPr lang="en-US" u="sng" noProof="1" smtClean="0">
                <a:solidFill>
                  <a:srgbClr val="FF0000"/>
                </a:solidFill>
              </a:rPr>
              <a:t>η</a:t>
            </a:r>
            <a:r>
              <a:rPr lang="en-US" noProof="1" smtClean="0"/>
              <a:t>σα 		&gt;  </a:t>
            </a:r>
            <a:r>
              <a:rPr lang="en-US" u="sng" noProof="1" smtClean="0"/>
              <a:t>ἐ</a:t>
            </a:r>
            <a:r>
              <a:rPr lang="en-US" noProof="1" smtClean="0"/>
              <a:t>πολέμ</a:t>
            </a:r>
            <a:r>
              <a:rPr lang="en-US" noProof="1" smtClean="0">
                <a:solidFill>
                  <a:srgbClr val="FF0000"/>
                </a:solidFill>
              </a:rPr>
              <a:t>η</a:t>
            </a:r>
            <a:r>
              <a:rPr lang="en-US" u="sng" noProof="1" smtClean="0"/>
              <a:t>σε</a:t>
            </a:r>
            <a:r>
              <a:rPr lang="en-US" noProof="1" smtClean="0"/>
              <a:t>, </a:t>
            </a:r>
            <a:r>
              <a:rPr lang="en-US" u="sng" noProof="1" smtClean="0"/>
              <a:t>ἐ</a:t>
            </a:r>
            <a:r>
              <a:rPr lang="en-US" noProof="1" smtClean="0"/>
              <a:t>πολέμ</a:t>
            </a:r>
            <a:r>
              <a:rPr lang="en-US" noProof="1" smtClean="0">
                <a:solidFill>
                  <a:srgbClr val="FF0000"/>
                </a:solidFill>
              </a:rPr>
              <a:t>η</a:t>
            </a:r>
            <a:r>
              <a:rPr lang="en-US" u="sng" noProof="1" smtClean="0"/>
              <a:t>σαν</a:t>
            </a:r>
          </a:p>
          <a:p>
            <a:pPr lvl="2"/>
            <a:r>
              <a:rPr lang="en-US" i="1" noProof="1" smtClean="0"/>
              <a:t>He made war; they made war</a:t>
            </a:r>
          </a:p>
          <a:p>
            <a:r>
              <a:rPr lang="en-US" noProof="1" smtClean="0"/>
              <a:t>φοβέω, ἐφόβ</a:t>
            </a:r>
            <a:r>
              <a:rPr lang="en-US" u="sng" noProof="1" smtClean="0">
                <a:solidFill>
                  <a:srgbClr val="FF0000"/>
                </a:solidFill>
              </a:rPr>
              <a:t>η</a:t>
            </a:r>
            <a:r>
              <a:rPr lang="en-US" noProof="1" smtClean="0"/>
              <a:t>σα		&gt;  </a:t>
            </a:r>
            <a:r>
              <a:rPr lang="en-US" u="sng" noProof="1" smtClean="0"/>
              <a:t>ἐ</a:t>
            </a:r>
            <a:r>
              <a:rPr lang="en-US" noProof="1" smtClean="0"/>
              <a:t>φόβ</a:t>
            </a:r>
            <a:r>
              <a:rPr lang="en-US" noProof="1" smtClean="0">
                <a:solidFill>
                  <a:srgbClr val="FF0000"/>
                </a:solidFill>
              </a:rPr>
              <a:t>η</a:t>
            </a:r>
            <a:r>
              <a:rPr lang="en-US" u="sng" noProof="1" smtClean="0"/>
              <a:t>σε</a:t>
            </a:r>
            <a:r>
              <a:rPr lang="en-US" noProof="1" smtClean="0"/>
              <a:t>, </a:t>
            </a:r>
            <a:r>
              <a:rPr lang="en-US" u="sng" noProof="1" smtClean="0"/>
              <a:t>ἐ</a:t>
            </a:r>
            <a:r>
              <a:rPr lang="en-US" noProof="1" smtClean="0"/>
              <a:t>φόβ</a:t>
            </a:r>
            <a:r>
              <a:rPr lang="en-US" noProof="1" smtClean="0">
                <a:solidFill>
                  <a:srgbClr val="FF0000"/>
                </a:solidFill>
              </a:rPr>
              <a:t>η</a:t>
            </a:r>
            <a:r>
              <a:rPr lang="en-US" u="sng" noProof="1" smtClean="0"/>
              <a:t>σαν</a:t>
            </a:r>
          </a:p>
          <a:p>
            <a:pPr lvl="2"/>
            <a:r>
              <a:rPr lang="en-US" i="1" noProof="1" smtClean="0"/>
              <a:t>He feared; they feared</a:t>
            </a:r>
          </a:p>
          <a:p>
            <a:r>
              <a:rPr lang="el-GR" noProof="1" smtClean="0"/>
              <a:t>ἀπο</a:t>
            </a:r>
            <a:r>
              <a:rPr lang="en-US" noProof="1"/>
              <a:t>χωρέω</a:t>
            </a:r>
            <a:r>
              <a:rPr lang="en-US" noProof="1" smtClean="0"/>
              <a:t>, </a:t>
            </a:r>
            <a:r>
              <a:rPr lang="el-GR" noProof="1"/>
              <a:t>ἀπεχώρ</a:t>
            </a:r>
            <a:r>
              <a:rPr lang="el-GR" u="sng" noProof="1">
                <a:solidFill>
                  <a:srgbClr val="FF0000"/>
                </a:solidFill>
              </a:rPr>
              <a:t>η</a:t>
            </a:r>
            <a:r>
              <a:rPr lang="el-GR" noProof="1"/>
              <a:t>σα</a:t>
            </a:r>
            <a:r>
              <a:rPr lang="en-US" noProof="1" smtClean="0"/>
              <a:t> 	&gt;  </a:t>
            </a:r>
            <a:r>
              <a:rPr lang="el-GR" noProof="1"/>
              <a:t>ἀπ</a:t>
            </a:r>
            <a:r>
              <a:rPr lang="el-GR" u="sng" noProof="1"/>
              <a:t>ε</a:t>
            </a:r>
            <a:r>
              <a:rPr lang="el-GR" noProof="1"/>
              <a:t>χώρ</a:t>
            </a:r>
            <a:r>
              <a:rPr lang="el-GR" noProof="1">
                <a:solidFill>
                  <a:srgbClr val="FF0000"/>
                </a:solidFill>
              </a:rPr>
              <a:t>η</a:t>
            </a:r>
            <a:r>
              <a:rPr lang="el-GR" u="sng" noProof="1"/>
              <a:t>σε</a:t>
            </a:r>
            <a:r>
              <a:rPr lang="el-GR" noProof="1"/>
              <a:t>, </a:t>
            </a:r>
            <a:r>
              <a:rPr lang="el-GR" noProof="1" smtClean="0"/>
              <a:t>ἀπ</a:t>
            </a:r>
            <a:r>
              <a:rPr lang="el-GR" u="sng" noProof="1" smtClean="0"/>
              <a:t>ε</a:t>
            </a:r>
            <a:r>
              <a:rPr lang="el-GR" noProof="1" smtClean="0"/>
              <a:t>χώρ</a:t>
            </a:r>
            <a:r>
              <a:rPr lang="el-GR" noProof="1" smtClean="0">
                <a:solidFill>
                  <a:srgbClr val="FF0000"/>
                </a:solidFill>
              </a:rPr>
              <a:t>η</a:t>
            </a:r>
            <a:r>
              <a:rPr lang="el-GR" u="sng" noProof="1" smtClean="0"/>
              <a:t>σαν</a:t>
            </a:r>
          </a:p>
          <a:p>
            <a:pPr lvl="2"/>
            <a:r>
              <a:rPr lang="en-US" i="1" noProof="1" smtClean="0"/>
              <a:t>He retreated; they retreated</a:t>
            </a:r>
          </a:p>
        </p:txBody>
      </p:sp>
    </p:spTree>
    <p:extLst>
      <p:ext uri="{BB962C8B-B14F-4D97-AF65-F5344CB8AC3E}">
        <p14:creationId xmlns:p14="http://schemas.microsoft.com/office/powerpoint/2010/main" val="3394078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207932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</a:t>
            </a:r>
            <a:r>
              <a:rPr lang="en-US" baseline="30000" dirty="0" smtClean="0">
                <a:solidFill>
                  <a:srgbClr val="C00000"/>
                </a:solidFill>
              </a:rPr>
              <a:t>st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00B0F0"/>
                </a:solidFill>
              </a:rPr>
              <a:t>2</a:t>
            </a:r>
            <a:r>
              <a:rPr lang="en-US" baseline="30000" dirty="0" smtClean="0">
                <a:solidFill>
                  <a:srgbClr val="00B0F0"/>
                </a:solidFill>
              </a:rPr>
              <a:t>nd</a:t>
            </a:r>
            <a:r>
              <a:rPr lang="en-US" dirty="0" smtClean="0"/>
              <a:t> Aorist Deponents?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2800" dirty="0" smtClean="0"/>
              <a:t>3PP </a:t>
            </a:r>
            <a:r>
              <a:rPr lang="en-US" sz="2800" dirty="0"/>
              <a:t>ends in </a:t>
            </a:r>
            <a:br>
              <a:rPr lang="en-US" sz="2800" dirty="0"/>
            </a:br>
            <a:r>
              <a:rPr lang="en-US" sz="2800" dirty="0"/>
              <a:t>-</a:t>
            </a:r>
            <a:r>
              <a:rPr lang="el-GR" sz="2800" dirty="0" smtClean="0"/>
              <a:t>σ</a:t>
            </a:r>
            <a:r>
              <a:rPr lang="el-GR" sz="2800" dirty="0" smtClean="0">
                <a:cs typeface="Times New Roman" panose="02020603050405020304" pitchFamily="18" charset="0"/>
              </a:rPr>
              <a:t>ά</a:t>
            </a:r>
            <a:r>
              <a:rPr lang="el-GR" sz="2800" dirty="0" smtClean="0"/>
              <a:t>μην </a:t>
            </a:r>
            <a:r>
              <a:rPr lang="el-GR" sz="2800" dirty="0"/>
              <a:t>[1</a:t>
            </a:r>
            <a:r>
              <a:rPr lang="en-US" sz="2800" dirty="0" err="1"/>
              <a:t>st</a:t>
            </a:r>
            <a:r>
              <a:rPr lang="en-US" sz="2800" dirty="0"/>
              <a:t> </a:t>
            </a:r>
            <a:r>
              <a:rPr lang="en-US" sz="2800" dirty="0" err="1"/>
              <a:t>aor</a:t>
            </a:r>
            <a:r>
              <a:rPr lang="en-US" sz="2800" dirty="0"/>
              <a:t>] </a:t>
            </a:r>
            <a:br>
              <a:rPr lang="en-US" sz="2800" dirty="0"/>
            </a:br>
            <a:r>
              <a:rPr lang="en-US" sz="2800" dirty="0"/>
              <a:t>-</a:t>
            </a:r>
            <a:r>
              <a:rPr lang="el-GR" sz="2800" dirty="0"/>
              <a:t>όμην [2</a:t>
            </a:r>
            <a:r>
              <a:rPr lang="en-US" sz="2800" dirty="0" err="1"/>
              <a:t>nd</a:t>
            </a:r>
            <a:r>
              <a:rPr lang="en-US" sz="2800" dirty="0"/>
              <a:t> </a:t>
            </a:r>
            <a:r>
              <a:rPr lang="en-US" sz="2800" dirty="0" err="1"/>
              <a:t>aor</a:t>
            </a:r>
            <a:r>
              <a:rPr lang="en-US" sz="2800" dirty="0"/>
              <a:t>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6021" y="3234815"/>
            <a:ext cx="9527114" cy="2985536"/>
          </a:xfrm>
        </p:spPr>
        <p:txBody>
          <a:bodyPr>
            <a:normAutofit/>
          </a:bodyPr>
          <a:lstStyle/>
          <a:p>
            <a:r>
              <a:rPr lang="el-GR" dirty="0" smtClean="0"/>
              <a:t>ἡγέομαι</a:t>
            </a:r>
            <a:r>
              <a:rPr lang="en-US" dirty="0"/>
              <a:t>, </a:t>
            </a:r>
            <a:r>
              <a:rPr lang="el-GR" dirty="0"/>
              <a:t>ἡγήσομαι</a:t>
            </a:r>
            <a:r>
              <a:rPr lang="en-US" dirty="0"/>
              <a:t>,</a:t>
            </a:r>
            <a:r>
              <a:rPr lang="el-GR" dirty="0"/>
              <a:t> </a:t>
            </a:r>
            <a:r>
              <a:rPr lang="el-GR" b="1" u="sng" dirty="0"/>
              <a:t>ἡγησάμην</a:t>
            </a:r>
            <a:r>
              <a:rPr lang="en-US" dirty="0"/>
              <a:t>,</a:t>
            </a:r>
            <a:r>
              <a:rPr lang="el-GR" dirty="0"/>
              <a:t> —</a:t>
            </a:r>
            <a:r>
              <a:rPr lang="en-US" dirty="0"/>
              <a:t>,</a:t>
            </a:r>
            <a:r>
              <a:rPr lang="el-GR" dirty="0"/>
              <a:t> ἥγημαι</a:t>
            </a:r>
            <a:r>
              <a:rPr lang="en-US" dirty="0"/>
              <a:t>,</a:t>
            </a:r>
            <a:r>
              <a:rPr lang="el-GR" dirty="0"/>
              <a:t> </a:t>
            </a:r>
            <a:r>
              <a:rPr lang="el-GR" dirty="0"/>
              <a:t>ἥγήθην</a:t>
            </a:r>
            <a:endParaRPr lang="en-US" u="sng" dirty="0"/>
          </a:p>
          <a:p>
            <a:r>
              <a:rPr lang="el-GR" dirty="0" smtClean="0"/>
              <a:t>ἀφικνέομαι</a:t>
            </a:r>
            <a:r>
              <a:rPr lang="en-US" dirty="0" smtClean="0"/>
              <a:t>, </a:t>
            </a:r>
            <a:r>
              <a:rPr lang="el-GR" dirty="0" smtClean="0"/>
              <a:t>ἀφίξομαι</a:t>
            </a:r>
            <a:r>
              <a:rPr lang="en-US" dirty="0" smtClean="0"/>
              <a:t>,</a:t>
            </a:r>
            <a:r>
              <a:rPr lang="el-GR" dirty="0" smtClean="0"/>
              <a:t> </a:t>
            </a:r>
            <a:r>
              <a:rPr lang="el-GR" b="1" u="sng" dirty="0" smtClean="0"/>
              <a:t>ἀφῑκόμην</a:t>
            </a:r>
            <a:r>
              <a:rPr lang="en-US" dirty="0" smtClean="0"/>
              <a:t>,</a:t>
            </a:r>
            <a:r>
              <a:rPr lang="el-GR" dirty="0" smtClean="0"/>
              <a:t> —</a:t>
            </a:r>
            <a:r>
              <a:rPr lang="en-US" dirty="0" smtClean="0"/>
              <a:t>,</a:t>
            </a:r>
            <a:r>
              <a:rPr lang="el-GR" dirty="0" smtClean="0"/>
              <a:t> ἀφῖγμαι</a:t>
            </a:r>
            <a:r>
              <a:rPr lang="en-US" dirty="0" smtClean="0"/>
              <a:t>,</a:t>
            </a:r>
            <a:r>
              <a:rPr lang="el-GR" dirty="0" smtClean="0"/>
              <a:t> </a:t>
            </a:r>
            <a:r>
              <a:rPr lang="el-GR" dirty="0"/>
              <a:t>—</a:t>
            </a:r>
            <a:endParaRPr lang="en-US" dirty="0" smtClean="0"/>
          </a:p>
          <a:p>
            <a:r>
              <a:rPr lang="el-GR" dirty="0" smtClean="0"/>
              <a:t>γίγνομαι</a:t>
            </a:r>
            <a:r>
              <a:rPr lang="en-US" dirty="0" smtClean="0"/>
              <a:t>, </a:t>
            </a:r>
            <a:r>
              <a:rPr lang="el-GR" dirty="0" smtClean="0"/>
              <a:t>γενήσομαι</a:t>
            </a:r>
            <a:r>
              <a:rPr lang="en-US" dirty="0" smtClean="0"/>
              <a:t>,</a:t>
            </a:r>
            <a:r>
              <a:rPr lang="el-GR" dirty="0" smtClean="0"/>
              <a:t> </a:t>
            </a:r>
            <a:r>
              <a:rPr lang="el-GR" b="1" u="sng" dirty="0" smtClean="0"/>
              <a:t>ἐγενόμην</a:t>
            </a:r>
            <a:r>
              <a:rPr lang="en-US" dirty="0" smtClean="0"/>
              <a:t>,</a:t>
            </a:r>
            <a:r>
              <a:rPr lang="el-GR" dirty="0" smtClean="0"/>
              <a:t> γέγονα</a:t>
            </a:r>
            <a:r>
              <a:rPr lang="en-US" dirty="0" smtClean="0"/>
              <a:t>,</a:t>
            </a:r>
            <a:r>
              <a:rPr lang="el-GR" dirty="0" smtClean="0"/>
              <a:t> γεγένημαι</a:t>
            </a:r>
            <a:r>
              <a:rPr lang="en-US" dirty="0" smtClean="0"/>
              <a:t>,</a:t>
            </a:r>
            <a:r>
              <a:rPr lang="el-GR" dirty="0" smtClean="0"/>
              <a:t> </a:t>
            </a:r>
            <a:r>
              <a:rPr lang="el-GR" dirty="0"/>
              <a:t>ἐγενήθην</a:t>
            </a:r>
            <a:endParaRPr lang="en-US" dirty="0" smtClean="0"/>
          </a:p>
          <a:p>
            <a:r>
              <a:rPr lang="el-GR" dirty="0" smtClean="0"/>
              <a:t>μάχομαι</a:t>
            </a:r>
            <a:r>
              <a:rPr lang="en-US" dirty="0" smtClean="0"/>
              <a:t>, </a:t>
            </a:r>
            <a:r>
              <a:rPr lang="el-GR" dirty="0" smtClean="0"/>
              <a:t>μαχέομαι</a:t>
            </a:r>
            <a:r>
              <a:rPr lang="en-US" dirty="0" smtClean="0"/>
              <a:t>, </a:t>
            </a:r>
            <a:r>
              <a:rPr lang="el-GR" dirty="0" smtClean="0"/>
              <a:t> </a:t>
            </a:r>
            <a:r>
              <a:rPr lang="el-GR" b="1" u="sng" dirty="0" smtClean="0"/>
              <a:t>ἐμαχεσάμην</a:t>
            </a:r>
            <a:r>
              <a:rPr lang="en-US" dirty="0" smtClean="0"/>
              <a:t>, </a:t>
            </a:r>
            <a:r>
              <a:rPr lang="el-GR" dirty="0" smtClean="0"/>
              <a:t> —</a:t>
            </a:r>
            <a:r>
              <a:rPr lang="en-US" dirty="0" smtClean="0"/>
              <a:t>, </a:t>
            </a:r>
            <a:r>
              <a:rPr lang="el-GR" dirty="0" smtClean="0"/>
              <a:t> μεμάχημαι</a:t>
            </a:r>
            <a:r>
              <a:rPr lang="en-US" dirty="0" smtClean="0"/>
              <a:t>, </a:t>
            </a:r>
            <a:r>
              <a:rPr lang="el-GR" dirty="0" smtClean="0"/>
              <a:t> </a:t>
            </a:r>
            <a:r>
              <a:rPr lang="el-GR" dirty="0"/>
              <a:t>—</a:t>
            </a:r>
            <a:endParaRPr lang="en-US" dirty="0" smtClean="0"/>
          </a:p>
          <a:p>
            <a:r>
              <a:rPr lang="el-GR" dirty="0" smtClean="0"/>
              <a:t>ἔ</a:t>
            </a:r>
            <a:r>
              <a:rPr lang="el-GR" dirty="0" smtClean="0">
                <a:cs typeface="Times New Roman" panose="02020603050405020304" pitchFamily="18" charset="0"/>
              </a:rPr>
              <a:t>ρχομαι</a:t>
            </a:r>
            <a:r>
              <a:rPr lang="el-GR" sz="2800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ἐ</a:t>
            </a:r>
            <a:r>
              <a:rPr lang="el-GR" sz="2800" dirty="0" smtClean="0">
                <a:cs typeface="Times New Roman" panose="02020603050405020304" pitchFamily="18" charset="0"/>
              </a:rPr>
              <a:t>λε</a:t>
            </a:r>
            <a:r>
              <a:rPr lang="el-GR" dirty="0" smtClean="0">
                <a:cs typeface="Times New Roman" panose="02020603050405020304" pitchFamily="18" charset="0"/>
              </a:rPr>
              <a:t>ύ</a:t>
            </a:r>
            <a:r>
              <a:rPr lang="el-GR" sz="2800" dirty="0" smtClean="0">
                <a:cs typeface="Times New Roman" panose="02020603050405020304" pitchFamily="18" charset="0"/>
              </a:rPr>
              <a:t>σομαι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b="1" u="sng" dirty="0" smtClean="0"/>
              <a:t>ἦ</a:t>
            </a:r>
            <a:r>
              <a:rPr lang="el-GR" sz="2800" b="1" u="sng" dirty="0" smtClean="0">
                <a:cs typeface="Times New Roman" panose="02020603050405020304" pitchFamily="18" charset="0"/>
              </a:rPr>
              <a:t>λθον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ἐ</a:t>
            </a:r>
            <a:r>
              <a:rPr lang="el-GR" sz="2800" dirty="0" smtClean="0">
                <a:cs typeface="Times New Roman" panose="02020603050405020304" pitchFamily="18" charset="0"/>
              </a:rPr>
              <a:t>λ</a:t>
            </a:r>
            <a:r>
              <a:rPr lang="el-GR" dirty="0" smtClean="0">
                <a:cs typeface="Times New Roman" panose="02020603050405020304" pitchFamily="18" charset="0"/>
              </a:rPr>
              <a:t>ή</a:t>
            </a:r>
            <a:r>
              <a:rPr lang="el-GR" sz="2800" dirty="0" smtClean="0">
                <a:cs typeface="Times New Roman" panose="02020603050405020304" pitchFamily="18" charset="0"/>
              </a:rPr>
              <a:t>λυθα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dirty="0"/>
              <a:t>—</a:t>
            </a:r>
            <a:r>
              <a:rPr lang="el-GR" sz="2800" dirty="0" smtClean="0">
                <a:cs typeface="Times New Roman" panose="02020603050405020304" pitchFamily="18" charset="0"/>
              </a:rPr>
              <a:t>, </a:t>
            </a:r>
            <a:r>
              <a:rPr lang="el-GR" dirty="0"/>
              <a:t>—</a:t>
            </a:r>
            <a:r>
              <a:rPr lang="el-GR" sz="2800" dirty="0" smtClean="0"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cs typeface="Times New Roman" panose="02020603050405020304" pitchFamily="18" charset="0"/>
              </a:rPr>
              <a:t>[</a:t>
            </a:r>
            <a:r>
              <a:rPr lang="en-US" sz="2800" i="1" dirty="0" smtClean="0">
                <a:cs typeface="Times New Roman" panose="02020603050405020304" pitchFamily="18" charset="0"/>
              </a:rPr>
              <a:t>come/arrive</a:t>
            </a:r>
            <a:r>
              <a:rPr lang="en-US" sz="2800" dirty="0" smtClean="0">
                <a:cs typeface="Times New Roman" panose="02020603050405020304" pitchFamily="18" charset="0"/>
              </a:rPr>
              <a:t>]</a:t>
            </a:r>
          </a:p>
          <a:p>
            <a:endParaRPr 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737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1</a:t>
            </a:r>
            <a:r>
              <a:rPr lang="en-US" baseline="30000" dirty="0" smtClean="0">
                <a:solidFill>
                  <a:srgbClr val="C00000"/>
                </a:solidFill>
              </a:rPr>
              <a:t>st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00B0F0"/>
                </a:solidFill>
              </a:rPr>
              <a:t>2</a:t>
            </a:r>
            <a:r>
              <a:rPr lang="en-US" baseline="30000" dirty="0" smtClean="0">
                <a:solidFill>
                  <a:srgbClr val="00B0F0"/>
                </a:solidFill>
              </a:rPr>
              <a:t>nd</a:t>
            </a:r>
            <a:r>
              <a:rPr lang="en-US" dirty="0" smtClean="0"/>
              <a:t> Aorist?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189" y="1602659"/>
            <a:ext cx="9328011" cy="2996235"/>
          </a:xfrm>
        </p:spPr>
        <p:txBody>
          <a:bodyPr>
            <a:normAutofit/>
          </a:bodyPr>
          <a:lstStyle/>
          <a:p>
            <a:r>
              <a:rPr lang="el-GR" dirty="0" smtClean="0"/>
              <a:t>ἡγέομαι</a:t>
            </a:r>
            <a:r>
              <a:rPr lang="en-US" dirty="0"/>
              <a:t>, </a:t>
            </a:r>
            <a:r>
              <a:rPr lang="el-GR" dirty="0"/>
              <a:t>ἡγήσομαι</a:t>
            </a:r>
            <a:r>
              <a:rPr lang="en-US" dirty="0"/>
              <a:t>,</a:t>
            </a:r>
            <a:r>
              <a:rPr lang="el-GR" dirty="0"/>
              <a:t> </a:t>
            </a:r>
            <a:r>
              <a:rPr lang="el-GR" b="1" u="sng" dirty="0">
                <a:solidFill>
                  <a:srgbClr val="C00000"/>
                </a:solidFill>
              </a:rPr>
              <a:t>ἡγησάμην</a:t>
            </a:r>
            <a:r>
              <a:rPr lang="en-US" dirty="0"/>
              <a:t>,</a:t>
            </a:r>
            <a:r>
              <a:rPr lang="el-GR" dirty="0"/>
              <a:t> —</a:t>
            </a:r>
            <a:r>
              <a:rPr lang="en-US" dirty="0"/>
              <a:t>,</a:t>
            </a:r>
            <a:r>
              <a:rPr lang="el-GR" dirty="0"/>
              <a:t> ἥγημαι</a:t>
            </a:r>
            <a:r>
              <a:rPr lang="en-US" dirty="0"/>
              <a:t>,</a:t>
            </a:r>
            <a:r>
              <a:rPr lang="el-GR" dirty="0"/>
              <a:t> ἥ</a:t>
            </a:r>
            <a:r>
              <a:rPr lang="el-GR" dirty="0" smtClean="0"/>
              <a:t>γήθην</a:t>
            </a:r>
            <a:endParaRPr lang="en-US" u="sng" dirty="0"/>
          </a:p>
          <a:p>
            <a:r>
              <a:rPr lang="el-GR" dirty="0" smtClean="0"/>
              <a:t>ἀφικνέομαι</a:t>
            </a:r>
            <a:r>
              <a:rPr lang="en-US" dirty="0" smtClean="0"/>
              <a:t>, </a:t>
            </a:r>
            <a:r>
              <a:rPr lang="el-GR" dirty="0" smtClean="0"/>
              <a:t>ἀφίξομαι</a:t>
            </a:r>
            <a:r>
              <a:rPr lang="en-US" dirty="0" smtClean="0"/>
              <a:t>,</a:t>
            </a:r>
            <a:r>
              <a:rPr lang="el-GR" dirty="0" smtClean="0"/>
              <a:t> </a:t>
            </a:r>
            <a:r>
              <a:rPr lang="el-GR" b="1" u="sng" dirty="0" smtClean="0">
                <a:solidFill>
                  <a:srgbClr val="00B0F0"/>
                </a:solidFill>
              </a:rPr>
              <a:t>ἀφῑκόμην</a:t>
            </a:r>
            <a:r>
              <a:rPr lang="en-US" dirty="0" smtClean="0"/>
              <a:t>,</a:t>
            </a:r>
            <a:r>
              <a:rPr lang="el-GR" dirty="0" smtClean="0"/>
              <a:t> —</a:t>
            </a:r>
            <a:r>
              <a:rPr lang="en-US" dirty="0" smtClean="0"/>
              <a:t>,</a:t>
            </a:r>
            <a:r>
              <a:rPr lang="el-GR" dirty="0" smtClean="0"/>
              <a:t> ἀφῖγμαι</a:t>
            </a:r>
            <a:r>
              <a:rPr lang="en-US" dirty="0" smtClean="0"/>
              <a:t>,</a:t>
            </a:r>
            <a:r>
              <a:rPr lang="el-GR" dirty="0" smtClean="0"/>
              <a:t> </a:t>
            </a:r>
            <a:r>
              <a:rPr lang="el-GR" dirty="0"/>
              <a:t>—</a:t>
            </a:r>
            <a:endParaRPr lang="en-US" dirty="0" smtClean="0"/>
          </a:p>
          <a:p>
            <a:r>
              <a:rPr lang="el-GR" dirty="0" smtClean="0"/>
              <a:t>γίγνομαι</a:t>
            </a:r>
            <a:r>
              <a:rPr lang="en-US" dirty="0" smtClean="0"/>
              <a:t>, </a:t>
            </a:r>
            <a:r>
              <a:rPr lang="el-GR" dirty="0" smtClean="0"/>
              <a:t>γενήσομαι</a:t>
            </a:r>
            <a:r>
              <a:rPr lang="en-US" dirty="0" smtClean="0"/>
              <a:t>,</a:t>
            </a:r>
            <a:r>
              <a:rPr lang="el-GR" dirty="0" smtClean="0"/>
              <a:t> </a:t>
            </a:r>
            <a:r>
              <a:rPr lang="el-GR" b="1" u="sng" dirty="0" smtClean="0">
                <a:solidFill>
                  <a:srgbClr val="00B0F0"/>
                </a:solidFill>
              </a:rPr>
              <a:t>ἐγενόμην</a:t>
            </a:r>
            <a:r>
              <a:rPr lang="en-US" dirty="0" smtClean="0"/>
              <a:t>,</a:t>
            </a:r>
            <a:r>
              <a:rPr lang="el-GR" dirty="0" smtClean="0"/>
              <a:t> γέγονα</a:t>
            </a:r>
            <a:r>
              <a:rPr lang="en-US" dirty="0" smtClean="0"/>
              <a:t>,</a:t>
            </a:r>
            <a:r>
              <a:rPr lang="el-GR" dirty="0" smtClean="0"/>
              <a:t> γεγένημαι</a:t>
            </a:r>
            <a:r>
              <a:rPr lang="en-US" dirty="0" smtClean="0"/>
              <a:t>,</a:t>
            </a:r>
            <a:r>
              <a:rPr lang="el-GR" dirty="0" smtClean="0"/>
              <a:t> </a:t>
            </a:r>
            <a:r>
              <a:rPr lang="el-GR" dirty="0"/>
              <a:t>ἐγενήθην</a:t>
            </a:r>
            <a:endParaRPr lang="en-US" dirty="0" smtClean="0"/>
          </a:p>
          <a:p>
            <a:r>
              <a:rPr lang="el-GR" dirty="0" smtClean="0"/>
              <a:t>μάχομαι</a:t>
            </a:r>
            <a:r>
              <a:rPr lang="en-US" dirty="0" smtClean="0"/>
              <a:t>, </a:t>
            </a:r>
            <a:r>
              <a:rPr lang="el-GR" dirty="0" smtClean="0"/>
              <a:t>μαχέομαι</a:t>
            </a:r>
            <a:r>
              <a:rPr lang="en-US" dirty="0" smtClean="0"/>
              <a:t>, </a:t>
            </a:r>
            <a:r>
              <a:rPr lang="el-GR" dirty="0" smtClean="0"/>
              <a:t> </a:t>
            </a:r>
            <a:r>
              <a:rPr lang="el-GR" b="1" u="sng" dirty="0" smtClean="0">
                <a:solidFill>
                  <a:srgbClr val="C00000"/>
                </a:solidFill>
              </a:rPr>
              <a:t>ἐμαχεσάμην</a:t>
            </a:r>
            <a:r>
              <a:rPr lang="en-US" dirty="0" smtClean="0"/>
              <a:t>, </a:t>
            </a:r>
            <a:r>
              <a:rPr lang="el-GR" dirty="0" smtClean="0"/>
              <a:t> —</a:t>
            </a:r>
            <a:r>
              <a:rPr lang="en-US" dirty="0" smtClean="0"/>
              <a:t>, </a:t>
            </a:r>
            <a:r>
              <a:rPr lang="el-GR" dirty="0" smtClean="0"/>
              <a:t> μεμάχημαι</a:t>
            </a:r>
            <a:r>
              <a:rPr lang="en-US" dirty="0" smtClean="0"/>
              <a:t>, </a:t>
            </a:r>
            <a:r>
              <a:rPr lang="el-GR" dirty="0" smtClean="0"/>
              <a:t> </a:t>
            </a:r>
            <a:r>
              <a:rPr lang="el-GR" dirty="0"/>
              <a:t>—</a:t>
            </a:r>
            <a:endParaRPr lang="en-US" dirty="0" smtClean="0"/>
          </a:p>
          <a:p>
            <a:r>
              <a:rPr lang="el-GR" dirty="0" smtClean="0"/>
              <a:t>ἔ</a:t>
            </a:r>
            <a:r>
              <a:rPr lang="el-GR" dirty="0" smtClean="0">
                <a:cs typeface="Times New Roman" panose="02020603050405020304" pitchFamily="18" charset="0"/>
              </a:rPr>
              <a:t>ρχομαι</a:t>
            </a:r>
            <a:r>
              <a:rPr lang="el-GR" sz="2800" dirty="0" smtClean="0">
                <a:cs typeface="Times New Roman" panose="02020603050405020304" pitchFamily="18" charset="0"/>
              </a:rPr>
              <a:t>, </a:t>
            </a:r>
            <a:r>
              <a:rPr lang="el-GR" dirty="0">
                <a:cs typeface="Times New Roman" panose="02020603050405020304" pitchFamily="18" charset="0"/>
              </a:rPr>
              <a:t>ἐλεύσομαι, </a:t>
            </a:r>
            <a:r>
              <a:rPr lang="el-GR" b="1" u="sng" dirty="0" smtClean="0">
                <a:solidFill>
                  <a:srgbClr val="FF99FF"/>
                </a:solidFill>
              </a:rPr>
              <a:t>ἦ</a:t>
            </a:r>
            <a:r>
              <a:rPr lang="el-GR" sz="2800" b="1" u="sng" dirty="0" smtClean="0">
                <a:solidFill>
                  <a:srgbClr val="FF99FF"/>
                </a:solidFill>
                <a:cs typeface="Times New Roman" panose="02020603050405020304" pitchFamily="18" charset="0"/>
              </a:rPr>
              <a:t>λθον</a:t>
            </a:r>
            <a:r>
              <a:rPr lang="el-GR" sz="2800" dirty="0" smtClean="0">
                <a:cs typeface="Times New Roman" panose="02020603050405020304" pitchFamily="18" charset="0"/>
              </a:rPr>
              <a:t>,</a:t>
            </a:r>
            <a:r>
              <a:rPr lang="el-GR" dirty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ἐλήλυθα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/>
              <a:t>—</a:t>
            </a:r>
            <a:r>
              <a:rPr lang="el-GR" sz="2800" dirty="0" smtClean="0">
                <a:cs typeface="Times New Roman" panose="02020603050405020304" pitchFamily="18" charset="0"/>
              </a:rPr>
              <a:t>, </a:t>
            </a:r>
            <a:r>
              <a:rPr lang="el-GR" dirty="0"/>
              <a:t>—</a:t>
            </a:r>
            <a:r>
              <a:rPr lang="el-GR" sz="2800" dirty="0" smtClean="0"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cs typeface="Times New Roman" panose="02020603050405020304" pitchFamily="18" charset="0"/>
              </a:rPr>
              <a:t>[</a:t>
            </a:r>
            <a:r>
              <a:rPr lang="en-US" sz="2800" i="1" dirty="0" smtClean="0">
                <a:cs typeface="Times New Roman" panose="02020603050405020304" pitchFamily="18" charset="0"/>
              </a:rPr>
              <a:t>come/arrive</a:t>
            </a:r>
            <a:r>
              <a:rPr lang="en-US" sz="2800" dirty="0" smtClean="0">
                <a:cs typeface="Times New Roman" panose="02020603050405020304" pitchFamily="18" charset="0"/>
              </a:rPr>
              <a:t>]</a:t>
            </a:r>
          </a:p>
          <a:p>
            <a:endParaRPr 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65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Deponent 1</a:t>
            </a:r>
            <a:r>
              <a:rPr lang="en-US" baseline="30000" dirty="0" smtClean="0"/>
              <a:t>st</a:t>
            </a:r>
            <a:r>
              <a:rPr lang="en-US" dirty="0" smtClean="0"/>
              <a:t> Aorists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099" y="2043953"/>
            <a:ext cx="8130130" cy="3765176"/>
          </a:xfrm>
        </p:spPr>
        <p:txBody>
          <a:bodyPr>
            <a:normAutofit/>
          </a:bodyPr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  <a:r>
              <a:rPr lang="en-US" dirty="0"/>
              <a:t>PP ends in -</a:t>
            </a:r>
            <a:r>
              <a:rPr lang="en-US" dirty="0" smtClean="0"/>
              <a:t>σ</a:t>
            </a:r>
            <a:r>
              <a:rPr lang="el-GR" dirty="0" smtClean="0">
                <a:cs typeface="Times New Roman" panose="02020603050405020304" pitchFamily="18" charset="0"/>
              </a:rPr>
              <a:t>ά</a:t>
            </a:r>
            <a:r>
              <a:rPr lang="en-US" dirty="0" err="1" smtClean="0"/>
              <a:t>μην</a:t>
            </a:r>
            <a:r>
              <a:rPr lang="en-US" dirty="0" smtClean="0"/>
              <a:t> </a:t>
            </a:r>
            <a:r>
              <a:rPr lang="en-US" dirty="0"/>
              <a:t>[1st </a:t>
            </a:r>
            <a:r>
              <a:rPr lang="en-US" dirty="0" err="1"/>
              <a:t>aor</a:t>
            </a:r>
            <a:r>
              <a:rPr lang="en-US" dirty="0"/>
              <a:t>] </a:t>
            </a:r>
          </a:p>
          <a:p>
            <a:pPr lvl="1"/>
            <a:r>
              <a:rPr lang="el-GR" dirty="0"/>
              <a:t>μάχομαι</a:t>
            </a:r>
            <a:r>
              <a:rPr lang="en-US" dirty="0"/>
              <a:t>, </a:t>
            </a:r>
            <a:r>
              <a:rPr lang="el-GR" dirty="0"/>
              <a:t>μαχέομαι</a:t>
            </a:r>
            <a:r>
              <a:rPr lang="en-US" dirty="0"/>
              <a:t>, </a:t>
            </a:r>
            <a:r>
              <a:rPr lang="el-GR" dirty="0"/>
              <a:t> </a:t>
            </a:r>
            <a:r>
              <a:rPr lang="el-GR" b="1" u="sng" dirty="0">
                <a:solidFill>
                  <a:srgbClr val="C00000"/>
                </a:solidFill>
              </a:rPr>
              <a:t>ἐμαχεσάμην</a:t>
            </a:r>
            <a:r>
              <a:rPr lang="en-US" dirty="0"/>
              <a:t>, </a:t>
            </a:r>
            <a:r>
              <a:rPr lang="el-GR" dirty="0"/>
              <a:t> —</a:t>
            </a:r>
            <a:r>
              <a:rPr lang="en-US" dirty="0"/>
              <a:t>, </a:t>
            </a:r>
            <a:r>
              <a:rPr lang="el-GR" dirty="0"/>
              <a:t> μεμάχημαι</a:t>
            </a:r>
            <a:r>
              <a:rPr lang="en-US" dirty="0"/>
              <a:t>, </a:t>
            </a:r>
            <a:r>
              <a:rPr lang="el-GR" dirty="0"/>
              <a:t> —</a:t>
            </a:r>
            <a:endParaRPr lang="en-US" dirty="0"/>
          </a:p>
          <a:p>
            <a:pPr lvl="1"/>
            <a:r>
              <a:rPr lang="el-GR" dirty="0" smtClean="0"/>
              <a:t>ἡγέομαι</a:t>
            </a:r>
            <a:r>
              <a:rPr lang="en-US" dirty="0"/>
              <a:t>, </a:t>
            </a:r>
            <a:r>
              <a:rPr lang="el-GR" dirty="0"/>
              <a:t>ἡγήσομαι</a:t>
            </a:r>
            <a:r>
              <a:rPr lang="en-US" dirty="0"/>
              <a:t>,</a:t>
            </a:r>
            <a:r>
              <a:rPr lang="el-GR" dirty="0"/>
              <a:t> </a:t>
            </a:r>
            <a:r>
              <a:rPr lang="el-GR" b="1" u="sng" dirty="0">
                <a:solidFill>
                  <a:srgbClr val="C00000"/>
                </a:solidFill>
              </a:rPr>
              <a:t>ἡγησάμην</a:t>
            </a:r>
            <a:r>
              <a:rPr lang="en-US" dirty="0"/>
              <a:t>,</a:t>
            </a:r>
            <a:r>
              <a:rPr lang="el-GR" dirty="0"/>
              <a:t> —</a:t>
            </a:r>
            <a:r>
              <a:rPr lang="en-US" dirty="0"/>
              <a:t>,</a:t>
            </a:r>
            <a:r>
              <a:rPr lang="el-GR" dirty="0"/>
              <a:t> ἥγημαι</a:t>
            </a:r>
            <a:r>
              <a:rPr lang="en-US" dirty="0"/>
              <a:t>,</a:t>
            </a:r>
            <a:r>
              <a:rPr lang="el-GR" dirty="0"/>
              <a:t> -</a:t>
            </a:r>
            <a:r>
              <a:rPr lang="el-GR" dirty="0" smtClean="0"/>
              <a:t>ηγήθην</a:t>
            </a:r>
            <a:endParaRPr lang="en-US" u="sng" dirty="0"/>
          </a:p>
          <a:p>
            <a:r>
              <a:rPr lang="en-US" dirty="0" smtClean="0"/>
              <a:t>Replace </a:t>
            </a:r>
            <a:r>
              <a:rPr lang="el-GR" dirty="0" smtClean="0"/>
              <a:t>–άμην</a:t>
            </a:r>
            <a:r>
              <a:rPr lang="en-US" dirty="0" smtClean="0"/>
              <a:t> </a:t>
            </a:r>
            <a:r>
              <a:rPr lang="en-US" dirty="0"/>
              <a:t>with </a:t>
            </a:r>
            <a:r>
              <a:rPr lang="el-GR" dirty="0" smtClean="0"/>
              <a:t>–ατο</a:t>
            </a:r>
            <a:r>
              <a:rPr lang="el-GR" dirty="0"/>
              <a:t>, </a:t>
            </a:r>
            <a:r>
              <a:rPr lang="el-GR" dirty="0" smtClean="0"/>
              <a:t>–αντο</a:t>
            </a:r>
            <a:endParaRPr lang="en-US" dirty="0"/>
          </a:p>
          <a:p>
            <a:pPr lvl="1"/>
            <a:r>
              <a:rPr lang="en-US" noProof="1"/>
              <a:t>μάχομαι, ἐ</a:t>
            </a:r>
            <a:r>
              <a:rPr lang="en-US" noProof="1" smtClean="0"/>
              <a:t>μαχε</a:t>
            </a:r>
            <a:r>
              <a:rPr lang="en-US" u="sng" noProof="1" smtClean="0"/>
              <a:t>σ</a:t>
            </a:r>
            <a:r>
              <a:rPr lang="el-GR" u="sng" dirty="0" smtClean="0">
                <a:cs typeface="Times New Roman" panose="02020603050405020304" pitchFamily="18" charset="0"/>
              </a:rPr>
              <a:t>ά</a:t>
            </a:r>
            <a:r>
              <a:rPr lang="en-US" u="sng" noProof="1" smtClean="0"/>
              <a:t>μην</a:t>
            </a:r>
            <a:r>
              <a:rPr lang="en-US" noProof="1" smtClean="0"/>
              <a:t> </a:t>
            </a:r>
            <a:r>
              <a:rPr lang="en-US" noProof="1"/>
              <a:t>		&gt;  </a:t>
            </a:r>
            <a:r>
              <a:rPr lang="en-US" noProof="1">
                <a:solidFill>
                  <a:srgbClr val="FF0000"/>
                </a:solidFill>
              </a:rPr>
              <a:t>ἐ</a:t>
            </a:r>
            <a:r>
              <a:rPr lang="en-US" noProof="1"/>
              <a:t>μαχέ</a:t>
            </a:r>
            <a:r>
              <a:rPr lang="en-US" noProof="1">
                <a:solidFill>
                  <a:srgbClr val="FF0000"/>
                </a:solidFill>
              </a:rPr>
              <a:t>σ</a:t>
            </a:r>
            <a:r>
              <a:rPr lang="en-US" u="sng" noProof="1">
                <a:solidFill>
                  <a:srgbClr val="FF0000"/>
                </a:solidFill>
              </a:rPr>
              <a:t>ατο</a:t>
            </a:r>
            <a:r>
              <a:rPr lang="en-US" noProof="1"/>
              <a:t>, </a:t>
            </a:r>
            <a:r>
              <a:rPr lang="en-US" noProof="1">
                <a:solidFill>
                  <a:srgbClr val="FF0000"/>
                </a:solidFill>
              </a:rPr>
              <a:t>ἐ</a:t>
            </a:r>
            <a:r>
              <a:rPr lang="en-US" noProof="1"/>
              <a:t>μαχέ</a:t>
            </a:r>
            <a:r>
              <a:rPr lang="en-US" u="sng" noProof="1">
                <a:solidFill>
                  <a:srgbClr val="FF0000"/>
                </a:solidFill>
              </a:rPr>
              <a:t>σαντο</a:t>
            </a:r>
          </a:p>
          <a:p>
            <a:pPr lvl="3"/>
            <a:r>
              <a:rPr lang="en-US" i="1" noProof="1"/>
              <a:t>He fought; they fought</a:t>
            </a:r>
          </a:p>
          <a:p>
            <a:pPr lvl="1"/>
            <a:r>
              <a:rPr lang="en-US" noProof="1" smtClean="0"/>
              <a:t>ἡγέομαι</a:t>
            </a:r>
            <a:r>
              <a:rPr lang="en-US" noProof="1"/>
              <a:t>, </a:t>
            </a:r>
            <a:r>
              <a:rPr lang="el-GR" noProof="1" smtClean="0"/>
              <a:t>ἡ</a:t>
            </a:r>
            <a:r>
              <a:rPr lang="en-US" noProof="1" smtClean="0"/>
              <a:t>γη</a:t>
            </a:r>
            <a:r>
              <a:rPr lang="en-US" u="sng" noProof="1" smtClean="0"/>
              <a:t>σ</a:t>
            </a:r>
            <a:r>
              <a:rPr lang="el-GR" u="sng" dirty="0" smtClean="0">
                <a:cs typeface="Times New Roman" panose="02020603050405020304" pitchFamily="18" charset="0"/>
              </a:rPr>
              <a:t>ά</a:t>
            </a:r>
            <a:r>
              <a:rPr lang="en-US" u="sng" noProof="1" smtClean="0"/>
              <a:t>μην </a:t>
            </a:r>
            <a:r>
              <a:rPr lang="en-US" noProof="1"/>
              <a:t>		&gt;  </a:t>
            </a:r>
            <a:r>
              <a:rPr lang="en-US" noProof="1">
                <a:solidFill>
                  <a:srgbClr val="FF0000"/>
                </a:solidFill>
              </a:rPr>
              <a:t>ἡ</a:t>
            </a:r>
            <a:r>
              <a:rPr lang="en-US" noProof="1"/>
              <a:t>γή</a:t>
            </a:r>
            <a:r>
              <a:rPr lang="en-US" noProof="1">
                <a:solidFill>
                  <a:srgbClr val="FF0000"/>
                </a:solidFill>
              </a:rPr>
              <a:t>σ</a:t>
            </a:r>
            <a:r>
              <a:rPr lang="en-US" u="sng" noProof="1">
                <a:solidFill>
                  <a:srgbClr val="FF0000"/>
                </a:solidFill>
              </a:rPr>
              <a:t>ατο</a:t>
            </a:r>
            <a:r>
              <a:rPr lang="en-US" noProof="1"/>
              <a:t>, </a:t>
            </a:r>
            <a:r>
              <a:rPr lang="en-US" noProof="1">
                <a:solidFill>
                  <a:srgbClr val="FF0000"/>
                </a:solidFill>
              </a:rPr>
              <a:t>ἡ</a:t>
            </a:r>
            <a:r>
              <a:rPr lang="en-US" noProof="1"/>
              <a:t>γή</a:t>
            </a:r>
            <a:r>
              <a:rPr lang="en-US" noProof="1">
                <a:solidFill>
                  <a:srgbClr val="FF0000"/>
                </a:solidFill>
              </a:rPr>
              <a:t>σ</a:t>
            </a:r>
            <a:r>
              <a:rPr lang="en-US" u="sng" noProof="1">
                <a:solidFill>
                  <a:srgbClr val="FF0000"/>
                </a:solidFill>
              </a:rPr>
              <a:t>αντο</a:t>
            </a:r>
            <a:r>
              <a:rPr lang="en-US" noProof="1"/>
              <a:t> </a:t>
            </a:r>
            <a:endParaRPr lang="en-US" noProof="1" smtClean="0"/>
          </a:p>
          <a:p>
            <a:pPr lvl="3"/>
            <a:r>
              <a:rPr lang="en-US" i="1" noProof="1" smtClean="0"/>
              <a:t>He led; they led</a:t>
            </a:r>
            <a:endParaRPr lang="en-US" i="1" noProof="1"/>
          </a:p>
          <a:p>
            <a:endParaRPr lang="en-US" noProof="1" smtClean="0"/>
          </a:p>
          <a:p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1979237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Augment in Imperfect and Aorist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945340"/>
            <a:ext cx="9720073" cy="2788025"/>
          </a:xfrm>
        </p:spPr>
        <p:txBody>
          <a:bodyPr>
            <a:normAutofit/>
          </a:bodyPr>
          <a:lstStyle/>
          <a:p>
            <a:r>
              <a:rPr lang="en-US" dirty="0" smtClean="0"/>
              <a:t>Both tenses normally add an </a:t>
            </a:r>
            <a:r>
              <a:rPr lang="en-US" b="1" u="sng" dirty="0" smtClean="0"/>
              <a:t>augment [</a:t>
            </a:r>
            <a:r>
              <a:rPr lang="el-GR" b="1" u="sng" dirty="0" smtClean="0"/>
              <a:t>ε-</a:t>
            </a:r>
            <a:r>
              <a:rPr lang="en-US" b="1" u="sng" dirty="0" smtClean="0"/>
              <a:t>]</a:t>
            </a:r>
            <a:r>
              <a:rPr lang="en-US" dirty="0" smtClean="0"/>
              <a:t> as a prefix</a:t>
            </a:r>
          </a:p>
          <a:p>
            <a:r>
              <a:rPr lang="en-US" dirty="0" smtClean="0"/>
              <a:t>The </a:t>
            </a:r>
            <a:r>
              <a:rPr lang="en-US" dirty="0"/>
              <a:t>augment is applied to the verb </a:t>
            </a:r>
            <a:r>
              <a:rPr lang="en-US" b="1" u="sng" dirty="0"/>
              <a:t>stem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the verb </a:t>
            </a:r>
            <a:r>
              <a:rPr lang="en-US" dirty="0" smtClean="0"/>
              <a:t>already has </a:t>
            </a:r>
            <a:r>
              <a:rPr lang="en-US" dirty="0"/>
              <a:t>a prefix, then the augment goes </a:t>
            </a:r>
            <a:r>
              <a:rPr lang="en-US" dirty="0" smtClean="0"/>
              <a:t>between the prefix and the stem.</a:t>
            </a:r>
          </a:p>
          <a:p>
            <a:pPr lvl="1"/>
            <a:r>
              <a:rPr lang="el-GR" dirty="0" smtClean="0"/>
              <a:t>ἀποχωρ</a:t>
            </a:r>
            <a:r>
              <a:rPr lang="el-GR" dirty="0" smtClean="0">
                <a:cs typeface="Times New Roman" panose="02020603050405020304" pitchFamily="18" charset="0"/>
              </a:rPr>
              <a:t>έ</a:t>
            </a:r>
            <a:r>
              <a:rPr lang="el-GR" dirty="0" smtClean="0"/>
              <a:t>ω </a:t>
            </a:r>
            <a:r>
              <a:rPr lang="en-US" dirty="0"/>
              <a:t>becomes </a:t>
            </a:r>
            <a:r>
              <a:rPr lang="el-GR" dirty="0" smtClean="0"/>
              <a:t>ἀπεχώρε-</a:t>
            </a:r>
            <a:endParaRPr lang="en-US" dirty="0" smtClean="0"/>
          </a:p>
          <a:p>
            <a:r>
              <a:rPr lang="en-US" dirty="0" smtClean="0"/>
              <a:t>When the stem begins with a vowel, that vowel is lengthened.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5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Aorist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4424" y="1637359"/>
            <a:ext cx="7248842" cy="3239441"/>
          </a:xfrm>
        </p:spPr>
        <p:txBody>
          <a:bodyPr/>
          <a:lstStyle/>
          <a:p>
            <a:r>
              <a:rPr lang="en-US" dirty="0" smtClean="0"/>
              <a:t>Augment, but no sigma</a:t>
            </a:r>
          </a:p>
          <a:p>
            <a:r>
              <a:rPr lang="en-US" dirty="0" smtClean="0"/>
              <a:t>Uses the same endings as the imperfect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-</a:t>
            </a:r>
            <a:r>
              <a:rPr lang="en-US" dirty="0"/>
              <a:t>ε and –</a:t>
            </a:r>
            <a:r>
              <a:rPr lang="en-US" dirty="0" err="1"/>
              <a:t>ον</a:t>
            </a:r>
            <a:r>
              <a:rPr lang="en-US" dirty="0"/>
              <a:t> in </a:t>
            </a:r>
            <a:r>
              <a:rPr lang="en-US" dirty="0" smtClean="0"/>
              <a:t>active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-</a:t>
            </a:r>
            <a:r>
              <a:rPr lang="en-US" dirty="0" err="1"/>
              <a:t>ετο</a:t>
            </a:r>
            <a:r>
              <a:rPr lang="en-US" dirty="0"/>
              <a:t> and –</a:t>
            </a:r>
            <a:r>
              <a:rPr lang="en-US" dirty="0" err="1"/>
              <a:t>οντο</a:t>
            </a:r>
            <a:r>
              <a:rPr lang="en-US" dirty="0"/>
              <a:t> in </a:t>
            </a:r>
            <a:r>
              <a:rPr lang="en-US" dirty="0" smtClean="0"/>
              <a:t>dep</a:t>
            </a:r>
          </a:p>
          <a:p>
            <a:r>
              <a:rPr lang="en-US" dirty="0"/>
              <a:t>3PP has a different stem from 1PP </a:t>
            </a:r>
          </a:p>
          <a:p>
            <a:pPr lvl="1"/>
            <a:r>
              <a:rPr lang="en-US" dirty="0"/>
              <a:t>Often a weakened vowel; can be quite </a:t>
            </a:r>
            <a:r>
              <a:rPr lang="en-US" dirty="0" smtClean="0"/>
              <a:t>irregular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92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Regular/contract 2</a:t>
            </a:r>
            <a:r>
              <a:rPr lang="en-US" baseline="30000" dirty="0" smtClean="0"/>
              <a:t>nd</a:t>
            </a:r>
            <a:r>
              <a:rPr lang="en-US" dirty="0" smtClean="0"/>
              <a:t> aorist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4418" y="1497107"/>
            <a:ext cx="7499492" cy="2150661"/>
          </a:xfrm>
        </p:spPr>
        <p:txBody>
          <a:bodyPr>
            <a:normAutofit/>
          </a:bodyPr>
          <a:lstStyle/>
          <a:p>
            <a:pPr defTabSz="969963"/>
            <a:r>
              <a:rPr lang="en-US" noProof="1" smtClean="0"/>
              <a:t>φ</a:t>
            </a:r>
            <a:r>
              <a:rPr lang="en-US" u="sng" noProof="1" smtClean="0">
                <a:solidFill>
                  <a:srgbClr val="FF0000"/>
                </a:solidFill>
              </a:rPr>
              <a:t>εύ</a:t>
            </a:r>
            <a:r>
              <a:rPr lang="en-US" noProof="1" smtClean="0"/>
              <a:t>γω, ἔφ</a:t>
            </a:r>
            <a:r>
              <a:rPr lang="en-US" u="sng" noProof="1" smtClean="0">
                <a:solidFill>
                  <a:srgbClr val="FF0000"/>
                </a:solidFill>
              </a:rPr>
              <a:t>υ</a:t>
            </a:r>
            <a:r>
              <a:rPr lang="en-US" noProof="1" smtClean="0"/>
              <a:t>γον [3PP]	&gt;  ἔφ</a:t>
            </a:r>
            <a:r>
              <a:rPr lang="en-US" u="sng" noProof="1" smtClean="0">
                <a:solidFill>
                  <a:srgbClr val="FF0000"/>
                </a:solidFill>
              </a:rPr>
              <a:t>υ</a:t>
            </a:r>
            <a:r>
              <a:rPr lang="en-US" noProof="1" smtClean="0"/>
              <a:t>γε, ἔφ</a:t>
            </a:r>
            <a:r>
              <a:rPr lang="en-US" u="sng" noProof="1" smtClean="0">
                <a:solidFill>
                  <a:srgbClr val="FF0000"/>
                </a:solidFill>
              </a:rPr>
              <a:t>υ</a:t>
            </a:r>
            <a:r>
              <a:rPr lang="en-US" noProof="1" smtClean="0"/>
              <a:t>γον</a:t>
            </a:r>
          </a:p>
          <a:p>
            <a:pPr lvl="2" defTabSz="969963"/>
            <a:r>
              <a:rPr lang="en-US" i="1" noProof="1" smtClean="0"/>
              <a:t>He fled; they fled</a:t>
            </a:r>
          </a:p>
          <a:p>
            <a:pPr defTabSz="969963"/>
            <a:r>
              <a:rPr lang="en-US" noProof="1" smtClean="0"/>
              <a:t>λαμβάνω, ἔλαβον		&gt;  ἔλαβε, ἔλαβον</a:t>
            </a:r>
          </a:p>
          <a:p>
            <a:pPr lvl="2" defTabSz="969963"/>
            <a:r>
              <a:rPr lang="en-US" i="1" noProof="1" smtClean="0"/>
              <a:t>He took; they took</a:t>
            </a:r>
          </a:p>
        </p:txBody>
      </p:sp>
    </p:spTree>
    <p:extLst>
      <p:ext uri="{BB962C8B-B14F-4D97-AF65-F5344CB8AC3E}">
        <p14:creationId xmlns:p14="http://schemas.microsoft.com/office/powerpoint/2010/main" val="1420437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Irregular/contract 2</a:t>
            </a:r>
            <a:r>
              <a:rPr lang="en-US" baseline="30000" dirty="0" smtClean="0"/>
              <a:t>nd</a:t>
            </a:r>
            <a:r>
              <a:rPr lang="en-US" dirty="0" smtClean="0"/>
              <a:t> aorist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581" y="1497106"/>
            <a:ext cx="7393858" cy="4913526"/>
          </a:xfrm>
        </p:spPr>
        <p:txBody>
          <a:bodyPr>
            <a:normAutofit/>
          </a:bodyPr>
          <a:lstStyle/>
          <a:p>
            <a:pPr defTabSz="969963"/>
            <a:r>
              <a:rPr lang="el-GR" noProof="1" smtClean="0"/>
              <a:t>ἄ</a:t>
            </a:r>
            <a:r>
              <a:rPr lang="en-US" noProof="1" smtClean="0"/>
              <a:t>γω</a:t>
            </a:r>
            <a:r>
              <a:rPr lang="en-US" noProof="1"/>
              <a:t>, ἤγαγον 		&gt;  ἤγαγε, ἤγαγον</a:t>
            </a:r>
          </a:p>
          <a:p>
            <a:pPr lvl="2" defTabSz="969963"/>
            <a:r>
              <a:rPr lang="en-US" i="1" noProof="1"/>
              <a:t>He led; they led</a:t>
            </a:r>
          </a:p>
          <a:p>
            <a:pPr defTabSz="969963"/>
            <a:r>
              <a:rPr lang="en-US" noProof="1" smtClean="0"/>
              <a:t>βάλλω, </a:t>
            </a:r>
            <a:r>
              <a:rPr lang="el-GR" noProof="1" smtClean="0"/>
              <a:t>ἔ</a:t>
            </a:r>
            <a:r>
              <a:rPr lang="en-US" noProof="1" smtClean="0"/>
              <a:t>βαλον	</a:t>
            </a:r>
            <a:r>
              <a:rPr lang="el-GR" noProof="1" smtClean="0"/>
              <a:t>	</a:t>
            </a:r>
            <a:r>
              <a:rPr lang="en-US" noProof="1" smtClean="0"/>
              <a:t>&gt;  </a:t>
            </a:r>
            <a:r>
              <a:rPr lang="el-GR" noProof="1"/>
              <a:t>ἔβαλε, </a:t>
            </a:r>
            <a:r>
              <a:rPr lang="el-GR" noProof="1" smtClean="0"/>
              <a:t>ἔβαλον</a:t>
            </a:r>
          </a:p>
          <a:p>
            <a:pPr lvl="2" defTabSz="969963"/>
            <a:r>
              <a:rPr lang="en-US" i="1" noProof="1" smtClean="0"/>
              <a:t>He threw, they threw</a:t>
            </a:r>
          </a:p>
          <a:p>
            <a:pPr defTabSz="969963"/>
            <a:r>
              <a:rPr lang="en-US" noProof="1" smtClean="0"/>
              <a:t>ἀποθν</a:t>
            </a:r>
            <a:r>
              <a:rPr lang="el-GR" dirty="0" smtClean="0">
                <a:cs typeface="Times New Roman" panose="02020603050405020304" pitchFamily="18" charset="0"/>
              </a:rPr>
              <a:t>ή</a:t>
            </a:r>
            <a:r>
              <a:rPr lang="en-US" noProof="1" smtClean="0"/>
              <a:t>σκω</a:t>
            </a:r>
            <a:r>
              <a:rPr lang="en-US" noProof="1" smtClean="0"/>
              <a:t>, ἀπέθανον 	&gt;  ἀπέθανε, ἀπέθανον</a:t>
            </a:r>
          </a:p>
          <a:p>
            <a:pPr lvl="2" defTabSz="969963"/>
            <a:r>
              <a:rPr lang="en-US" i="1" noProof="1" smtClean="0"/>
              <a:t>He died, they died</a:t>
            </a:r>
          </a:p>
          <a:p>
            <a:pPr defTabSz="969963"/>
            <a:r>
              <a:rPr lang="en-US" noProof="1" smtClean="0"/>
              <a:t>αἱρέω, εἷλον 		&gt;  εἷλε, εἷλον</a:t>
            </a:r>
          </a:p>
          <a:p>
            <a:pPr lvl="2" defTabSz="969963"/>
            <a:r>
              <a:rPr lang="en-US" i="1" noProof="1" smtClean="0"/>
              <a:t>He took/chose; they took/chose</a:t>
            </a:r>
          </a:p>
          <a:p>
            <a:pPr defTabSz="969963"/>
            <a:r>
              <a:rPr lang="en-US" noProof="1" smtClean="0"/>
              <a:t>ἔχω, ἔσχον 		&gt;  ἔσχε, ἔσχον</a:t>
            </a:r>
          </a:p>
          <a:p>
            <a:pPr lvl="2" defTabSz="969963"/>
            <a:r>
              <a:rPr lang="en-US" i="1" noProof="1" smtClean="0"/>
              <a:t>He had/held; they had/held</a:t>
            </a:r>
            <a:endParaRPr lang="en-US" i="1" noProof="1"/>
          </a:p>
        </p:txBody>
      </p:sp>
    </p:spTree>
    <p:extLst>
      <p:ext uri="{BB962C8B-B14F-4D97-AF65-F5344CB8AC3E}">
        <p14:creationId xmlns:p14="http://schemas.microsoft.com/office/powerpoint/2010/main" val="1670933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Deponent Verbs with 2nd Aorist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0364" y="2017059"/>
            <a:ext cx="7467600" cy="3095715"/>
          </a:xfrm>
        </p:spPr>
        <p:txBody>
          <a:bodyPr>
            <a:normAutofit/>
          </a:bodyPr>
          <a:lstStyle/>
          <a:p>
            <a:r>
              <a:rPr lang="en-US" noProof="1" smtClean="0"/>
              <a:t>γ</a:t>
            </a:r>
            <a:r>
              <a:rPr lang="el-GR" dirty="0" smtClean="0">
                <a:cs typeface="Times New Roman" panose="02020603050405020304" pitchFamily="18" charset="0"/>
              </a:rPr>
              <a:t>ί</a:t>
            </a:r>
            <a:r>
              <a:rPr lang="en-US" noProof="1" smtClean="0"/>
              <a:t>γνομαι</a:t>
            </a:r>
            <a:r>
              <a:rPr lang="en-US" noProof="1" smtClean="0"/>
              <a:t>, </a:t>
            </a:r>
            <a:r>
              <a:rPr lang="el-GR" noProof="1" smtClean="0"/>
              <a:t>ἐ</a:t>
            </a:r>
            <a:r>
              <a:rPr lang="el-GR" noProof="1" smtClean="0"/>
              <a:t>γεν</a:t>
            </a:r>
            <a:r>
              <a:rPr lang="el-GR" dirty="0" smtClean="0">
                <a:cs typeface="Times New Roman" panose="02020603050405020304" pitchFamily="18" charset="0"/>
              </a:rPr>
              <a:t>ό</a:t>
            </a:r>
            <a:r>
              <a:rPr lang="el-GR" noProof="1" smtClean="0"/>
              <a:t>μην</a:t>
            </a:r>
            <a:r>
              <a:rPr lang="el-GR" noProof="1" smtClean="0"/>
              <a:t>	</a:t>
            </a:r>
            <a:r>
              <a:rPr lang="en-US" noProof="1" smtClean="0"/>
              <a:t>&gt; </a:t>
            </a:r>
            <a:r>
              <a:rPr lang="el-GR" b="1" noProof="1" smtClean="0"/>
              <a:t>ἐγένετο</a:t>
            </a:r>
            <a:r>
              <a:rPr lang="el-GR" noProof="1"/>
              <a:t>, </a:t>
            </a:r>
            <a:r>
              <a:rPr lang="el-GR" noProof="1" smtClean="0"/>
              <a:t>ἐγένοντο</a:t>
            </a:r>
            <a:endParaRPr lang="en-US" noProof="1" smtClean="0"/>
          </a:p>
          <a:p>
            <a:pPr lvl="2"/>
            <a:r>
              <a:rPr lang="en-US" i="1" noProof="1" smtClean="0"/>
              <a:t>He became; they became</a:t>
            </a:r>
            <a:r>
              <a:rPr lang="en-US" noProof="1" smtClean="0"/>
              <a:t>	</a:t>
            </a:r>
          </a:p>
          <a:p>
            <a:r>
              <a:rPr lang="en-US" noProof="1" smtClean="0"/>
              <a:t>ἀφικνέομαι, </a:t>
            </a:r>
            <a:r>
              <a:rPr lang="el-GR" noProof="1" smtClean="0"/>
              <a:t>ἀ</a:t>
            </a:r>
            <a:r>
              <a:rPr lang="el-GR" noProof="1" smtClean="0"/>
              <a:t>φικ</a:t>
            </a:r>
            <a:r>
              <a:rPr lang="el-GR" dirty="0">
                <a:cs typeface="Times New Roman" panose="02020603050405020304" pitchFamily="18" charset="0"/>
              </a:rPr>
              <a:t>ό</a:t>
            </a:r>
            <a:r>
              <a:rPr lang="el-GR" noProof="1" smtClean="0"/>
              <a:t>μην</a:t>
            </a:r>
            <a:r>
              <a:rPr lang="en-US" noProof="1" smtClean="0"/>
              <a:t>	&gt; </a:t>
            </a:r>
            <a:r>
              <a:rPr lang="el-GR" b="1" dirty="0"/>
              <a:t>ἀφίκετο</a:t>
            </a:r>
            <a:r>
              <a:rPr lang="el-GR" dirty="0"/>
              <a:t>, ἀφίκοντο </a:t>
            </a:r>
            <a:endParaRPr lang="en-US" dirty="0" smtClean="0"/>
          </a:p>
          <a:p>
            <a:pPr lvl="2"/>
            <a:r>
              <a:rPr lang="en-US" i="1" dirty="0" smtClean="0"/>
              <a:t>He arrived; they arrived</a:t>
            </a:r>
          </a:p>
          <a:p>
            <a:r>
              <a:rPr lang="en-US" noProof="1" smtClean="0"/>
              <a:t>ἔρχομαι</a:t>
            </a:r>
            <a:r>
              <a:rPr lang="en-US" noProof="1"/>
              <a:t>, ἦλθον	</a:t>
            </a:r>
            <a:r>
              <a:rPr lang="en-US" noProof="1" smtClean="0"/>
              <a:t>	&gt;  </a:t>
            </a:r>
            <a:r>
              <a:rPr lang="en-US" noProof="1"/>
              <a:t>ἦλθε, ἦλθον</a:t>
            </a:r>
          </a:p>
          <a:p>
            <a:pPr lvl="2" defTabSz="969963"/>
            <a:r>
              <a:rPr lang="en-US" i="1" noProof="1"/>
              <a:t>He came; they came</a:t>
            </a:r>
          </a:p>
          <a:p>
            <a:pPr lvl="2"/>
            <a:endParaRPr lang="el-GR" i="1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noProof="1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468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5382" y="2271252"/>
            <a:ext cx="7157884" cy="1144301"/>
          </a:xfrm>
        </p:spPr>
        <p:txBody>
          <a:bodyPr>
            <a:normAutofit/>
          </a:bodyPr>
          <a:lstStyle/>
          <a:p>
            <a:r>
              <a:rPr lang="en-US" dirty="0" smtClean="0"/>
              <a:t>Very few, very common, and very irregular</a:t>
            </a:r>
          </a:p>
          <a:p>
            <a:r>
              <a:rPr lang="en-US" dirty="0" smtClean="0"/>
              <a:t>Learn on a case-by-case basis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434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5257" y="1649506"/>
            <a:ext cx="8937813" cy="4778187"/>
          </a:xfrm>
        </p:spPr>
        <p:txBody>
          <a:bodyPr>
            <a:noAutofit/>
          </a:bodyPr>
          <a:lstStyle/>
          <a:p>
            <a:r>
              <a:rPr lang="en-US" sz="3200" u="sng" noProof="1" smtClean="0"/>
              <a:t>εἰ</a:t>
            </a:r>
            <a:r>
              <a:rPr lang="en-US" sz="3200" u="sng" noProof="1" smtClean="0"/>
              <a:t>μ</a:t>
            </a:r>
            <a:r>
              <a:rPr lang="el-GR" sz="3200" u="sng" dirty="0" smtClean="0">
                <a:cs typeface="Times New Roman" panose="02020603050405020304" pitchFamily="18" charset="0"/>
              </a:rPr>
              <a:t>ί</a:t>
            </a:r>
            <a:r>
              <a:rPr lang="en-US" sz="3200" noProof="1" smtClean="0"/>
              <a:t>	“I am”</a:t>
            </a:r>
          </a:p>
          <a:p>
            <a:pPr lvl="1"/>
            <a:r>
              <a:rPr lang="en-US" noProof="1" smtClean="0"/>
              <a:t>Imperf = </a:t>
            </a:r>
            <a:r>
              <a:rPr lang="en-US" b="1" u="sng" noProof="1" smtClean="0"/>
              <a:t>ἦν, ἦσαν</a:t>
            </a:r>
            <a:r>
              <a:rPr lang="en-US" noProof="1" smtClean="0"/>
              <a:t> [</a:t>
            </a:r>
            <a:r>
              <a:rPr lang="en-US" i="1" noProof="1" smtClean="0"/>
              <a:t>He was; they were</a:t>
            </a:r>
            <a:r>
              <a:rPr lang="en-US" noProof="1" smtClean="0"/>
              <a:t>]</a:t>
            </a:r>
            <a:endParaRPr lang="en-US" noProof="1"/>
          </a:p>
          <a:p>
            <a:pPr lvl="1"/>
            <a:r>
              <a:rPr lang="en-US" noProof="1" smtClean="0"/>
              <a:t>No aorist</a:t>
            </a:r>
          </a:p>
          <a:p>
            <a:pPr lvl="1"/>
            <a:r>
              <a:rPr lang="en-US" noProof="1"/>
              <a:t>C</a:t>
            </a:r>
            <a:r>
              <a:rPr lang="en-US" noProof="1" smtClean="0"/>
              <a:t>ompounds</a:t>
            </a:r>
          </a:p>
          <a:p>
            <a:pPr lvl="2"/>
            <a:r>
              <a:rPr lang="en-US" noProof="1" smtClean="0"/>
              <a:t>πάρειμι	I am present [</a:t>
            </a:r>
            <a:r>
              <a:rPr lang="en-US" noProof="1"/>
              <a:t>παρά </a:t>
            </a:r>
            <a:r>
              <a:rPr lang="en-US" noProof="1" smtClean="0"/>
              <a:t>“beside” + εἰ</a:t>
            </a:r>
            <a:r>
              <a:rPr lang="en-US" noProof="1" smtClean="0"/>
              <a:t>μ</a:t>
            </a:r>
            <a:r>
              <a:rPr lang="el-GR" dirty="0" smtClean="0">
                <a:cs typeface="Times New Roman" panose="02020603050405020304" pitchFamily="18" charset="0"/>
              </a:rPr>
              <a:t>ί</a:t>
            </a:r>
            <a:r>
              <a:rPr lang="en-US" noProof="1" smtClean="0"/>
              <a:t>]</a:t>
            </a:r>
            <a:endParaRPr lang="en-US" noProof="1" smtClean="0"/>
          </a:p>
          <a:p>
            <a:pPr lvl="2"/>
            <a:r>
              <a:rPr lang="en-US" noProof="1" smtClean="0"/>
              <a:t>ἄπειμι	I am absent [ἀ</a:t>
            </a:r>
            <a:r>
              <a:rPr lang="en-US" noProof="1" smtClean="0"/>
              <a:t>π</a:t>
            </a:r>
            <a:r>
              <a:rPr lang="el-GR" dirty="0" smtClean="0">
                <a:cs typeface="Times New Roman" panose="02020603050405020304" pitchFamily="18" charset="0"/>
              </a:rPr>
              <a:t>ό</a:t>
            </a:r>
            <a:r>
              <a:rPr lang="en-US" noProof="1" smtClean="0"/>
              <a:t> “from</a:t>
            </a:r>
            <a:r>
              <a:rPr lang="en-US" noProof="1" smtClean="0"/>
              <a:t>” + </a:t>
            </a:r>
            <a:r>
              <a:rPr lang="en-US" noProof="1"/>
              <a:t>εἰμ</a:t>
            </a:r>
            <a:r>
              <a:rPr lang="el-GR" dirty="0">
                <a:cs typeface="Times New Roman" panose="02020603050405020304" pitchFamily="18" charset="0"/>
              </a:rPr>
              <a:t>ί</a:t>
            </a:r>
            <a:r>
              <a:rPr lang="en-US" noProof="1" smtClean="0"/>
              <a:t>]</a:t>
            </a:r>
            <a:endParaRPr lang="en-US" noProof="1" smtClean="0"/>
          </a:p>
          <a:p>
            <a:r>
              <a:rPr lang="en-US" sz="3200" u="sng" noProof="1" smtClean="0"/>
              <a:t>δ</a:t>
            </a:r>
            <a:r>
              <a:rPr lang="el-GR" sz="3200" u="sng" dirty="0" smtClean="0">
                <a:cs typeface="Times New Roman" panose="02020603050405020304" pitchFamily="18" charset="0"/>
              </a:rPr>
              <a:t>ί</a:t>
            </a:r>
            <a:r>
              <a:rPr lang="en-US" sz="3200" u="sng" noProof="1" smtClean="0"/>
              <a:t>δωμι</a:t>
            </a:r>
            <a:r>
              <a:rPr lang="en-US" sz="3200" noProof="1"/>
              <a:t>	“I give”</a:t>
            </a:r>
          </a:p>
          <a:p>
            <a:pPr lvl="1"/>
            <a:r>
              <a:rPr lang="en-US" sz="2000" noProof="1"/>
              <a:t>Impf = ἐδίδου, ἐδίδοσαν [</a:t>
            </a:r>
            <a:r>
              <a:rPr lang="en-US" sz="2000" i="1" noProof="1"/>
              <a:t>He was giving; they were giving</a:t>
            </a:r>
            <a:r>
              <a:rPr lang="en-US" sz="2000" noProof="1"/>
              <a:t>]</a:t>
            </a:r>
          </a:p>
          <a:p>
            <a:pPr lvl="1"/>
            <a:r>
              <a:rPr lang="en-US" sz="2000" noProof="1"/>
              <a:t>Aor = ἔδωκε, </a:t>
            </a:r>
            <a:r>
              <a:rPr lang="en-US" sz="2000" b="1" u="sng" noProof="1"/>
              <a:t>ἔδοσαν </a:t>
            </a:r>
            <a:r>
              <a:rPr lang="en-US" sz="2000" noProof="1"/>
              <a:t>[</a:t>
            </a:r>
            <a:r>
              <a:rPr lang="en-US" sz="2000" i="1" noProof="1"/>
              <a:t>He gave; they gave</a:t>
            </a:r>
            <a:r>
              <a:rPr lang="en-US" sz="2000" noProof="1"/>
              <a:t>]</a:t>
            </a:r>
          </a:p>
          <a:p>
            <a:endParaRPr lang="en-US" sz="1800" noProof="1"/>
          </a:p>
        </p:txBody>
      </p:sp>
    </p:spTree>
    <p:extLst>
      <p:ext uri="{BB962C8B-B14F-4D97-AF65-F5344CB8AC3E}">
        <p14:creationId xmlns:p14="http://schemas.microsoft.com/office/powerpoint/2010/main" val="1516290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95718"/>
            <a:ext cx="9654988" cy="3605547"/>
          </a:xfrm>
        </p:spPr>
        <p:txBody>
          <a:bodyPr>
            <a:noAutofit/>
          </a:bodyPr>
          <a:lstStyle/>
          <a:p>
            <a:r>
              <a:rPr lang="el-GR" sz="3200" u="sng" noProof="1" smtClean="0"/>
              <a:t>ἵστημι</a:t>
            </a:r>
            <a:r>
              <a:rPr lang="el-GR" sz="3200" noProof="1" smtClean="0"/>
              <a:t>	</a:t>
            </a:r>
            <a:r>
              <a:rPr lang="en-US" sz="3200" noProof="1" smtClean="0"/>
              <a:t> 	“I stand, I set up” </a:t>
            </a:r>
          </a:p>
          <a:p>
            <a:pPr lvl="1"/>
            <a:r>
              <a:rPr lang="en-US" sz="2000" noProof="1" smtClean="0"/>
              <a:t>Impf = </a:t>
            </a:r>
            <a:r>
              <a:rPr lang="el-GR" sz="2000" noProof="1"/>
              <a:t>ἵστη, </a:t>
            </a:r>
            <a:r>
              <a:rPr lang="el-GR" sz="2000" noProof="1" smtClean="0"/>
              <a:t>ἵστασαν</a:t>
            </a:r>
            <a:r>
              <a:rPr lang="en-US" sz="2000" noProof="1" smtClean="0"/>
              <a:t> [</a:t>
            </a:r>
            <a:r>
              <a:rPr lang="en-US" sz="2000" i="1" noProof="1" smtClean="0"/>
              <a:t>He was setting up; they were setting up</a:t>
            </a:r>
            <a:r>
              <a:rPr lang="en-US" sz="2000" noProof="1" smtClean="0"/>
              <a:t>]</a:t>
            </a:r>
          </a:p>
          <a:p>
            <a:pPr lvl="1"/>
            <a:r>
              <a:rPr lang="en-US" sz="2000" noProof="1" smtClean="0"/>
              <a:t>Aor = </a:t>
            </a:r>
            <a:r>
              <a:rPr lang="el-GR" sz="2000" noProof="1"/>
              <a:t>ἕστη, ἕστησαν </a:t>
            </a:r>
            <a:r>
              <a:rPr lang="en-US" sz="2000" noProof="1" smtClean="0"/>
              <a:t>[</a:t>
            </a:r>
            <a:r>
              <a:rPr lang="en-US" sz="2000" i="1" noProof="1"/>
              <a:t>He </a:t>
            </a:r>
            <a:r>
              <a:rPr lang="en-US" sz="2000" i="1" noProof="1" smtClean="0"/>
              <a:t>set up; </a:t>
            </a:r>
            <a:r>
              <a:rPr lang="en-US" sz="2000" i="1" noProof="1"/>
              <a:t>they </a:t>
            </a:r>
            <a:r>
              <a:rPr lang="en-US" sz="2000" i="1" noProof="1" smtClean="0"/>
              <a:t>set up</a:t>
            </a:r>
            <a:r>
              <a:rPr lang="en-US" sz="2000" noProof="1" smtClean="0"/>
              <a:t>]</a:t>
            </a:r>
          </a:p>
          <a:p>
            <a:r>
              <a:rPr lang="en-US" sz="3200" u="sng" noProof="1" smtClean="0"/>
              <a:t>ἀπόλλυμι</a:t>
            </a:r>
            <a:r>
              <a:rPr lang="en-US" sz="3200" noProof="1" smtClean="0"/>
              <a:t>	“I kill”</a:t>
            </a:r>
          </a:p>
          <a:p>
            <a:pPr lvl="1"/>
            <a:r>
              <a:rPr lang="en-US" sz="2000" noProof="1" smtClean="0"/>
              <a:t>Impf = ἀπώλλυε, ἀπώλλυσαν [</a:t>
            </a:r>
            <a:r>
              <a:rPr lang="en-US" sz="2000" i="1" noProof="1" smtClean="0"/>
              <a:t>He was killing; they were killing</a:t>
            </a:r>
            <a:r>
              <a:rPr lang="en-US" sz="2000" noProof="1" smtClean="0"/>
              <a:t>]</a:t>
            </a:r>
          </a:p>
          <a:p>
            <a:pPr lvl="1"/>
            <a:r>
              <a:rPr lang="en-US" sz="2000" noProof="1" smtClean="0"/>
              <a:t>Aor = </a:t>
            </a:r>
            <a:r>
              <a:rPr lang="en-US" sz="2000" b="1" u="sng" noProof="1" smtClean="0"/>
              <a:t>ἀπώλετο, ἀπώλοντο</a:t>
            </a:r>
            <a:r>
              <a:rPr lang="en-US" sz="2000" noProof="1" smtClean="0"/>
              <a:t> [</a:t>
            </a:r>
            <a:r>
              <a:rPr lang="en-US" sz="2000" i="1" noProof="1" smtClean="0"/>
              <a:t>He killed; they killed</a:t>
            </a:r>
            <a:r>
              <a:rPr lang="en-US" sz="2000" noProof="1" smtClean="0"/>
              <a:t>]</a:t>
            </a:r>
          </a:p>
          <a:p>
            <a:endParaRPr lang="en-US" sz="1600" noProof="1"/>
          </a:p>
        </p:txBody>
      </p:sp>
    </p:spTree>
    <p:extLst>
      <p:ext uri="{BB962C8B-B14F-4D97-AF65-F5344CB8AC3E}">
        <p14:creationId xmlns:p14="http://schemas.microsoft.com/office/powerpoint/2010/main" val="1270984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0682"/>
            <a:ext cx="11949953" cy="67056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7251593"/>
              </p:ext>
            </p:extLst>
          </p:nvPr>
        </p:nvGraphicFramePr>
        <p:xfrm>
          <a:off x="152400" y="215142"/>
          <a:ext cx="11949953" cy="65083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2349">
                  <a:extLst>
                    <a:ext uri="{9D8B030D-6E8A-4147-A177-3AD203B41FA5}">
                      <a16:colId xmlns:a16="http://schemas.microsoft.com/office/drawing/2014/main" val="4285254319"/>
                    </a:ext>
                  </a:extLst>
                </a:gridCol>
                <a:gridCol w="1315918">
                  <a:extLst>
                    <a:ext uri="{9D8B030D-6E8A-4147-A177-3AD203B41FA5}">
                      <a16:colId xmlns:a16="http://schemas.microsoft.com/office/drawing/2014/main" val="3975578690"/>
                    </a:ext>
                  </a:extLst>
                </a:gridCol>
                <a:gridCol w="2934140">
                  <a:extLst>
                    <a:ext uri="{9D8B030D-6E8A-4147-A177-3AD203B41FA5}">
                      <a16:colId xmlns:a16="http://schemas.microsoft.com/office/drawing/2014/main" val="3043186522"/>
                    </a:ext>
                  </a:extLst>
                </a:gridCol>
                <a:gridCol w="1351482">
                  <a:extLst>
                    <a:ext uri="{9D8B030D-6E8A-4147-A177-3AD203B41FA5}">
                      <a16:colId xmlns:a16="http://schemas.microsoft.com/office/drawing/2014/main" val="1588811453"/>
                    </a:ext>
                  </a:extLst>
                </a:gridCol>
                <a:gridCol w="2631835">
                  <a:extLst>
                    <a:ext uri="{9D8B030D-6E8A-4147-A177-3AD203B41FA5}">
                      <a16:colId xmlns:a16="http://schemas.microsoft.com/office/drawing/2014/main" val="1598587594"/>
                    </a:ext>
                  </a:extLst>
                </a:gridCol>
                <a:gridCol w="2685183">
                  <a:extLst>
                    <a:ext uri="{9D8B030D-6E8A-4147-A177-3AD203B41FA5}">
                      <a16:colId xmlns:a16="http://schemas.microsoft.com/office/drawing/2014/main" val="3751841683"/>
                    </a:ext>
                  </a:extLst>
                </a:gridCol>
                <a:gridCol w="569046">
                  <a:extLst>
                    <a:ext uri="{9D8B030D-6E8A-4147-A177-3AD203B41FA5}">
                      <a16:colId xmlns:a16="http://schemas.microsoft.com/office/drawing/2014/main" val="2669701207"/>
                    </a:ext>
                  </a:extLst>
                </a:gridCol>
              </a:tblGrid>
              <a:tr h="361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Lemma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Translation</a:t>
                      </a:r>
                      <a:endParaRPr lang="en-US" sz="18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Type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Imperfect 3sg/pl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Aorist 3sg/pl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count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76080209"/>
                  </a:ext>
                </a:extLst>
              </a:tr>
              <a:tr h="3615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ἄγω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lead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2nd aor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ἦγε, ἦγον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ἤγαγε, ἤγαγον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[169]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2535530"/>
                  </a:ext>
                </a:extLst>
              </a:tr>
              <a:tr h="3615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ἀδικέω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do wrong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contract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ἠδίκει, ἠδίκουν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ἠδίκησε, ἠδίκησαν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61041317"/>
                  </a:ext>
                </a:extLst>
              </a:tr>
              <a:tr h="3615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αἱρέω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take, choose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contr/2nd aor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ᾕρει, ᾕρουν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εἷλε, εἷλον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84811295"/>
                  </a:ext>
                </a:extLst>
              </a:tr>
              <a:tr h="3615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 smtClean="0">
                          <a:effectLst/>
                        </a:rPr>
                        <a:t>ἀποθν</a:t>
                      </a:r>
                      <a:r>
                        <a:rPr lang="el-G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ή</a:t>
                      </a:r>
                      <a:r>
                        <a:rPr lang="el-GR" sz="1800" u="none" strike="noStrike" dirty="0" smtClean="0">
                          <a:effectLst/>
                        </a:rPr>
                        <a:t>σκω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die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2nd aor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ἀπέθνησκε, ἀπέθνησκον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ἀπέθανε, ἀπέθανον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122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79777560"/>
                  </a:ext>
                </a:extLst>
              </a:tr>
              <a:tr h="3615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ἀπόλλυμι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destroy/kill/lose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MI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ἀπώλλυε, ἀπώλλυσαν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ἀπώλεσε, ἀπώλεσαν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18767753"/>
                  </a:ext>
                </a:extLst>
              </a:tr>
              <a:tr h="3615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ἀποκτείνω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>
                          <a:effectLst/>
                        </a:rPr>
                        <a:t>kill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reg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ἀπέκτεινε, ἀπέκτεινον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ἀπέκτεινε, ἀπέκτειναν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91659073"/>
                  </a:ext>
                </a:extLst>
              </a:tr>
              <a:tr h="3615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ἀποχωρέω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retreat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contract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>
                          <a:effectLst/>
                        </a:rPr>
                        <a:t>ἀπεχώρει, ἀπεχώρουν</a:t>
                      </a:r>
                      <a:endParaRPr lang="el-G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ἀπεχώρησε, ἀπεχώρησαν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[67]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43671882"/>
                  </a:ext>
                </a:extLst>
              </a:tr>
              <a:tr h="3615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ἄρχω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rule/begin [+gen]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reg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ἦρχε, ἦρχον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ἦρξε, ἦρξαν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79480431"/>
                  </a:ext>
                </a:extLst>
              </a:tr>
              <a:tr h="3615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ἀφικνέομαι 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arrive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dep/2nd aor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ἀφικνεῖτο, ἀφικνοῦντο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ἀφίκετο, ἀφίκοντο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102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47319755"/>
                  </a:ext>
                </a:extLst>
              </a:tr>
              <a:tr h="3615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βαίνω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walk, mount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reg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>
                          <a:effectLst/>
                        </a:rPr>
                        <a:t>ἔβαινε, ἔβαινον</a:t>
                      </a:r>
                      <a:endParaRPr lang="el-G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ἔβησε, ἔβησαν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[104]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37356392"/>
                  </a:ext>
                </a:extLst>
              </a:tr>
              <a:tr h="3615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>
                          <a:effectLst/>
                        </a:rPr>
                        <a:t>βάλλω</a:t>
                      </a:r>
                      <a:endParaRPr lang="el-G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throw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2nd aor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ἔβαλλε, ἔβαλλον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ἔβαλε, ἔβαλον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[108]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29266638"/>
                  </a:ext>
                </a:extLst>
              </a:tr>
              <a:tr h="3615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>
                          <a:effectLst/>
                        </a:rPr>
                        <a:t>βοηθέω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help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contract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ἐβοήθει, ἐβοήθουν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ἐβοήθησε, ἐβοήθησαν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117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23600727"/>
                  </a:ext>
                </a:extLst>
              </a:tr>
              <a:tr h="3615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γίγνομαι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>
                          <a:effectLst/>
                        </a:rPr>
                        <a:t>become; be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dep/2nd aor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ἐγίγνετο, ἐγίγνοντο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ἐγένετο, ἐγένοντο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374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911034"/>
                  </a:ext>
                </a:extLst>
              </a:tr>
              <a:tr h="3615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>
                          <a:effectLst/>
                        </a:rPr>
                        <a:t>δίδωμι 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give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MI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ἐδίδου, ἐδίδοσαν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ἔδωκε, ἔδοσαν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177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9186223"/>
                  </a:ext>
                </a:extLst>
              </a:tr>
              <a:tr h="3615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 smtClean="0">
                          <a:effectLst/>
                        </a:rPr>
                        <a:t>ε</a:t>
                      </a:r>
                      <a:r>
                        <a:rPr lang="el-G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ἰμί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am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MI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ἦν, ἦσαν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effectLst/>
                        </a:rPr>
                        <a:t>none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1116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97048847"/>
                  </a:ext>
                </a:extLst>
              </a:tr>
              <a:tr h="3615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ἔρχομαι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came/arrive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dep/2nd aor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ἤρχετο, ἤρχοντο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ἦλθε, ἦλθον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[214]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37490056"/>
                  </a:ext>
                </a:extLst>
              </a:tr>
              <a:tr h="3615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ἔχω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have/hold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2nd aor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εἶχε, εἶχον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ἔσχε, ἔσχον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[419]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73128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5087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0682"/>
            <a:ext cx="11949953" cy="67056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219079"/>
              </p:ext>
            </p:extLst>
          </p:nvPr>
        </p:nvGraphicFramePr>
        <p:xfrm>
          <a:off x="152400" y="197226"/>
          <a:ext cx="11949953" cy="64814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2349">
                  <a:extLst>
                    <a:ext uri="{9D8B030D-6E8A-4147-A177-3AD203B41FA5}">
                      <a16:colId xmlns:a16="http://schemas.microsoft.com/office/drawing/2014/main" val="2756717991"/>
                    </a:ext>
                  </a:extLst>
                </a:gridCol>
                <a:gridCol w="1315918">
                  <a:extLst>
                    <a:ext uri="{9D8B030D-6E8A-4147-A177-3AD203B41FA5}">
                      <a16:colId xmlns:a16="http://schemas.microsoft.com/office/drawing/2014/main" val="1598455433"/>
                    </a:ext>
                  </a:extLst>
                </a:gridCol>
                <a:gridCol w="2934140">
                  <a:extLst>
                    <a:ext uri="{9D8B030D-6E8A-4147-A177-3AD203B41FA5}">
                      <a16:colId xmlns:a16="http://schemas.microsoft.com/office/drawing/2014/main" val="1977263263"/>
                    </a:ext>
                  </a:extLst>
                </a:gridCol>
                <a:gridCol w="1351482">
                  <a:extLst>
                    <a:ext uri="{9D8B030D-6E8A-4147-A177-3AD203B41FA5}">
                      <a16:colId xmlns:a16="http://schemas.microsoft.com/office/drawing/2014/main" val="1544976853"/>
                    </a:ext>
                  </a:extLst>
                </a:gridCol>
                <a:gridCol w="2631835">
                  <a:extLst>
                    <a:ext uri="{9D8B030D-6E8A-4147-A177-3AD203B41FA5}">
                      <a16:colId xmlns:a16="http://schemas.microsoft.com/office/drawing/2014/main" val="3441072030"/>
                    </a:ext>
                  </a:extLst>
                </a:gridCol>
                <a:gridCol w="2685183">
                  <a:extLst>
                    <a:ext uri="{9D8B030D-6E8A-4147-A177-3AD203B41FA5}">
                      <a16:colId xmlns:a16="http://schemas.microsoft.com/office/drawing/2014/main" val="1661349284"/>
                    </a:ext>
                  </a:extLst>
                </a:gridCol>
                <a:gridCol w="569046">
                  <a:extLst>
                    <a:ext uri="{9D8B030D-6E8A-4147-A177-3AD203B41FA5}">
                      <a16:colId xmlns:a16="http://schemas.microsoft.com/office/drawing/2014/main" val="1162327870"/>
                    </a:ext>
                  </a:extLst>
                </a:gridCol>
              </a:tblGrid>
              <a:tr h="359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ἡγέομαι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lead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dep/contract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ἡγεῖτο, ἡγοῦντο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ἡγήσατο, ἡγήσαντο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106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75450731"/>
                  </a:ext>
                </a:extLst>
              </a:tr>
              <a:tr h="359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ἥκω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come/am present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reg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ἧκεν, ἧκον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</a:t>
                      </a:r>
                      <a:r>
                        <a:rPr lang="en-US" sz="1600" i="1" u="none" strike="noStrike" dirty="0">
                          <a:effectLst/>
                        </a:rPr>
                        <a:t>rare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29667754"/>
                  </a:ext>
                </a:extLst>
              </a:tr>
              <a:tr h="359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θύω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sacrifice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reg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ἔθυε, ἔθυον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ἔθυσε, ἔθυσαν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82946191"/>
                  </a:ext>
                </a:extLst>
              </a:tr>
              <a:tr h="359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ἵστημι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stand, set up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MI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ἵστη, ἵστασαν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ἕστη, ἕστησαν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[136]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48058379"/>
                  </a:ext>
                </a:extLst>
              </a:tr>
              <a:tr h="359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λαμβάνω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take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2nd aor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ἐλάμβανε, ἐλάμβανον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ἔλαβε, ἔλαβον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163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60860779"/>
                  </a:ext>
                </a:extLst>
              </a:tr>
              <a:tr h="359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λέγω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speak; gather; choose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reg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ἔλεγε, ἔλεγον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ἔλεξε, ἔλεξαν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[416]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94023824"/>
                  </a:ext>
                </a:extLst>
              </a:tr>
              <a:tr h="359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μάχομαι 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fight  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deponent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ἐμάχετο, ἐμάχοντο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ἐμαχέσατο, ἐμαχέσαντο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95354819"/>
                  </a:ext>
                </a:extLst>
              </a:tr>
              <a:tr h="359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μένω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stay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reg*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ἔμενε, ἔμενον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ἔμεινε, ἔμειναν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46753233"/>
                  </a:ext>
                </a:extLst>
              </a:tr>
              <a:tr h="359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νικάω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conquer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contract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ἐνίκα, ἐνίκων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ἐνίκησε, ἐνίκησαν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25416931"/>
                  </a:ext>
                </a:extLst>
              </a:tr>
              <a:tr h="359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πέμπω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send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reg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ἔπεμπε, ἔπεμπον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ἔπεμψε, ἔπεμψαν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[186]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26818494"/>
                  </a:ext>
                </a:extLst>
              </a:tr>
              <a:tr h="359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πλέω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sail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reg* [contract]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>
                          <a:effectLst/>
                        </a:rPr>
                        <a:t>ἔπλει, ἔπλεον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ἔπλευσε, ἔπλευσαν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[117]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33877068"/>
                  </a:ext>
                </a:extLst>
              </a:tr>
              <a:tr h="359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ποιέω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make 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contract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ἐποίει, ἐποίουν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ἐποίησε, ἐποίησαν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335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64233444"/>
                  </a:ext>
                </a:extLst>
              </a:tr>
              <a:tr h="359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πολεμέω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make war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contract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ἐπολέμει, ἐπολέμουν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ἐπολέμησε, ἐπολέμησαν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67020011"/>
                  </a:ext>
                </a:extLst>
              </a:tr>
              <a:tr h="359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πράσσω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do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reg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ἔπρασσε, ἔπρασσον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ἔπραξε, ἔπραξαν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[171]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21572140"/>
                  </a:ext>
                </a:extLst>
              </a:tr>
              <a:tr h="359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στρατεύω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wage war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reg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ἐστράτευε, ἐστράτευον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ἐστράτευσε, ἐστράτευσαν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[106]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78200594"/>
                  </a:ext>
                </a:extLst>
              </a:tr>
              <a:tr h="359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τάττω/τάσσω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array, station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reg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effectLst/>
                        </a:rPr>
                        <a:t>rare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ἔταξε, ἔταξαν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[75]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13567441"/>
                  </a:ext>
                </a:extLst>
              </a:tr>
              <a:tr h="359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φεύγω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flee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2nd aor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ἔφευγε, ἔφευγον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ἔφυγε, ἔφυγον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75985683"/>
                  </a:ext>
                </a:extLst>
              </a:tr>
              <a:tr h="3710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φοβέω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</a:rPr>
                        <a:t>fear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contract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ἐφόβει, ἐφόβουν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ἐφόβησε, ἐφόβησαν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55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90635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9869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466165"/>
            <a:ext cx="9720072" cy="1021975"/>
          </a:xfrm>
        </p:spPr>
        <p:txBody>
          <a:bodyPr>
            <a:noAutofit/>
          </a:bodyPr>
          <a:lstStyle/>
          <a:p>
            <a:r>
              <a:rPr lang="en-US" dirty="0" smtClean="0"/>
              <a:t>Adding augments to verbs beginning </a:t>
            </a:r>
            <a:br>
              <a:rPr lang="en-US" dirty="0" smtClean="0"/>
            </a:br>
            <a:r>
              <a:rPr lang="en-US" dirty="0" smtClean="0"/>
              <a:t>with vowels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2040" y="1658470"/>
            <a:ext cx="3324247" cy="4839148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ε </a:t>
            </a:r>
            <a:r>
              <a:rPr lang="en-US" dirty="0" smtClean="0"/>
              <a:t>+ </a:t>
            </a:r>
            <a:r>
              <a:rPr lang="el-GR" dirty="0" smtClean="0"/>
              <a:t>α</a:t>
            </a:r>
            <a:r>
              <a:rPr lang="en-US" dirty="0" smtClean="0"/>
              <a:t> </a:t>
            </a:r>
            <a:r>
              <a:rPr lang="en-US" dirty="0"/>
              <a:t>&gt; </a:t>
            </a:r>
            <a:r>
              <a:rPr lang="el-GR" dirty="0"/>
              <a:t>η</a:t>
            </a:r>
            <a:endParaRPr lang="en-US" dirty="0"/>
          </a:p>
          <a:p>
            <a:r>
              <a:rPr lang="el-GR" dirty="0"/>
              <a:t>ε </a:t>
            </a:r>
            <a:r>
              <a:rPr lang="en-US" dirty="0"/>
              <a:t>+ </a:t>
            </a:r>
            <a:r>
              <a:rPr lang="el-GR" dirty="0" smtClean="0"/>
              <a:t>ε </a:t>
            </a:r>
            <a:r>
              <a:rPr lang="en-US" dirty="0"/>
              <a:t>&gt; </a:t>
            </a:r>
            <a:r>
              <a:rPr lang="el-GR" dirty="0"/>
              <a:t>η</a:t>
            </a:r>
            <a:endParaRPr lang="en-US" dirty="0"/>
          </a:p>
          <a:p>
            <a:r>
              <a:rPr lang="el-GR" dirty="0"/>
              <a:t>ε </a:t>
            </a:r>
            <a:r>
              <a:rPr lang="en-US" dirty="0"/>
              <a:t>+ </a:t>
            </a:r>
            <a:r>
              <a:rPr lang="el-GR" dirty="0" smtClean="0"/>
              <a:t>ι </a:t>
            </a:r>
            <a:r>
              <a:rPr lang="en-US" dirty="0"/>
              <a:t>&gt; </a:t>
            </a:r>
            <a:r>
              <a:rPr lang="el-GR" dirty="0"/>
              <a:t>ι</a:t>
            </a:r>
            <a:r>
              <a:rPr lang="en-US" dirty="0"/>
              <a:t> </a:t>
            </a:r>
            <a:r>
              <a:rPr lang="en-US" sz="1900" dirty="0"/>
              <a:t>[short to long]</a:t>
            </a:r>
          </a:p>
          <a:p>
            <a:r>
              <a:rPr lang="el-GR" dirty="0"/>
              <a:t>ε </a:t>
            </a:r>
            <a:r>
              <a:rPr lang="en-US" dirty="0"/>
              <a:t>+ </a:t>
            </a:r>
            <a:r>
              <a:rPr lang="el-GR" dirty="0" smtClean="0"/>
              <a:t>ο </a:t>
            </a:r>
            <a:r>
              <a:rPr lang="en-US" dirty="0"/>
              <a:t>&gt; </a:t>
            </a:r>
            <a:r>
              <a:rPr lang="el-GR" dirty="0"/>
              <a:t>ω</a:t>
            </a:r>
            <a:endParaRPr lang="en-US" dirty="0"/>
          </a:p>
          <a:p>
            <a:r>
              <a:rPr lang="el-GR" dirty="0"/>
              <a:t>ε </a:t>
            </a:r>
            <a:r>
              <a:rPr lang="en-US" dirty="0"/>
              <a:t>+ </a:t>
            </a:r>
            <a:r>
              <a:rPr lang="el-GR" dirty="0" smtClean="0"/>
              <a:t>υ</a:t>
            </a:r>
            <a:r>
              <a:rPr lang="en-US" dirty="0" smtClean="0"/>
              <a:t> </a:t>
            </a:r>
            <a:r>
              <a:rPr lang="en-US" dirty="0"/>
              <a:t>&gt; υ </a:t>
            </a:r>
            <a:r>
              <a:rPr lang="en-US" sz="1900" dirty="0"/>
              <a:t>[short to long]</a:t>
            </a:r>
            <a:endParaRPr lang="en-US" dirty="0"/>
          </a:p>
          <a:p>
            <a:r>
              <a:rPr lang="el-GR" dirty="0"/>
              <a:t>αι</a:t>
            </a:r>
            <a:r>
              <a:rPr lang="en-US" dirty="0"/>
              <a:t> &gt; </a:t>
            </a:r>
            <a:r>
              <a:rPr lang="el-GR" dirty="0"/>
              <a:t>ῃ</a:t>
            </a:r>
            <a:endParaRPr lang="en-US" dirty="0"/>
          </a:p>
          <a:p>
            <a:r>
              <a:rPr lang="el-GR" dirty="0"/>
              <a:t>ε </a:t>
            </a:r>
            <a:r>
              <a:rPr lang="en-US" dirty="0"/>
              <a:t>+ </a:t>
            </a:r>
            <a:r>
              <a:rPr lang="el-GR" dirty="0" smtClean="0"/>
              <a:t>ει</a:t>
            </a:r>
            <a:r>
              <a:rPr lang="en-US" dirty="0" smtClean="0"/>
              <a:t> </a:t>
            </a:r>
            <a:r>
              <a:rPr lang="en-US" dirty="0"/>
              <a:t>&gt; </a:t>
            </a:r>
            <a:r>
              <a:rPr lang="en-US" dirty="0" smtClean="0"/>
              <a:t> </a:t>
            </a:r>
            <a:r>
              <a:rPr lang="el-GR" dirty="0"/>
              <a:t>ῃ</a:t>
            </a:r>
            <a:endParaRPr lang="en-US" dirty="0"/>
          </a:p>
          <a:p>
            <a:r>
              <a:rPr lang="el-GR" dirty="0"/>
              <a:t>ε </a:t>
            </a:r>
            <a:r>
              <a:rPr lang="en-US" dirty="0"/>
              <a:t>+ </a:t>
            </a:r>
            <a:r>
              <a:rPr lang="el-GR" dirty="0" smtClean="0"/>
              <a:t>αυ</a:t>
            </a:r>
            <a:r>
              <a:rPr lang="en-US" dirty="0" smtClean="0"/>
              <a:t> </a:t>
            </a:r>
            <a:r>
              <a:rPr lang="en-US" dirty="0"/>
              <a:t>&gt; </a:t>
            </a:r>
            <a:r>
              <a:rPr lang="el-GR" dirty="0"/>
              <a:t>ηυ</a:t>
            </a:r>
            <a:endParaRPr lang="en-US" dirty="0"/>
          </a:p>
          <a:p>
            <a:r>
              <a:rPr lang="el-GR" dirty="0"/>
              <a:t>ε </a:t>
            </a:r>
            <a:r>
              <a:rPr lang="en-US" dirty="0"/>
              <a:t>+ </a:t>
            </a:r>
            <a:r>
              <a:rPr lang="el-GR" dirty="0" smtClean="0"/>
              <a:t>ευ </a:t>
            </a:r>
            <a:r>
              <a:rPr lang="en-US" dirty="0"/>
              <a:t>&gt; </a:t>
            </a:r>
            <a:r>
              <a:rPr lang="el-GR" dirty="0"/>
              <a:t>ηυ</a:t>
            </a:r>
            <a:endParaRPr lang="en-US" dirty="0"/>
          </a:p>
          <a:p>
            <a:r>
              <a:rPr lang="el-GR" dirty="0"/>
              <a:t>ε </a:t>
            </a:r>
            <a:r>
              <a:rPr lang="en-US" dirty="0"/>
              <a:t>+ </a:t>
            </a:r>
            <a:r>
              <a:rPr lang="el-GR" dirty="0" smtClean="0"/>
              <a:t>οι </a:t>
            </a:r>
            <a:r>
              <a:rPr lang="en-US" dirty="0"/>
              <a:t>&gt; </a:t>
            </a:r>
            <a:r>
              <a:rPr lang="el-GR" dirty="0"/>
              <a:t>ῳ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165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1180831"/>
          </a:xfrm>
        </p:spPr>
        <p:txBody>
          <a:bodyPr>
            <a:normAutofit/>
          </a:bodyPr>
          <a:lstStyle/>
          <a:p>
            <a:r>
              <a:rPr lang="en-US" dirty="0" smtClean="0"/>
              <a:t>When the verb stem </a:t>
            </a:r>
            <a:r>
              <a:rPr lang="en-US" u="sng" dirty="0" smtClean="0"/>
              <a:t>ends</a:t>
            </a:r>
            <a:r>
              <a:rPr lang="en-US" dirty="0" smtClean="0"/>
              <a:t> with a vowel, that vowel also contracts/lengthens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8355" y="2178424"/>
            <a:ext cx="6111617" cy="3343833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Epsilon </a:t>
            </a:r>
            <a:r>
              <a:rPr lang="en-US" sz="3200" dirty="0"/>
              <a:t>contract </a:t>
            </a:r>
            <a:r>
              <a:rPr lang="en-US" sz="3200" dirty="0" smtClean="0"/>
              <a:t>verbs</a:t>
            </a:r>
          </a:p>
          <a:p>
            <a:pPr lvl="1"/>
            <a:r>
              <a:rPr lang="en-US" sz="2800" dirty="0" smtClean="0"/>
              <a:t>Examples: α</a:t>
            </a:r>
            <a:r>
              <a:rPr lang="en-US" sz="2800" dirty="0" err="1" smtClean="0"/>
              <a:t>ἱρέω</a:t>
            </a:r>
            <a:r>
              <a:rPr lang="en-US" sz="2800" dirty="0" smtClean="0"/>
              <a:t>, </a:t>
            </a:r>
            <a:r>
              <a:rPr lang="en-US" sz="2800" dirty="0"/>
              <a:t>β</a:t>
            </a:r>
            <a:r>
              <a:rPr lang="en-US" sz="2800" dirty="0" err="1"/>
              <a:t>οηθέω</a:t>
            </a:r>
            <a:endParaRPr lang="en-US" sz="2800" dirty="0"/>
          </a:p>
          <a:p>
            <a:pPr lvl="1"/>
            <a:r>
              <a:rPr lang="el-GR" sz="2800" dirty="0"/>
              <a:t>ε</a:t>
            </a:r>
            <a:r>
              <a:rPr lang="en-US" sz="2800" dirty="0"/>
              <a:t> +</a:t>
            </a:r>
            <a:r>
              <a:rPr lang="el-GR" sz="2800" dirty="0"/>
              <a:t> ε </a:t>
            </a:r>
            <a:r>
              <a:rPr lang="en-US" sz="2800" dirty="0"/>
              <a:t>= </a:t>
            </a:r>
            <a:r>
              <a:rPr lang="el-GR" sz="2800" dirty="0"/>
              <a:t>ει</a:t>
            </a:r>
            <a:endParaRPr lang="en-US" sz="2800" dirty="0"/>
          </a:p>
          <a:p>
            <a:pPr lvl="1"/>
            <a:r>
              <a:rPr lang="el-GR" sz="2800" dirty="0"/>
              <a:t>ε</a:t>
            </a:r>
            <a:r>
              <a:rPr lang="en-US" sz="2800" dirty="0"/>
              <a:t> + </a:t>
            </a:r>
            <a:r>
              <a:rPr lang="el-GR" sz="2800" dirty="0"/>
              <a:t>ο </a:t>
            </a:r>
            <a:r>
              <a:rPr lang="en-US" sz="2800" dirty="0"/>
              <a:t>= </a:t>
            </a:r>
            <a:r>
              <a:rPr lang="el-GR" sz="2800" dirty="0"/>
              <a:t>ου</a:t>
            </a:r>
            <a:endParaRPr lang="en-US" sz="2800" dirty="0"/>
          </a:p>
          <a:p>
            <a:r>
              <a:rPr lang="en-US" sz="3200" dirty="0"/>
              <a:t>Alpha contract </a:t>
            </a:r>
            <a:r>
              <a:rPr lang="en-US" sz="3200" dirty="0" smtClean="0"/>
              <a:t>verbs</a:t>
            </a:r>
          </a:p>
          <a:p>
            <a:pPr lvl="1"/>
            <a:r>
              <a:rPr lang="en-US" sz="2800" dirty="0" smtClean="0"/>
              <a:t>Example: </a:t>
            </a:r>
            <a:r>
              <a:rPr lang="en-US" sz="2800" dirty="0" err="1" smtClean="0"/>
              <a:t>νικ</a:t>
            </a:r>
            <a:r>
              <a:rPr lang="el-GR" sz="2800" dirty="0" smtClean="0">
                <a:cs typeface="Times New Roman" panose="02020603050405020304" pitchFamily="18" charset="0"/>
              </a:rPr>
              <a:t>ά</a:t>
            </a:r>
            <a:r>
              <a:rPr lang="en-US" sz="2800" dirty="0" smtClean="0"/>
              <a:t>ω</a:t>
            </a:r>
            <a:endParaRPr lang="en-US" sz="2800" dirty="0"/>
          </a:p>
          <a:p>
            <a:pPr lvl="1"/>
            <a:r>
              <a:rPr lang="el-GR" sz="2800" dirty="0"/>
              <a:t>α</a:t>
            </a:r>
            <a:r>
              <a:rPr lang="en-US" sz="2800" dirty="0"/>
              <a:t> + </a:t>
            </a:r>
            <a:r>
              <a:rPr lang="el-GR" sz="2800" dirty="0"/>
              <a:t>ε</a:t>
            </a:r>
            <a:r>
              <a:rPr lang="en-US" sz="2800" dirty="0"/>
              <a:t> = </a:t>
            </a:r>
            <a:r>
              <a:rPr lang="el-GR" sz="2800" dirty="0"/>
              <a:t>α </a:t>
            </a:r>
            <a:r>
              <a:rPr lang="en-US" sz="2800" dirty="0"/>
              <a:t>[long]</a:t>
            </a:r>
          </a:p>
          <a:p>
            <a:pPr lvl="1"/>
            <a:r>
              <a:rPr lang="el-GR" sz="2800" dirty="0"/>
              <a:t>α </a:t>
            </a:r>
            <a:r>
              <a:rPr lang="en-US" sz="2800" dirty="0"/>
              <a:t>+</a:t>
            </a:r>
            <a:r>
              <a:rPr lang="el-GR" sz="2800" dirty="0"/>
              <a:t> ο </a:t>
            </a:r>
            <a:r>
              <a:rPr lang="en-US" sz="2800" dirty="0"/>
              <a:t>= </a:t>
            </a:r>
            <a:r>
              <a:rPr lang="el-GR" sz="2800" dirty="0"/>
              <a:t>ω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20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Imperfect summarized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2940" y="1604682"/>
            <a:ext cx="8399931" cy="4320989"/>
          </a:xfrm>
        </p:spPr>
        <p:txBody>
          <a:bodyPr>
            <a:normAutofit/>
          </a:bodyPr>
          <a:lstStyle/>
          <a:p>
            <a:r>
              <a:rPr lang="en-US" dirty="0"/>
              <a:t>Continuous or repeated action in the past. </a:t>
            </a:r>
            <a:endParaRPr lang="en-US" dirty="0" smtClean="0"/>
          </a:p>
          <a:p>
            <a:pPr lvl="1"/>
            <a:r>
              <a:rPr lang="en-US" dirty="0" smtClean="0"/>
              <a:t>Translated </a:t>
            </a:r>
            <a:r>
              <a:rPr lang="en-US" dirty="0"/>
              <a:t>“was” or “were.” </a:t>
            </a:r>
            <a:endParaRPr lang="en-US" dirty="0" smtClean="0"/>
          </a:p>
          <a:p>
            <a:pPr lvl="1"/>
            <a:r>
              <a:rPr lang="en-US" dirty="0" smtClean="0"/>
              <a:t>Start with the present stem = 1PP = lemma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Identify the Present stem </a:t>
            </a:r>
          </a:p>
          <a:p>
            <a:pPr marL="911225" lvl="1" indent="-166688"/>
            <a:r>
              <a:rPr lang="en-US" dirty="0"/>
              <a:t>R</a:t>
            </a:r>
            <a:r>
              <a:rPr lang="en-US" dirty="0" smtClean="0"/>
              <a:t>emove –</a:t>
            </a:r>
            <a:r>
              <a:rPr lang="el-GR" dirty="0" smtClean="0"/>
              <a:t>ω</a:t>
            </a:r>
            <a:r>
              <a:rPr lang="en-US" dirty="0" smtClean="0"/>
              <a:t> or </a:t>
            </a:r>
            <a:r>
              <a:rPr lang="el-GR" dirty="0" smtClean="0"/>
              <a:t>–ομαι</a:t>
            </a:r>
            <a:r>
              <a:rPr lang="en-US" dirty="0" smtClean="0"/>
              <a:t> from the 1PP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Add an epsilon as an </a:t>
            </a:r>
            <a:r>
              <a:rPr lang="en-US" b="1" u="sng" dirty="0" smtClean="0"/>
              <a:t>augment</a:t>
            </a:r>
            <a:r>
              <a:rPr lang="en-US" dirty="0" smtClean="0"/>
              <a:t> [prefix]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Apply the 3</a:t>
            </a:r>
            <a:r>
              <a:rPr lang="en-US" baseline="30000" dirty="0" smtClean="0"/>
              <a:t>rd</a:t>
            </a:r>
            <a:r>
              <a:rPr lang="en-US" dirty="0" smtClean="0"/>
              <a:t> person imperfect endings </a:t>
            </a:r>
          </a:p>
          <a:p>
            <a:pPr lvl="1"/>
            <a:r>
              <a:rPr lang="el-GR" b="1" u="sng" dirty="0" smtClean="0"/>
              <a:t>–</a:t>
            </a:r>
            <a:r>
              <a:rPr lang="el-GR" b="1" u="sng" dirty="0"/>
              <a:t>ε</a:t>
            </a:r>
            <a:r>
              <a:rPr lang="en-US" b="1" u="sng" dirty="0"/>
              <a:t>(</a:t>
            </a:r>
            <a:r>
              <a:rPr lang="el-GR" b="1" u="sng" dirty="0"/>
              <a:t>ν</a:t>
            </a:r>
            <a:r>
              <a:rPr lang="en-US" b="1" u="sng" dirty="0"/>
              <a:t>)/ </a:t>
            </a:r>
            <a:r>
              <a:rPr lang="en-US" b="1" u="sng" dirty="0" smtClean="0"/>
              <a:t>–</a:t>
            </a:r>
            <a:r>
              <a:rPr lang="el-GR" b="1" u="sng" dirty="0" smtClean="0"/>
              <a:t>ον</a:t>
            </a:r>
            <a:r>
              <a:rPr lang="en-US" dirty="0" smtClean="0"/>
              <a:t> for active</a:t>
            </a:r>
          </a:p>
          <a:p>
            <a:pPr lvl="1"/>
            <a:r>
              <a:rPr lang="en-US" dirty="0" smtClean="0"/>
              <a:t> </a:t>
            </a:r>
            <a:r>
              <a:rPr lang="en-US" b="1" u="sng" dirty="0"/>
              <a:t>–</a:t>
            </a:r>
            <a:r>
              <a:rPr lang="el-GR" b="1" u="sng" dirty="0"/>
              <a:t>ετο</a:t>
            </a:r>
            <a:r>
              <a:rPr lang="en-US" b="1" u="sng" dirty="0"/>
              <a:t>/ –</a:t>
            </a:r>
            <a:r>
              <a:rPr lang="el-GR" b="1" u="sng" dirty="0"/>
              <a:t>οντο</a:t>
            </a:r>
            <a:r>
              <a:rPr lang="en-US" dirty="0"/>
              <a:t> </a:t>
            </a:r>
            <a:r>
              <a:rPr lang="en-US" dirty="0" smtClean="0"/>
              <a:t>for deponent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727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158424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Imperfect examples: active</a:t>
            </a:r>
            <a:br>
              <a:rPr lang="en-US" dirty="0" smtClean="0"/>
            </a:br>
            <a:r>
              <a:rPr lang="en-US" sz="2000" dirty="0" smtClean="0"/>
              <a:t>[</a:t>
            </a:r>
            <a:r>
              <a:rPr lang="en-US" sz="2000" dirty="0"/>
              <a:t>lemma/</a:t>
            </a:r>
            <a:r>
              <a:rPr lang="en-US" sz="2000" dirty="0" err="1"/>
              <a:t>pres</a:t>
            </a:r>
            <a:r>
              <a:rPr lang="en-US" sz="2000" dirty="0"/>
              <a:t> 1</a:t>
            </a:r>
            <a:r>
              <a:rPr lang="en-US" sz="2000" baseline="30000" dirty="0"/>
              <a:t>st</a:t>
            </a:r>
            <a:r>
              <a:rPr lang="en-US" sz="2000" dirty="0"/>
              <a:t> sg &gt; </a:t>
            </a:r>
            <a:r>
              <a:rPr lang="en-US" sz="2000" dirty="0" err="1"/>
              <a:t>imperf</a:t>
            </a:r>
            <a:r>
              <a:rPr lang="en-US" sz="2000" dirty="0"/>
              <a:t> 3</a:t>
            </a:r>
            <a:r>
              <a:rPr lang="en-US" sz="2000" baseline="30000" dirty="0"/>
              <a:t>rd</a:t>
            </a:r>
            <a:r>
              <a:rPr lang="en-US" sz="2000" dirty="0"/>
              <a:t> sg and </a:t>
            </a:r>
            <a:r>
              <a:rPr lang="en-US" sz="2000" dirty="0" err="1"/>
              <a:t>pl</a:t>
            </a:r>
            <a:r>
              <a:rPr lang="en-US" sz="2000" dirty="0" smtClean="0"/>
              <a:t>]</a:t>
            </a:r>
            <a:r>
              <a:rPr lang="el-GR" sz="2000" dirty="0" smtClean="0"/>
              <a:t/>
            </a:r>
            <a:br>
              <a:rPr lang="el-GR" sz="2000" dirty="0" smtClean="0"/>
            </a:br>
            <a:r>
              <a:rPr lang="en-US" sz="2000" i="1" dirty="0" smtClean="0"/>
              <a:t>Remember: accents on verbs are recessive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7369" y="2169460"/>
            <a:ext cx="8953589" cy="3989294"/>
          </a:xfrm>
        </p:spPr>
        <p:txBody>
          <a:bodyPr>
            <a:normAutofit/>
          </a:bodyPr>
          <a:lstStyle/>
          <a:p>
            <a:r>
              <a:rPr lang="el-GR" noProof="1" smtClean="0"/>
              <a:t>πέμπ</a:t>
            </a:r>
            <a:r>
              <a:rPr lang="en-US" noProof="1" smtClean="0"/>
              <a:t>-</a:t>
            </a:r>
            <a:r>
              <a:rPr lang="el-GR" noProof="1" smtClean="0"/>
              <a:t>ω</a:t>
            </a:r>
            <a:r>
              <a:rPr lang="en-US" noProof="1" smtClean="0"/>
              <a:t> 	&gt; </a:t>
            </a:r>
            <a:r>
              <a:rPr lang="el-GR" u="sng" noProof="1" smtClean="0">
                <a:solidFill>
                  <a:srgbClr val="FF0000"/>
                </a:solidFill>
              </a:rPr>
              <a:t>ἔ</a:t>
            </a:r>
            <a:r>
              <a:rPr lang="el-GR" noProof="1" smtClean="0"/>
              <a:t>πεμπ</a:t>
            </a:r>
            <a:r>
              <a:rPr lang="el-GR" u="sng" noProof="1" smtClean="0">
                <a:solidFill>
                  <a:srgbClr val="FF0000"/>
                </a:solidFill>
              </a:rPr>
              <a:t>ε</a:t>
            </a:r>
            <a:r>
              <a:rPr lang="el-GR" noProof="1" smtClean="0"/>
              <a:t>, </a:t>
            </a:r>
            <a:r>
              <a:rPr lang="el-GR" u="sng" noProof="1" smtClean="0">
                <a:solidFill>
                  <a:srgbClr val="FF0000"/>
                </a:solidFill>
              </a:rPr>
              <a:t>ἔ</a:t>
            </a:r>
            <a:r>
              <a:rPr lang="el-GR" noProof="1" smtClean="0"/>
              <a:t>πεμπ</a:t>
            </a:r>
            <a:r>
              <a:rPr lang="el-GR" u="sng" noProof="1" smtClean="0">
                <a:solidFill>
                  <a:srgbClr val="FF0000"/>
                </a:solidFill>
              </a:rPr>
              <a:t>ον</a:t>
            </a:r>
            <a:r>
              <a:rPr lang="el-GR" noProof="1" smtClean="0"/>
              <a:t>	</a:t>
            </a:r>
            <a:r>
              <a:rPr lang="en-US" noProof="1" smtClean="0"/>
              <a:t>	[regular]</a:t>
            </a:r>
          </a:p>
          <a:p>
            <a:pPr lvl="1"/>
            <a:r>
              <a:rPr lang="en-US" i="1" noProof="1" smtClean="0"/>
              <a:t>He was sending; they were sending</a:t>
            </a:r>
          </a:p>
          <a:p>
            <a:r>
              <a:rPr lang="en-US" noProof="1" smtClean="0"/>
              <a:t>ἄρχ-ω	&gt; </a:t>
            </a:r>
            <a:r>
              <a:rPr lang="en-US" u="sng" noProof="1" smtClean="0">
                <a:solidFill>
                  <a:srgbClr val="FF0000"/>
                </a:solidFill>
              </a:rPr>
              <a:t>ἦ</a:t>
            </a:r>
            <a:r>
              <a:rPr lang="en-US" noProof="1" smtClean="0"/>
              <a:t>ρχ</a:t>
            </a:r>
            <a:r>
              <a:rPr lang="en-US" u="sng" noProof="1" smtClean="0">
                <a:solidFill>
                  <a:srgbClr val="FF0000"/>
                </a:solidFill>
              </a:rPr>
              <a:t>ε</a:t>
            </a:r>
            <a:r>
              <a:rPr lang="en-US" noProof="1" smtClean="0"/>
              <a:t>, </a:t>
            </a:r>
            <a:r>
              <a:rPr lang="en-US" u="sng" noProof="1" smtClean="0">
                <a:solidFill>
                  <a:srgbClr val="FF0000"/>
                </a:solidFill>
              </a:rPr>
              <a:t>ἦ</a:t>
            </a:r>
            <a:r>
              <a:rPr lang="en-US" noProof="1" smtClean="0"/>
              <a:t>ρχ</a:t>
            </a:r>
            <a:r>
              <a:rPr lang="en-US" u="sng" noProof="1" smtClean="0">
                <a:solidFill>
                  <a:srgbClr val="FF0000"/>
                </a:solidFill>
              </a:rPr>
              <a:t>ον</a:t>
            </a:r>
            <a:r>
              <a:rPr lang="en-US" noProof="1" smtClean="0"/>
              <a:t> 		[begins with a vowel]</a:t>
            </a:r>
          </a:p>
          <a:p>
            <a:pPr lvl="1"/>
            <a:r>
              <a:rPr lang="en-US" i="1" noProof="1" smtClean="0"/>
              <a:t>He was ruling; they were ruling</a:t>
            </a:r>
          </a:p>
          <a:p>
            <a:r>
              <a:rPr lang="en-US" noProof="1" smtClean="0"/>
              <a:t>βοηθέ-ω 	&gt; </a:t>
            </a:r>
            <a:r>
              <a:rPr lang="en-US" u="sng" noProof="1" smtClean="0">
                <a:solidFill>
                  <a:srgbClr val="FF0000"/>
                </a:solidFill>
              </a:rPr>
              <a:t>ἐ</a:t>
            </a:r>
            <a:r>
              <a:rPr lang="en-US" noProof="1" smtClean="0"/>
              <a:t>βοήθ</a:t>
            </a:r>
            <a:r>
              <a:rPr lang="en-US" u="sng" noProof="1" smtClean="0">
                <a:solidFill>
                  <a:srgbClr val="FF0000"/>
                </a:solidFill>
              </a:rPr>
              <a:t>ει</a:t>
            </a:r>
            <a:r>
              <a:rPr lang="en-US" noProof="1" smtClean="0"/>
              <a:t>, </a:t>
            </a:r>
            <a:r>
              <a:rPr lang="en-US" u="sng" noProof="1" smtClean="0">
                <a:solidFill>
                  <a:srgbClr val="FF0000"/>
                </a:solidFill>
              </a:rPr>
              <a:t>ἐ</a:t>
            </a:r>
            <a:r>
              <a:rPr lang="en-US" noProof="1" smtClean="0"/>
              <a:t>βοήθ</a:t>
            </a:r>
            <a:r>
              <a:rPr lang="en-US" u="sng" noProof="1" smtClean="0">
                <a:solidFill>
                  <a:srgbClr val="FF0000"/>
                </a:solidFill>
              </a:rPr>
              <a:t>ουν</a:t>
            </a:r>
            <a:r>
              <a:rPr lang="en-US" noProof="1" smtClean="0"/>
              <a:t>	[ε- contract]</a:t>
            </a:r>
          </a:p>
          <a:p>
            <a:pPr lvl="1"/>
            <a:r>
              <a:rPr lang="en-US" i="1" noProof="1" smtClean="0"/>
              <a:t>He was helping; they were helping</a:t>
            </a:r>
          </a:p>
          <a:p>
            <a:r>
              <a:rPr lang="en-US" noProof="1" smtClean="0"/>
              <a:t>νικ</a:t>
            </a:r>
            <a:r>
              <a:rPr lang="el-GR" dirty="0" smtClean="0">
                <a:cs typeface="Times New Roman" panose="02020603050405020304" pitchFamily="18" charset="0"/>
              </a:rPr>
              <a:t>ά</a:t>
            </a:r>
            <a:r>
              <a:rPr lang="en-US" noProof="1" smtClean="0"/>
              <a:t>-ω </a:t>
            </a:r>
            <a:r>
              <a:rPr lang="en-US" noProof="1" smtClean="0"/>
              <a:t>	&gt; </a:t>
            </a:r>
            <a:r>
              <a:rPr lang="en-US" u="sng" noProof="1" smtClean="0">
                <a:solidFill>
                  <a:srgbClr val="FF0000"/>
                </a:solidFill>
              </a:rPr>
              <a:t>ἐ</a:t>
            </a:r>
            <a:r>
              <a:rPr lang="en-US" noProof="1" smtClean="0"/>
              <a:t>νίκ</a:t>
            </a:r>
            <a:r>
              <a:rPr lang="en-US" u="sng" noProof="1" smtClean="0">
                <a:solidFill>
                  <a:srgbClr val="FF0000"/>
                </a:solidFill>
              </a:rPr>
              <a:t>α</a:t>
            </a:r>
            <a:r>
              <a:rPr lang="en-US" noProof="1" smtClean="0"/>
              <a:t>, </a:t>
            </a:r>
            <a:r>
              <a:rPr lang="en-US" u="sng" noProof="1" smtClean="0">
                <a:solidFill>
                  <a:srgbClr val="FF0000"/>
                </a:solidFill>
              </a:rPr>
              <a:t>ἐ</a:t>
            </a:r>
            <a:r>
              <a:rPr lang="en-US" noProof="1" smtClean="0"/>
              <a:t>νίκ</a:t>
            </a:r>
            <a:r>
              <a:rPr lang="en-US" u="sng" noProof="1" smtClean="0">
                <a:solidFill>
                  <a:srgbClr val="FF0000"/>
                </a:solidFill>
              </a:rPr>
              <a:t>ων</a:t>
            </a:r>
            <a:r>
              <a:rPr lang="en-US" noProof="1" smtClean="0"/>
              <a:t>		[α- contract</a:t>
            </a:r>
            <a:r>
              <a:rPr lang="en-US" dirty="0" smtClean="0"/>
              <a:t>]</a:t>
            </a:r>
          </a:p>
          <a:p>
            <a:pPr lvl="1"/>
            <a:r>
              <a:rPr lang="en-US" i="1" dirty="0" smtClean="0"/>
              <a:t>He was conquering; they were conquering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741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Imperfect Examples: deponent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2422" y="2151529"/>
            <a:ext cx="7243483" cy="3325906"/>
          </a:xfrm>
        </p:spPr>
        <p:txBody>
          <a:bodyPr/>
          <a:lstStyle/>
          <a:p>
            <a:r>
              <a:rPr lang="en-US" dirty="0" smtClean="0"/>
              <a:t>End </a:t>
            </a:r>
            <a:r>
              <a:rPr lang="en-US" dirty="0"/>
              <a:t>with –o</a:t>
            </a:r>
            <a:r>
              <a:rPr lang="el-GR" dirty="0"/>
              <a:t>μαι</a:t>
            </a:r>
            <a:r>
              <a:rPr lang="en-US" dirty="0"/>
              <a:t> in the lemma, which you </a:t>
            </a:r>
            <a:r>
              <a:rPr lang="en-US" dirty="0" smtClean="0"/>
              <a:t>take </a:t>
            </a:r>
            <a:r>
              <a:rPr lang="en-US" dirty="0"/>
              <a:t>off to get the stem.</a:t>
            </a:r>
          </a:p>
          <a:p>
            <a:r>
              <a:rPr lang="en-US" dirty="0"/>
              <a:t>Add the augment to the </a:t>
            </a:r>
            <a:r>
              <a:rPr lang="en-US" dirty="0" smtClean="0"/>
              <a:t>front</a:t>
            </a:r>
          </a:p>
          <a:p>
            <a:r>
              <a:rPr lang="en-US" dirty="0" smtClean="0"/>
              <a:t>Add the personal endings to the back</a:t>
            </a:r>
          </a:p>
          <a:p>
            <a:pPr lvl="1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  <a:r>
              <a:rPr lang="en-US" dirty="0"/>
              <a:t>sg ends in –</a:t>
            </a:r>
            <a:r>
              <a:rPr lang="el-GR" dirty="0"/>
              <a:t>ετο</a:t>
            </a:r>
            <a:endParaRPr lang="en-US" dirty="0"/>
          </a:p>
          <a:p>
            <a:pPr lvl="1"/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</a:t>
            </a:r>
            <a:r>
              <a:rPr lang="en-US" dirty="0" err="1"/>
              <a:t>pl</a:t>
            </a:r>
            <a:r>
              <a:rPr lang="en-US" dirty="0"/>
              <a:t> ends in </a:t>
            </a:r>
            <a:r>
              <a:rPr lang="el-GR" dirty="0"/>
              <a:t>–</a:t>
            </a:r>
            <a:r>
              <a:rPr lang="el-GR" dirty="0" smtClean="0"/>
              <a:t>οντο</a:t>
            </a:r>
            <a:r>
              <a:rPr lang="en-US" dirty="0" smtClean="0"/>
              <a:t>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61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Imperfect deponent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801" y="1623479"/>
            <a:ext cx="9403977" cy="4267200"/>
          </a:xfrm>
        </p:spPr>
        <p:txBody>
          <a:bodyPr>
            <a:normAutofit/>
          </a:bodyPr>
          <a:lstStyle/>
          <a:p>
            <a:r>
              <a:rPr lang="el-GR" dirty="0" smtClean="0"/>
              <a:t>γίγν</a:t>
            </a:r>
            <a:r>
              <a:rPr lang="en-US" dirty="0" smtClean="0"/>
              <a:t>-</a:t>
            </a:r>
            <a:r>
              <a:rPr lang="el-GR" dirty="0" smtClean="0"/>
              <a:t>ομαι	 </a:t>
            </a:r>
            <a:r>
              <a:rPr lang="el-GR" dirty="0"/>
              <a:t>&gt; </a:t>
            </a:r>
            <a:r>
              <a:rPr lang="el-GR" u="sng" dirty="0" smtClean="0">
                <a:solidFill>
                  <a:srgbClr val="FF0000"/>
                </a:solidFill>
              </a:rPr>
              <a:t>ἐ</a:t>
            </a:r>
            <a:r>
              <a:rPr lang="el-GR" dirty="0" smtClean="0"/>
              <a:t>γίγν</a:t>
            </a:r>
            <a:r>
              <a:rPr lang="el-GR" u="sng" dirty="0" smtClean="0">
                <a:solidFill>
                  <a:srgbClr val="FF0000"/>
                </a:solidFill>
              </a:rPr>
              <a:t>ετο</a:t>
            </a:r>
            <a:r>
              <a:rPr lang="en-US" dirty="0" smtClean="0"/>
              <a:t>,</a:t>
            </a:r>
            <a:r>
              <a:rPr lang="el-GR" dirty="0" smtClean="0"/>
              <a:t> </a:t>
            </a:r>
            <a:r>
              <a:rPr lang="el-GR" u="sng" dirty="0" smtClean="0">
                <a:solidFill>
                  <a:srgbClr val="FF0000"/>
                </a:solidFill>
              </a:rPr>
              <a:t>ἐ</a:t>
            </a:r>
            <a:r>
              <a:rPr lang="el-GR" dirty="0" smtClean="0"/>
              <a:t>γίγν</a:t>
            </a:r>
            <a:r>
              <a:rPr lang="el-GR" u="sng" dirty="0" smtClean="0">
                <a:solidFill>
                  <a:srgbClr val="FF0000"/>
                </a:solidFill>
              </a:rPr>
              <a:t>οντο</a:t>
            </a:r>
            <a:endParaRPr lang="en-US" u="sng" dirty="0" smtClean="0">
              <a:solidFill>
                <a:srgbClr val="FF0000"/>
              </a:solidFill>
            </a:endParaRPr>
          </a:p>
          <a:p>
            <a:pPr lvl="1"/>
            <a:r>
              <a:rPr lang="en-US" i="1" dirty="0" smtClean="0"/>
              <a:t>He was becoming; they were becoming</a:t>
            </a:r>
            <a:endParaRPr lang="en-US" i="1" dirty="0"/>
          </a:p>
          <a:p>
            <a:r>
              <a:rPr lang="el-GR" dirty="0" smtClean="0"/>
              <a:t>μάχ</a:t>
            </a:r>
            <a:r>
              <a:rPr lang="en-US" dirty="0" smtClean="0"/>
              <a:t>-</a:t>
            </a:r>
            <a:r>
              <a:rPr lang="el-GR" dirty="0" smtClean="0"/>
              <a:t>ομαι 	&gt; </a:t>
            </a:r>
            <a:r>
              <a:rPr lang="el-GR" u="sng" dirty="0" smtClean="0">
                <a:solidFill>
                  <a:srgbClr val="FF0000"/>
                </a:solidFill>
              </a:rPr>
              <a:t>ἐ</a:t>
            </a:r>
            <a:r>
              <a:rPr lang="el-GR" dirty="0" smtClean="0"/>
              <a:t>μάχ</a:t>
            </a:r>
            <a:r>
              <a:rPr lang="el-GR" u="sng" dirty="0" smtClean="0">
                <a:solidFill>
                  <a:srgbClr val="FF0000"/>
                </a:solidFill>
              </a:rPr>
              <a:t>ετο</a:t>
            </a:r>
            <a:r>
              <a:rPr lang="en-US" dirty="0" smtClean="0"/>
              <a:t>,</a:t>
            </a:r>
            <a:r>
              <a:rPr lang="el-GR" dirty="0" smtClean="0"/>
              <a:t> </a:t>
            </a:r>
            <a:r>
              <a:rPr lang="el-GR" u="sng" dirty="0" smtClean="0">
                <a:solidFill>
                  <a:srgbClr val="FF0000"/>
                </a:solidFill>
              </a:rPr>
              <a:t>ἐ</a:t>
            </a:r>
            <a:r>
              <a:rPr lang="el-GR" dirty="0" smtClean="0"/>
              <a:t>μάχ</a:t>
            </a:r>
            <a:r>
              <a:rPr lang="el-GR" u="sng" dirty="0" smtClean="0">
                <a:solidFill>
                  <a:srgbClr val="FF0000"/>
                </a:solidFill>
              </a:rPr>
              <a:t>οντο</a:t>
            </a:r>
            <a:endParaRPr lang="en-US" u="sng" dirty="0" smtClean="0">
              <a:solidFill>
                <a:srgbClr val="FF0000"/>
              </a:solidFill>
            </a:endParaRPr>
          </a:p>
          <a:p>
            <a:pPr lvl="1"/>
            <a:r>
              <a:rPr lang="en-US" i="1" dirty="0" smtClean="0"/>
              <a:t>He was fighting; they were fighting</a:t>
            </a:r>
            <a:endParaRPr lang="en-US" i="1" dirty="0"/>
          </a:p>
          <a:p>
            <a:r>
              <a:rPr lang="el-GR" dirty="0" smtClean="0"/>
              <a:t>ἔρχ</a:t>
            </a:r>
            <a:r>
              <a:rPr lang="en-US" dirty="0" smtClean="0"/>
              <a:t>-</a:t>
            </a:r>
            <a:r>
              <a:rPr lang="el-GR" dirty="0" smtClean="0"/>
              <a:t>ομαι 	&gt; </a:t>
            </a:r>
            <a:r>
              <a:rPr lang="el-GR" u="sng" dirty="0" smtClean="0">
                <a:solidFill>
                  <a:srgbClr val="FF0000"/>
                </a:solidFill>
              </a:rPr>
              <a:t>ἤ</a:t>
            </a:r>
            <a:r>
              <a:rPr lang="el-GR" dirty="0" smtClean="0"/>
              <a:t>ρχ</a:t>
            </a:r>
            <a:r>
              <a:rPr lang="el-GR" u="sng" dirty="0" smtClean="0">
                <a:solidFill>
                  <a:srgbClr val="FF0000"/>
                </a:solidFill>
              </a:rPr>
              <a:t>ετο</a:t>
            </a:r>
            <a:r>
              <a:rPr lang="el-GR" dirty="0" smtClean="0"/>
              <a:t>, </a:t>
            </a:r>
            <a:r>
              <a:rPr lang="el-GR" u="sng" dirty="0" smtClean="0">
                <a:solidFill>
                  <a:srgbClr val="FF0000"/>
                </a:solidFill>
              </a:rPr>
              <a:t>ἤ</a:t>
            </a:r>
            <a:r>
              <a:rPr lang="el-GR" dirty="0" smtClean="0"/>
              <a:t>ρχ</a:t>
            </a:r>
            <a:r>
              <a:rPr lang="el-GR" u="sng" dirty="0" smtClean="0">
                <a:solidFill>
                  <a:srgbClr val="FF0000"/>
                </a:solidFill>
              </a:rPr>
              <a:t>οντο</a:t>
            </a:r>
            <a:r>
              <a:rPr lang="en-US" i="1" dirty="0" smtClean="0"/>
              <a:t>	</a:t>
            </a:r>
            <a:r>
              <a:rPr lang="el-GR" i="1" dirty="0" smtClean="0"/>
              <a:t>	</a:t>
            </a:r>
            <a:r>
              <a:rPr lang="en-US" dirty="0" smtClean="0"/>
              <a:t>[</a:t>
            </a:r>
            <a:r>
              <a:rPr lang="en-US" i="1" dirty="0" smtClean="0"/>
              <a:t>begins with vowel</a:t>
            </a:r>
            <a:r>
              <a:rPr lang="en-US" dirty="0" smtClean="0"/>
              <a:t>]</a:t>
            </a:r>
          </a:p>
          <a:p>
            <a:pPr lvl="1"/>
            <a:r>
              <a:rPr lang="en-US" i="1" dirty="0" smtClean="0"/>
              <a:t>He was coming; they were coming</a:t>
            </a:r>
            <a:endParaRPr lang="en-US" i="1" dirty="0"/>
          </a:p>
          <a:p>
            <a:r>
              <a:rPr lang="el-GR" dirty="0" smtClean="0"/>
              <a:t>ἡγέ</a:t>
            </a:r>
            <a:r>
              <a:rPr lang="en-US" dirty="0" smtClean="0"/>
              <a:t>-</a:t>
            </a:r>
            <a:r>
              <a:rPr lang="el-GR" dirty="0" smtClean="0"/>
              <a:t>ομαι</a:t>
            </a:r>
            <a:r>
              <a:rPr lang="en-US" dirty="0" smtClean="0"/>
              <a:t> </a:t>
            </a:r>
            <a:r>
              <a:rPr lang="el-GR" dirty="0" smtClean="0"/>
              <a:t>	</a:t>
            </a:r>
            <a:r>
              <a:rPr lang="en-US" dirty="0" smtClean="0"/>
              <a:t>&gt; </a:t>
            </a:r>
            <a:r>
              <a:rPr lang="en-US" u="sng" dirty="0" err="1" smtClean="0">
                <a:solidFill>
                  <a:srgbClr val="FF0000"/>
                </a:solidFill>
              </a:rPr>
              <a:t>ἡ</a:t>
            </a:r>
            <a:r>
              <a:rPr lang="en-US" dirty="0" err="1" smtClean="0"/>
              <a:t>γ</a:t>
            </a:r>
            <a:r>
              <a:rPr lang="en-US" u="sng" dirty="0" err="1" smtClean="0">
                <a:solidFill>
                  <a:srgbClr val="FF0000"/>
                </a:solidFill>
              </a:rPr>
              <a:t>εῖτο</a:t>
            </a:r>
            <a:r>
              <a:rPr lang="en-US" dirty="0" smtClean="0"/>
              <a:t>, </a:t>
            </a:r>
            <a:r>
              <a:rPr lang="en-US" u="sng" dirty="0" err="1" smtClean="0">
                <a:solidFill>
                  <a:srgbClr val="FF0000"/>
                </a:solidFill>
              </a:rPr>
              <a:t>ἡ</a:t>
            </a:r>
            <a:r>
              <a:rPr lang="en-US" dirty="0" err="1" smtClean="0"/>
              <a:t>γ</a:t>
            </a:r>
            <a:r>
              <a:rPr lang="en-US" u="sng" dirty="0" err="1" smtClean="0">
                <a:solidFill>
                  <a:srgbClr val="FF0000"/>
                </a:solidFill>
              </a:rPr>
              <a:t>οῦντο</a:t>
            </a:r>
            <a:r>
              <a:rPr lang="en-US" dirty="0" smtClean="0"/>
              <a:t>  </a:t>
            </a:r>
            <a:r>
              <a:rPr lang="el-GR" dirty="0" smtClean="0"/>
              <a:t>	</a:t>
            </a:r>
            <a:r>
              <a:rPr lang="en-US" dirty="0" smtClean="0"/>
              <a:t>	[</a:t>
            </a:r>
            <a:r>
              <a:rPr lang="el-GR" i="1" dirty="0" smtClean="0"/>
              <a:t>ε-</a:t>
            </a:r>
            <a:r>
              <a:rPr lang="en-US" i="1" dirty="0" smtClean="0"/>
              <a:t> </a:t>
            </a:r>
            <a:r>
              <a:rPr lang="en-US" i="1" dirty="0"/>
              <a:t>contract</a:t>
            </a:r>
            <a:r>
              <a:rPr lang="en-US" dirty="0" smtClean="0"/>
              <a:t>]</a:t>
            </a:r>
          </a:p>
          <a:p>
            <a:pPr lvl="1"/>
            <a:r>
              <a:rPr lang="en-US" i="1" dirty="0" smtClean="0"/>
              <a:t>He was leading; they were leading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460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Aorist 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6829" y="1568825"/>
            <a:ext cx="5514460" cy="4143718"/>
          </a:xfrm>
        </p:spPr>
        <p:txBody>
          <a:bodyPr>
            <a:normAutofit/>
          </a:bodyPr>
          <a:lstStyle/>
          <a:p>
            <a:r>
              <a:rPr lang="en-US" dirty="0"/>
              <a:t>Completed action in the past. </a:t>
            </a:r>
            <a:endParaRPr lang="en-US" dirty="0" smtClean="0"/>
          </a:p>
          <a:p>
            <a:r>
              <a:rPr lang="en-US" dirty="0" smtClean="0"/>
              <a:t>Divided between: </a:t>
            </a:r>
          </a:p>
          <a:p>
            <a:pPr lvl="1"/>
            <a:r>
              <a:rPr lang="en-US" dirty="0" smtClean="0"/>
              <a:t>1st </a:t>
            </a:r>
            <a:r>
              <a:rPr lang="en-US" dirty="0"/>
              <a:t>aorist (also called “weak”) </a:t>
            </a:r>
            <a:endParaRPr lang="en-US" dirty="0" smtClean="0"/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</a:t>
            </a:r>
            <a:r>
              <a:rPr lang="en-US" dirty="0"/>
              <a:t>aorist (also called “strong”).</a:t>
            </a:r>
          </a:p>
          <a:p>
            <a:r>
              <a:rPr lang="en-US" dirty="0"/>
              <a:t>Built off the third principal </a:t>
            </a:r>
            <a:r>
              <a:rPr lang="en-US" dirty="0" smtClean="0"/>
              <a:t>part</a:t>
            </a:r>
          </a:p>
          <a:p>
            <a:pPr lvl="1"/>
            <a:r>
              <a:rPr lang="en-US" b="1" dirty="0" smtClean="0"/>
              <a:t>Active 3PP usually ends in </a:t>
            </a:r>
          </a:p>
          <a:p>
            <a:pPr lvl="2"/>
            <a:r>
              <a:rPr lang="el-GR" b="1" dirty="0" smtClean="0"/>
              <a:t>–σα</a:t>
            </a:r>
            <a:r>
              <a:rPr lang="en-US" b="1" dirty="0" smtClean="0"/>
              <a:t> or –</a:t>
            </a:r>
            <a:r>
              <a:rPr lang="el-GR" b="1" dirty="0" smtClean="0"/>
              <a:t>α</a:t>
            </a:r>
            <a:r>
              <a:rPr lang="en-US" b="1" dirty="0" smtClean="0"/>
              <a:t> [1</a:t>
            </a:r>
            <a:r>
              <a:rPr lang="en-US" b="1" baseline="30000" dirty="0" smtClean="0"/>
              <a:t>st</a:t>
            </a:r>
            <a:r>
              <a:rPr lang="en-US" b="1" dirty="0" smtClean="0"/>
              <a:t> </a:t>
            </a:r>
            <a:r>
              <a:rPr lang="en-US" b="1" dirty="0" err="1" smtClean="0"/>
              <a:t>aor</a:t>
            </a:r>
            <a:r>
              <a:rPr lang="en-US" b="1" dirty="0" smtClean="0"/>
              <a:t>] </a:t>
            </a:r>
          </a:p>
          <a:p>
            <a:pPr lvl="2"/>
            <a:r>
              <a:rPr lang="el-GR" b="1" dirty="0" smtClean="0"/>
              <a:t>–ον</a:t>
            </a:r>
            <a:r>
              <a:rPr lang="en-US" b="1" dirty="0" smtClean="0"/>
              <a:t> [2</a:t>
            </a:r>
            <a:r>
              <a:rPr lang="en-US" b="1" baseline="30000" dirty="0" smtClean="0"/>
              <a:t>nd</a:t>
            </a:r>
            <a:r>
              <a:rPr lang="en-US" b="1" dirty="0" smtClean="0"/>
              <a:t> </a:t>
            </a:r>
            <a:r>
              <a:rPr lang="en-US" b="1" dirty="0" err="1" smtClean="0"/>
              <a:t>aor</a:t>
            </a:r>
            <a:r>
              <a:rPr lang="en-US" b="1" dirty="0" smtClean="0"/>
              <a:t>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307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1750</TotalTime>
  <Words>2248</Words>
  <Application>Microsoft Office PowerPoint</Application>
  <PresentationFormat>Widescreen</PresentationFormat>
  <Paragraphs>455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Calibri</vt:lpstr>
      <vt:lpstr>Courier New</vt:lpstr>
      <vt:lpstr>Times New Roman</vt:lpstr>
      <vt:lpstr>Tw Cen MT</vt:lpstr>
      <vt:lpstr>Tw Cen MT Condensed</vt:lpstr>
      <vt:lpstr>Wingdings 3</vt:lpstr>
      <vt:lpstr>Integral</vt:lpstr>
      <vt:lpstr>The Basic Greek Verb: 3rd person imperfect and aorist indicative active/deponent</vt:lpstr>
      <vt:lpstr>Augment in Imperfect and Aorist </vt:lpstr>
      <vt:lpstr>Adding augments to verbs beginning  with vowels</vt:lpstr>
      <vt:lpstr>When the verb stem ends with a vowel, that vowel also contracts/lengthens</vt:lpstr>
      <vt:lpstr>Imperfect summarized</vt:lpstr>
      <vt:lpstr>Imperfect examples: active [lemma/pres 1st sg &gt; imperf 3rd sg and pl] Remember: accents on verbs are recessive</vt:lpstr>
      <vt:lpstr>Imperfect Examples: deponent</vt:lpstr>
      <vt:lpstr>Imperfect deponent examples</vt:lpstr>
      <vt:lpstr>Aorist Stem</vt:lpstr>
      <vt:lpstr>1st or 2nd Aorist?</vt:lpstr>
      <vt:lpstr>1st or 2nd Aorist?</vt:lpstr>
      <vt:lpstr>First Aorist Active: regular or contract</vt:lpstr>
      <vt:lpstr>1st Aorist regular examples</vt:lpstr>
      <vt:lpstr>PowerPoint Presentation</vt:lpstr>
      <vt:lpstr>1st Aorist contract verbs lengthen  the vowel ending the stem</vt:lpstr>
      <vt:lpstr>1st Aorist contract verbs lengthen  the vowel ending the stem</vt:lpstr>
      <vt:lpstr>1st or 2nd Aorist Deponents?  3PP ends in  -σάμην [1st aor]  -όμην [2nd aor]</vt:lpstr>
      <vt:lpstr>1st or 2nd Aorist?</vt:lpstr>
      <vt:lpstr>Deponent 1st Aorists</vt:lpstr>
      <vt:lpstr>Second Aorist</vt:lpstr>
      <vt:lpstr>Regular/contract 2nd aorist forms</vt:lpstr>
      <vt:lpstr>Irregular/contract 2nd aorist forms</vt:lpstr>
      <vt:lpstr>Deponent Verbs with 2nd Aorist</vt:lpstr>
      <vt:lpstr>MI verbs</vt:lpstr>
      <vt:lpstr>MI verbs</vt:lpstr>
      <vt:lpstr>MI verbs</vt:lpstr>
      <vt:lpstr>PowerPoint Presentation</vt:lpstr>
      <vt:lpstr>PowerPoint Presentation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101</dc:title>
  <dc:creator>Vanessa Gorman</dc:creator>
  <cp:lastModifiedBy>Vanessa Gorman</cp:lastModifiedBy>
  <cp:revision>309</cp:revision>
  <dcterms:created xsi:type="dcterms:W3CDTF">2019-10-07T18:50:51Z</dcterms:created>
  <dcterms:modified xsi:type="dcterms:W3CDTF">2020-12-08T23:08:35Z</dcterms:modified>
</cp:coreProperties>
</file>